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Average"/>
      <p:regular r:id="rId54"/>
    </p:embeddedFont>
    <p:embeddedFont>
      <p:font typeface="Oswald"/>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7" roundtripDataSignature="AMtx7mhhY65eevbvhUBP3mcAfEqzD/Q/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Oswald-regular.fntdata"/><Relationship Id="rId10" Type="http://schemas.openxmlformats.org/officeDocument/2006/relationships/slide" Target="slides/slide5.xml"/><Relationship Id="rId54" Type="http://schemas.openxmlformats.org/officeDocument/2006/relationships/font" Target="fonts/Average-regular.fntdata"/><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Oswald-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3df05a0cb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33df05a0cb9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Recording Secretary’s job is to take the minutes of each meeting and special meeting.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Record what was </a:t>
            </a:r>
            <a:r>
              <a:rPr b="1" lang="en">
                <a:solidFill>
                  <a:schemeClr val="dk1"/>
                </a:solidFill>
              </a:rPr>
              <a:t>done</a:t>
            </a:r>
            <a:r>
              <a:rPr lang="en">
                <a:solidFill>
                  <a:schemeClr val="dk1"/>
                </a:solidFill>
              </a:rPr>
              <a:t> at the meeting – </a:t>
            </a:r>
            <a:r>
              <a:rPr b="1" lang="en">
                <a:solidFill>
                  <a:schemeClr val="dk1"/>
                </a:solidFill>
              </a:rPr>
              <a:t>not</a:t>
            </a:r>
            <a:r>
              <a:rPr lang="en">
                <a:solidFill>
                  <a:schemeClr val="dk1"/>
                </a:solidFill>
              </a:rPr>
              <a:t> what was said. Record just the facts, neutrally, without reflecting your personal opinion on any chapter decisions. </a:t>
            </a:r>
            <a:endParaRPr>
              <a:solidFill>
                <a:schemeClr val="dk1"/>
              </a:solidFill>
            </a:endParaRPr>
          </a:p>
          <a:p>
            <a:pPr indent="0" lvl="0" marL="0" rtl="0" algn="l">
              <a:lnSpc>
                <a:spcPct val="115000"/>
              </a:lnSpc>
              <a:spcBef>
                <a:spcPts val="1200"/>
              </a:spcBef>
              <a:spcAft>
                <a:spcPts val="0"/>
              </a:spcAft>
              <a:buSzPts val="1100"/>
              <a:buNone/>
            </a:pPr>
            <a:r>
              <a:rPr lang="en">
                <a:solidFill>
                  <a:schemeClr val="dk1"/>
                </a:solidFill>
              </a:rPr>
              <a:t>As of the 2023 CIC Note: It is optional for the local chapter to allow distribution of draft minutes. The procedure to allow the distribution of the draft minutes is for the local chapter to propose an amendment to the local chapter bylaws, vote on the amendment favorably and include the wording in their bylaws. </a:t>
            </a:r>
            <a:r>
              <a:rPr b="1" lang="en">
                <a:solidFill>
                  <a:schemeClr val="dk1"/>
                </a:solidFill>
              </a:rPr>
              <a:t>The secretary first sends a draft to the president to review and approve before they are sent to the rest of the chapter.</a:t>
            </a:r>
            <a:endParaRPr b="1">
              <a:solidFill>
                <a:schemeClr val="dk1"/>
              </a:solidFill>
            </a:endParaRPr>
          </a:p>
          <a:p>
            <a:pPr indent="0" lvl="0" marL="0" rtl="0" algn="l">
              <a:lnSpc>
                <a:spcPct val="115000"/>
              </a:lnSpc>
              <a:spcBef>
                <a:spcPts val="1200"/>
              </a:spcBef>
              <a:spcAft>
                <a:spcPts val="1200"/>
              </a:spcAft>
              <a:buSzPts val="1100"/>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292c2bb744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3292c2bb744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There is a minutes template located on the International website. A</a:t>
            </a:r>
            <a:r>
              <a:rPr b="1" lang="en">
                <a:solidFill>
                  <a:schemeClr val="dk1"/>
                </a:solidFill>
              </a:rPr>
              <a:t>t magnifying glass search</a:t>
            </a:r>
            <a:r>
              <a:rPr lang="en">
                <a:solidFill>
                  <a:schemeClr val="dk1"/>
                </a:solidFill>
              </a:rPr>
              <a:t> for “minutes template” and select “template for minutes of local chapter meeting.”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Within the Recording Secretary </a:t>
            </a:r>
            <a:r>
              <a:rPr b="1" lang="en">
                <a:solidFill>
                  <a:schemeClr val="dk1"/>
                </a:solidFill>
              </a:rPr>
              <a:t>IOLC</a:t>
            </a:r>
            <a:r>
              <a:rPr lang="en">
                <a:solidFill>
                  <a:schemeClr val="dk1"/>
                </a:solidFill>
              </a:rPr>
              <a:t> you will also find Instructions for taking minutes.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It is the Corresponding Secretary's duty to give a monthly report of all correspondence received and all correspondence sent at each meeting. A template for the report can be found on the International website under Resource Library &gt; Local Chapter Officers &gt; Corresponding Secretary.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Correspondence can be summarized except when noted that it must be read in its entirety. </a:t>
            </a:r>
            <a:endParaRPr>
              <a:solidFill>
                <a:schemeClr val="dk1"/>
              </a:solidFill>
            </a:endParaRPr>
          </a:p>
          <a:p>
            <a:pPr indent="-298450" lvl="0" marL="457200" rtl="0" algn="l">
              <a:lnSpc>
                <a:spcPct val="90000"/>
              </a:lnSpc>
              <a:spcBef>
                <a:spcPts val="500"/>
              </a:spcBef>
              <a:spcAft>
                <a:spcPts val="0"/>
              </a:spcAft>
              <a:buClr>
                <a:schemeClr val="dk1"/>
              </a:buClr>
              <a:buSzPts val="1100"/>
              <a:buFont typeface="Arial"/>
              <a:buChar char="●"/>
            </a:pPr>
            <a:r>
              <a:rPr lang="en">
                <a:solidFill>
                  <a:schemeClr val="dk1"/>
                </a:solidFill>
              </a:rPr>
              <a:t>If no correspondence was sent, the report is “No correspondence was sent.”</a:t>
            </a:r>
            <a:endParaRPr>
              <a:solidFill>
                <a:schemeClr val="dk1"/>
              </a:solidFill>
            </a:endParaRPr>
          </a:p>
          <a:p>
            <a:pPr indent="-298450" lvl="0" marL="457200" rtl="0" algn="l">
              <a:lnSpc>
                <a:spcPct val="90000"/>
              </a:lnSpc>
              <a:spcBef>
                <a:spcPts val="0"/>
              </a:spcBef>
              <a:spcAft>
                <a:spcPts val="0"/>
              </a:spcAft>
              <a:buClr>
                <a:schemeClr val="dk1"/>
              </a:buClr>
              <a:buSzPts val="1100"/>
              <a:buFont typeface="Arial"/>
              <a:buChar char="●"/>
            </a:pPr>
            <a:r>
              <a:rPr lang="en">
                <a:solidFill>
                  <a:schemeClr val="dk1"/>
                </a:solidFill>
              </a:rPr>
              <a:t>If no correspondence was received, the report is “No correspondence was received.”</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It is customary to read the correspondence in order of International, State, Local.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292c2bb744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3292c2bb744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It is the Corresponding Secretary’s responsibility to let International know ‘who’s who’ in your chapter. This includes Officers, Delegates, Alternates, and Project Chairs. All of these positions can be reported on the international website under Resources &gt; Search for “Report of Elections” &gt; Scroll down to “Report of Election of Officers of Local Chapters”. Search for “Report of Project Chairs” &gt; Scroll down to “Report of Project Chairs”.</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Report of Election of Officers of Local Chapter should be reported immediately following your March meeting. The Project Chairs should be reported as soon as appointed.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officer/chair is serving a second year, entry is still required. If you do not update the officer or chair even if it is with the same name, the system will flag it and notify us that it is still showing last year’s officers and chairs.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Ex: If Claire Hetherington served as the Membership Chair last year, and will be continuing on for a second year, you still need to go into the system and select Claire’s name and submit the update.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After a pro vote is taken during a meeting to invite someone to join or transfer to your chapter, it is your job to invite them!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If a member is initiated in February, they will need to pay the $35 initiation fee for that year in addition to next year’s dues.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Note: No transfers in February but you can initiate in February! This means no motions to extend invitation and no acceptance of a transfer in that month.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rgbClr val="37474F"/>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292c2bb744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3292c2bb744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there is any change in anyone’s status or contact information, it is the responsibility of the Corresponding Secretary to let International know. International does not know if someone joined P.E.O.,  if someone entered Chapter Eternal or if someone got a new email address unless you tell them.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member</a:t>
            </a:r>
            <a:r>
              <a:rPr b="1" lang="en">
                <a:solidFill>
                  <a:schemeClr val="dk1"/>
                </a:solidFill>
              </a:rPr>
              <a:t> does</a:t>
            </a:r>
            <a:r>
              <a:rPr lang="en">
                <a:solidFill>
                  <a:schemeClr val="dk1"/>
                </a:solidFill>
              </a:rPr>
              <a:t> have the ability to update her own contact information, so you may want to check with her to see if she has already done it, or if she’d like help doing it.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only place you report inactive status is on the Annual Report. The last day in February is the only day a person can go inactive.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lang="en">
                <a:solidFill>
                  <a:schemeClr val="dk1"/>
                </a:solidFill>
              </a:rPr>
              <a:t>To access the Membership Update Form, log onto the international website &gt; under membership &gt; “manage membership” &gt; scroll down to [access member update form] button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It is the responsibility of the Treasurer to call roll at each meeting.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A new roll is made in March </a:t>
            </a:r>
            <a:endParaRPr>
              <a:solidFill>
                <a:schemeClr val="dk1"/>
              </a:solidFill>
            </a:endParaRPr>
          </a:p>
          <a:p>
            <a:pPr indent="-298450" lvl="1" marL="914400" rtl="0" algn="l">
              <a:lnSpc>
                <a:spcPct val="115000"/>
              </a:lnSpc>
              <a:spcBef>
                <a:spcPts val="0"/>
              </a:spcBef>
              <a:spcAft>
                <a:spcPts val="0"/>
              </a:spcAft>
              <a:buClr>
                <a:schemeClr val="dk1"/>
              </a:buClr>
              <a:buSzPts val="1100"/>
              <a:buFont typeface="Arial"/>
              <a:buChar char="○"/>
            </a:pPr>
            <a:r>
              <a:rPr lang="en">
                <a:solidFill>
                  <a:schemeClr val="dk1"/>
                </a:solidFill>
              </a:rPr>
              <a:t>Templates are available online and can be filled in electronically or by hand</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List names of active members in alphabetical order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Leave space for adding names of new members </a:t>
            </a:r>
            <a:endParaRPr>
              <a:solidFill>
                <a:schemeClr val="dk1"/>
              </a:solidFill>
            </a:endParaRPr>
          </a:p>
          <a:p>
            <a:pPr indent="0" lvl="0" marL="0" rtl="0" algn="l">
              <a:lnSpc>
                <a:spcPct val="115000"/>
              </a:lnSpc>
              <a:spcBef>
                <a:spcPts val="1200"/>
              </a:spcBef>
              <a:spcAft>
                <a:spcPts val="0"/>
              </a:spcAft>
              <a:buSzPts val="1100"/>
              <a:buNone/>
            </a:pPr>
            <a:r>
              <a:rPr lang="en">
                <a:solidFill>
                  <a:schemeClr val="dk1"/>
                </a:solidFill>
              </a:rPr>
              <a:t>The treasurer reports, “Madam president, there are 17 members responding to roll call, and 2 visitors.” A visitor is anyone who is a P.E.O. who is not in your chapter.</a:t>
            </a:r>
            <a:endParaRPr>
              <a:solidFill>
                <a:schemeClr val="dk1"/>
              </a:solidFill>
            </a:endParaRPr>
          </a:p>
          <a:p>
            <a:pPr indent="0" lvl="0" marL="0" rtl="0" algn="l">
              <a:lnSpc>
                <a:spcPct val="115000"/>
              </a:lnSpc>
              <a:spcBef>
                <a:spcPts val="1200"/>
              </a:spcBef>
              <a:spcAft>
                <a:spcPts val="1200"/>
              </a:spcAft>
              <a:buSzPts val="1100"/>
              <a:buNone/>
            </a:pPr>
            <a:r>
              <a:rPr lang="en">
                <a:solidFill>
                  <a:schemeClr val="dk1"/>
                </a:solidFill>
              </a:rPr>
              <a:t>Pro Tip: Instead of using check marks or X’s, indicate presence of sister with sequential numbering so you will have your total at the end (For example: Jenn Lopez = 1, Cathy Truett = 2, Laverne Cox = 3)</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All of the information we will cover today lives in one of two places: International website or the GA website, with the majority of it being on the International website. The password on the International site is unique to you.The password on the Georgia site is valid for the entire calendar year.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 I want to call out some specific documents that will be referenced the most. </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Constitution can be found on the International website and lists the constitutional duties of each officer.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GA Bylaws can be found on the GA website and list duties of each officer as directed by Georgia P.E.O.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List of Supplies for Officers of Local Chapters is located on the International website.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
                <a:solidFill>
                  <a:schemeClr val="dk1"/>
                </a:solidFill>
              </a:rPr>
              <a:t>Note: the passwords for both website are the same and change every year on January 1st. If you do not know the password, ask your president. If you ARE the president, ask your Board Buddy.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It is the responsibility of the Treasurer to deposit all money into the chapter bank account.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All disbursements must be approved by chapter vote prior to payment, </a:t>
            </a:r>
            <a:r>
              <a:rPr b="1" lang="en">
                <a:solidFill>
                  <a:schemeClr val="dk1"/>
                </a:solidFill>
              </a:rPr>
              <a:t>including budgeted items</a:t>
            </a:r>
            <a:r>
              <a:rPr lang="en">
                <a:solidFill>
                  <a:schemeClr val="dk1"/>
                </a:solidFill>
              </a:rPr>
              <a:t>.</a:t>
            </a:r>
            <a:endParaRPr>
              <a:solidFill>
                <a:schemeClr val="dk1"/>
              </a:solidFill>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14300" rtl="0" algn="l">
              <a:lnSpc>
                <a:spcPct val="115000"/>
              </a:lnSpc>
              <a:spcBef>
                <a:spcPts val="0"/>
              </a:spcBef>
              <a:spcAft>
                <a:spcPts val="0"/>
              </a:spcAft>
              <a:buSzPts val="1100"/>
              <a:buNone/>
            </a:pPr>
            <a:r>
              <a:rPr lang="en">
                <a:solidFill>
                  <a:schemeClr val="dk1"/>
                </a:solidFill>
              </a:rPr>
              <a:t>It is the Treasurer’s responsibility to record all money coming in and out of the chapter in the Checkbook Register. Use the “Instructions for Local Chapter Treasurer Record Book” for guidance.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It is the treasurer’s responsibility to give a monthly Treasurer’s report. You only need to provide the beginning balance, total receipts, total disbursements and total chapter assets. Your chapter may have the downloadable ledger sheet that you manually fill in or your chapter may have previously purchased the ledger that automatically generates a Monthly Treasurer Report.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marR="114300" rtl="0" algn="l">
              <a:lnSpc>
                <a:spcPct val="115000"/>
              </a:lnSpc>
              <a:spcBef>
                <a:spcPts val="0"/>
              </a:spcBef>
              <a:spcAft>
                <a:spcPts val="0"/>
              </a:spcAft>
              <a:buClr>
                <a:schemeClr val="dk1"/>
              </a:buClr>
              <a:buSzPts val="1100"/>
              <a:buFont typeface="Arial"/>
              <a:buNone/>
            </a:pPr>
            <a:r>
              <a:rPr lang="en">
                <a:solidFill>
                  <a:schemeClr val="dk1"/>
                </a:solidFill>
              </a:rPr>
              <a:t>To purchase or request more information about the Local Chapter Accounting Program, please send an email to LCaccounting@peodsm.org. PC and MAC versions available.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292c2bb74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3292c2bb744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If you find that your monthly reports are not accurately reflecting your check register, there are a few quick checks for common errors.</a:t>
            </a:r>
            <a:endParaRPr/>
          </a:p>
          <a:p>
            <a:pPr indent="-298450" lvl="0" marL="457200" rtl="0" algn="l">
              <a:lnSpc>
                <a:spcPct val="100000"/>
              </a:lnSpc>
              <a:spcBef>
                <a:spcPts val="0"/>
              </a:spcBef>
              <a:spcAft>
                <a:spcPts val="0"/>
              </a:spcAft>
              <a:buSzPts val="1100"/>
              <a:buChar char="●"/>
            </a:pPr>
            <a:r>
              <a:rPr lang="en"/>
              <a:t>Be sure to check your dates of entries to ensure that they are correct. If you have incorrectly entered dates, your monthly report won’t capture those entries as that report is generated based upon dates. </a:t>
            </a:r>
            <a:endParaRPr/>
          </a:p>
          <a:p>
            <a:pPr indent="-298450" lvl="0" marL="457200" rtl="0" algn="l">
              <a:lnSpc>
                <a:spcPct val="100000"/>
              </a:lnSpc>
              <a:spcBef>
                <a:spcPts val="0"/>
              </a:spcBef>
              <a:spcAft>
                <a:spcPts val="0"/>
              </a:spcAft>
              <a:buSzPts val="1100"/>
              <a:buChar char="●"/>
            </a:pPr>
            <a:r>
              <a:rPr lang="en"/>
              <a:t>Compare your total receipts and disbursements with the bank statement deposit and check totals to locate any discrepancies. </a:t>
            </a:r>
            <a:endParaRPr/>
          </a:p>
          <a:p>
            <a:pPr indent="-298450" lvl="0" marL="457200" rtl="0" algn="l">
              <a:lnSpc>
                <a:spcPct val="100000"/>
              </a:lnSpc>
              <a:spcBef>
                <a:spcPts val="0"/>
              </a:spcBef>
              <a:spcAft>
                <a:spcPts val="0"/>
              </a:spcAft>
              <a:buSzPts val="1100"/>
              <a:buChar char="●"/>
            </a:pPr>
            <a:r>
              <a:rPr lang="en"/>
              <a:t>If you still have issues, reach out to your chapter board buddy. If noe of these options resolve your issue, then ask for help from LCaccounting@peodsm.org.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Anytime the chapter needs to order supplies, the treasurer will be instructed to order them from the International Website.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Orders should not be placed until a it has been voted and approved by the chapter.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Emblems should not be ordered until the Corresponding Secretary has reported the new sister’s membership to International.</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Bills should be presented to Treasurer prior to the meeting.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After the president says “Are there any bills to be presented?” you will respond “Madam president, I would like to make a motion to reimburse Gaby for $13.25 for Birthday Cards.”</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We get asked this question all the time. Guess where you can find the answer? </a:t>
            </a:r>
            <a:r>
              <a:rPr b="1" lang="en">
                <a:solidFill>
                  <a:schemeClr val="dk1"/>
                </a:solidFill>
              </a:rPr>
              <a:t>IOLC</a:t>
            </a: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All chapter donations must be accompanied by a Chapter Contribution Form. This way the State Treasurer can collect all of the information needed for your chapter’s donation. This form can be found on the Georgia website under Resources and clicking on Documents &amp; Links.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Your check and contribution form should be mailed to the State Treasurer. Please see the state roster under Documents &amp; Links on the GA website for her mailing address. Laura will be the Treasurer until May 18th, after that all checks will need to be mailed to Amy who will be the new Treasurer at that time.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All checks must be made payable to GA State Chapter</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 order to maintain compliance with the IRS, chapters are encouraged to give more donations to International projects than they do to Georgia projects and more to Georgia projects than they do to Local community support. Community support includes honorariums for chapter speakers, minimal gifts to project applicants and local chapter scholarships (whether paid directly from chapter funds or chapter donations made to those held in the P.E.O. Foundation).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It is the responsibility of the chapter Treasurer to collect dues in February (or earlier!)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A Notice of Dues form (optional) is located on the International website.</a:t>
            </a:r>
            <a:endParaRPr>
              <a:solidFill>
                <a:schemeClr val="dk1"/>
              </a:solidFill>
            </a:endParaRPr>
          </a:p>
          <a:p>
            <a:pPr indent="0" lvl="0" marL="0" rtl="0" algn="l">
              <a:lnSpc>
                <a:spcPct val="100000"/>
              </a:lnSpc>
              <a:spcBef>
                <a:spcPts val="1200"/>
              </a:spcBef>
              <a:spcAft>
                <a:spcPts val="0"/>
              </a:spcAft>
              <a:buSzPts val="1100"/>
              <a:buNone/>
            </a:pPr>
            <a:r>
              <a:rPr lang="en">
                <a:solidFill>
                  <a:schemeClr val="dk1"/>
                </a:solidFill>
              </a:rPr>
              <a:t>Once all dues have been collected, the last chapter check written for the year is the dues check.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Provide each member with a signed Membership Card for her records.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Let’s talk about the most important resource: Instructions to Officers of Local chapters, fondly known as the </a:t>
            </a:r>
            <a:r>
              <a:rPr b="1" lang="en">
                <a:solidFill>
                  <a:schemeClr val="dk1"/>
                </a:solidFill>
              </a:rPr>
              <a:t>IOLC</a:t>
            </a: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If there is nothing else you remember today, please remember these 4 letters.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most recent version was updated September  2024.</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complete </a:t>
            </a:r>
            <a:r>
              <a:rPr b="1" lang="en">
                <a:solidFill>
                  <a:schemeClr val="dk1"/>
                </a:solidFill>
              </a:rPr>
              <a:t>IOLC</a:t>
            </a:r>
            <a:r>
              <a:rPr lang="en">
                <a:solidFill>
                  <a:schemeClr val="dk1"/>
                </a:solidFill>
              </a:rPr>
              <a:t> contains sections for each officer. The president shall print this document in its entirety and keep it in her President’s book. Every other officer should review the section specific to her office. Review this document thoroughly and often! 90% of the questions we get asked as state officers can be found in the </a:t>
            </a:r>
            <a:r>
              <a:rPr b="1" lang="en">
                <a:solidFill>
                  <a:schemeClr val="dk1"/>
                </a:solidFill>
              </a:rPr>
              <a:t>IOLC</a:t>
            </a:r>
            <a:r>
              <a:rPr lang="en">
                <a:solidFill>
                  <a:schemeClr val="dk1"/>
                </a:solidFill>
              </a:rPr>
              <a:t>.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Annual Reports take place in March and require the teamwork of the treasurer, corresponding secretary and president. In 2023, International launched a fully-digital electronic Annual Reporting system.</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900"/>
              </a:spcAft>
              <a:buClr>
                <a:schemeClr val="dk1"/>
              </a:buClr>
              <a:buSzPts val="1100"/>
              <a:buFont typeface="Arial"/>
              <a:buNone/>
            </a:pPr>
            <a:r>
              <a:rPr lang="en">
                <a:solidFill>
                  <a:schemeClr val="dk1"/>
                </a:solidFill>
              </a:rPr>
              <a:t>All Treasurers and Presidents are to watch the P.E.O. Electronic Report Training video on the International website by going to Resources &gt; Local Chapter Officers &gt; Annual Reports. </a:t>
            </a:r>
            <a:endParaRPr sz="10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It is highly recommended that Treasurers begin Step 2 as close to March 1 st as possible in order to give the other President ample time to complete Step 3 by March 10.</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It is also highly recommended that Corresponding Secretary should update member contact information and membership status as they arise throughout the P.E.O. year to reduce the workload during the annual reporting process.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Treasuer’s and President’s steps are linked in sequence: once each step is submitted, the subsequent officer is alerted by automatic email notification and allowed access to complete her step.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final step of annual reporting is completing the IRS-LC. The treasurer can select the IRS-LC from the forms listed under the treasurer’s login. Once the treasurer completes and submits the form, it is routed to the local chapter president for review and approval.</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It is recommended that treasurers print the IRS-LC worksheet and begin filling it out to make online entry more efficient. By running the treasurer’s monthly report using the fiscal year beginning and ending dates will provide most of the figures needed. For chapters using manual ledgers, you should be able to capture the necessary figures in the totals of each of your columns.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Line D MUST EQUAL Line 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When chapter presidents have approved and submitted the three previously mentioned steps AND IRS-LC, the state treasurer will automatically be alerted by email and allowed access to begin processing the local chapters.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Being President does not mean you have to do it all! Use your resources and delegate!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president is responsible of the safekeeping of these chapter supplies. If you can not find these supplies, reach out to your board buddy.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retention list in the IOLC tells you exactly how many years each of these supplies should be kept.</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president will conduct all meetings from the president’s book.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The President’s Book is a complete script that provides step-by-step instructions.</a:t>
            </a:r>
            <a:endParaRPr>
              <a:solidFill>
                <a:schemeClr val="dk1"/>
              </a:solidFill>
            </a:endParaRPr>
          </a:p>
          <a:p>
            <a:pPr indent="0" lvl="0" marL="0" rtl="0" algn="l">
              <a:lnSpc>
                <a:spcPct val="115000"/>
              </a:lnSpc>
              <a:spcBef>
                <a:spcPts val="1200"/>
              </a:spcBef>
              <a:spcAft>
                <a:spcPts val="0"/>
              </a:spcAft>
              <a:buSzPts val="1100"/>
              <a:buNone/>
            </a:pPr>
            <a:r>
              <a:rPr lang="en">
                <a:solidFill>
                  <a:schemeClr val="dk1"/>
                </a:solidFill>
              </a:rPr>
              <a:t>President’s book is available online for reference but can not be printed, downloaded, or emailed. In an emergency situation, you would be able to conduct a meeting from your laptop.</a:t>
            </a:r>
            <a:endParaRPr>
              <a:solidFill>
                <a:schemeClr val="dk1"/>
              </a:solidFill>
            </a:endParaRPr>
          </a:p>
          <a:p>
            <a:pPr indent="0" lvl="0" marL="0" rtl="0" algn="l">
              <a:lnSpc>
                <a:spcPct val="115000"/>
              </a:lnSpc>
              <a:spcBef>
                <a:spcPts val="1200"/>
              </a:spcBef>
              <a:spcAft>
                <a:spcPts val="0"/>
              </a:spcAft>
              <a:buSzPts val="1100"/>
              <a:buNone/>
            </a:pPr>
            <a:r>
              <a:t/>
            </a:r>
            <a:endParaRPr sz="1200">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292c2bb744_0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292c2bb744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You will find these 8 tabs in your president’s book. Familiarize yourself with all the sections and make sure they are up to date.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first tab in your president’s book is the procedure for a P.E.O. Chapter meeting. A meeting is run in this order.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Please note that stating “Are there any names to be presented for membership?” is required to be said at every meeting under the Presentation of Names for Membership section.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292c2bb74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3292c2bb74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Let’s take a look at where to find the IOLC…</a:t>
            </a:r>
            <a:endParaRPr>
              <a:solidFill>
                <a:schemeClr val="dk1"/>
              </a:solidFill>
            </a:endParaRPr>
          </a:p>
          <a:p>
            <a:pPr indent="0" lvl="0" marL="0" rtl="0" algn="l">
              <a:lnSpc>
                <a:spcPct val="100000"/>
              </a:lnSpc>
              <a:spcBef>
                <a:spcPts val="0"/>
              </a:spcBef>
              <a:spcAft>
                <a:spcPts val="0"/>
              </a:spcAft>
              <a:buSzPts val="1100"/>
              <a:buNone/>
            </a:pPr>
            <a:r>
              <a:rPr lang="en"/>
              <a:t>The IOLC may be found on the international website under Resources. By the magnifying glass, search “IOLC”. Select Instructions to Officers of Local Chapters and locate your specific office. If you are serving as Vice President, Guard or Chaplain, you may find the entire IOLC listed as “IOLC - Complete” at the top of the list. Note that the IOLC includes guidelines for the specific offices AND the policies to which we must all adhere. All officers should become familiar with the policies included in the IOLC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Note: International is frequently making updates. You should check periodically for new information. For the most recent updates, click resources&gt;resource library. The most recent updates will </a:t>
            </a:r>
            <a:r>
              <a:rPr lang="en"/>
              <a:t>typically</a:t>
            </a:r>
            <a:r>
              <a:rPr lang="en"/>
              <a:t> appear on page one and page two.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information behind the “Appendix” tab provides instruction on additional meeting procedures. Don’t forget about this section. It is often where you can find the answer hiding to a question that you have.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There are times when your chapter may need to call a Special Meeting. Remember, a special meeting may be done virtually or hybrid or in-person. But </a:t>
            </a:r>
            <a:r>
              <a:rPr b="1" lang="en">
                <a:solidFill>
                  <a:schemeClr val="dk1"/>
                </a:solidFill>
              </a:rPr>
              <a:t>not</a:t>
            </a:r>
            <a:r>
              <a:rPr lang="en">
                <a:solidFill>
                  <a:schemeClr val="dk1"/>
                </a:solidFill>
              </a:rPr>
              <a:t> via EMAIL. All members must be notified of the specific business to be conducted at the special meeting prior to the meeting, and only that specific business may be conducted.</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Plan for your meeting with an agenda; have committees sign up if they have a report to make; plan for items of business before the meeting; use post it notes to cover up items not being addressed in a particular meeting (for example, cover the procedures for election of officers when you are not electing officers); If your chapter has voted to </a:t>
            </a:r>
            <a:r>
              <a:rPr lang="en"/>
              <a:t>update bylaws allowing for draft minutes to be distributed to your chapter members prior to meetings, then the reading of the minutes during the meeting may be foregone; ensure that your officers and committee chairs understand their roles and responsibilities and have the committees conduct their business prior to reporting at chapter meeting; help minimize idle conversations and follow all P.E.O. procedures.</a:t>
            </a:r>
            <a:endParaRPr/>
          </a:p>
          <a:p>
            <a:pPr indent="0" lvl="0" marL="0" rtl="0" algn="l">
              <a:lnSpc>
                <a:spcPct val="100000"/>
              </a:lnSpc>
              <a:spcBef>
                <a:spcPts val="0"/>
              </a:spcBef>
              <a:spcAft>
                <a:spcPts val="0"/>
              </a:spcAft>
              <a:buSzPts val="1100"/>
              <a:buNone/>
            </a:pPr>
            <a:r>
              <a:rPr lang="en"/>
              <a:t>But most of all, HAVE FUN!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Here is a timeline highlighting some of the important dates during your year as president of which you’ll need to be aware.</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March is the beginning of the Local Chapter fiscal year which includes the installation and transition of chapter officers, appointing committees, submitting any bylaws changes, local chapter workshops and annual reporting. You should receive annual report release letters in April.</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Our annual state convention is always held in May. Once you have received new information disseminated during convention, you may update your yearbooks with the newly elected state secretary, new state committee chairs, important dates for workshops and chapters to receive official visits in the Fall. Electronic yearbooks are due by July 1 to your chapter board buddy.</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This September (2025) there will be a Convention of International Chapter in Phoenix, Arizona. Ten chapters in Georgia are eligible to attend. For the distinction of being recognized at convention as a Designated Chapter, lump sum contributions need to be received by the state treasurer by January. Celebrating our founding January 21st 1869 through </a:t>
            </a:r>
            <a:r>
              <a:rPr lang="en">
                <a:solidFill>
                  <a:schemeClr val="dk1"/>
                </a:solidFill>
              </a:rPr>
              <a:t>participating</a:t>
            </a:r>
            <a:r>
              <a:rPr lang="en">
                <a:solidFill>
                  <a:schemeClr val="dk1"/>
                </a:solidFill>
              </a:rPr>
              <a:t> in International’s P.E.O. Day of Service in January, though chapters have celebrated our founding in February and March.  Dues and President’s Letters are due in February and that brings us back to the </a:t>
            </a:r>
            <a:r>
              <a:rPr lang="en">
                <a:solidFill>
                  <a:schemeClr val="dk1"/>
                </a:solidFill>
              </a:rPr>
              <a:t>beginning</a:t>
            </a:r>
            <a:r>
              <a:rPr lang="en">
                <a:solidFill>
                  <a:schemeClr val="dk1"/>
                </a:solidFill>
              </a:rPr>
              <a:t> = March.</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purpose of an official visit is to allow local chapter an opportunity to spend individual time with the members of the Georgia P.E.O. Executive Board. </a:t>
            </a:r>
            <a:endParaRPr sz="1000">
              <a:solidFill>
                <a:schemeClr val="dk1"/>
              </a:solidFill>
            </a:endParaRPr>
          </a:p>
          <a:p>
            <a:pPr indent="-292100" lvl="0" marL="457200" rtl="0" algn="l">
              <a:lnSpc>
                <a:spcPct val="115000"/>
              </a:lnSpc>
              <a:spcBef>
                <a:spcPts val="1200"/>
              </a:spcBef>
              <a:spcAft>
                <a:spcPts val="0"/>
              </a:spcAft>
              <a:buClr>
                <a:schemeClr val="dk1"/>
              </a:buClr>
              <a:buSzPts val="1000"/>
              <a:buFont typeface="Arial"/>
              <a:buChar char="●"/>
            </a:pPr>
            <a:r>
              <a:rPr lang="en" sz="1000">
                <a:solidFill>
                  <a:schemeClr val="dk1"/>
                </a:solidFill>
              </a:rPr>
              <a:t>Celebrate successes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Arial"/>
              <a:buChar char="●"/>
            </a:pPr>
            <a:r>
              <a:rPr lang="en" sz="1000">
                <a:solidFill>
                  <a:schemeClr val="dk1"/>
                </a:solidFill>
              </a:rPr>
              <a:t>Assess any needs </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Arial"/>
              <a:buChar char="●"/>
            </a:pPr>
            <a:r>
              <a:rPr lang="en" sz="1000">
                <a:solidFill>
                  <a:schemeClr val="dk1"/>
                </a:solidFill>
              </a:rPr>
              <a:t>Offer assistance</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In Georgia, Official Visits are set to occur approximately every 3 years. Chapters that will be receiving an Official Visit this year will be announced at convention. </a:t>
            </a:r>
            <a:endParaRPr sz="10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000">
                <a:solidFill>
                  <a:schemeClr val="dk1"/>
                </a:solidFill>
              </a:rPr>
              <a:t>Presidents will be contacted by the visiting officer well in advance of the visit and be given detailed instruction of what to expect. </a:t>
            </a:r>
            <a:endParaRPr sz="10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If your chapter is not scheduled for an Official Visit…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chapter president and her Board Buddy will have a phone call or zoom meeting in the fall.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A Board Buddy call is a condensed version of an Official Visit. Your Board Buddy will provide you with all of the information you need prior to the call. No surprises!</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37474F"/>
                </a:solidFill>
              </a:rPr>
              <a:t>You don’t have to wait for the President to be absent to preside over a meeting. </a:t>
            </a:r>
            <a:endParaRPr sz="1200">
              <a:solidFill>
                <a:srgbClr val="37474F"/>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37474F"/>
                </a:solidFill>
              </a:rPr>
              <a:t>Practice running a meeting when the president is in attendance!</a:t>
            </a:r>
            <a:endParaRPr sz="1200">
              <a:solidFill>
                <a:srgbClr val="37474F"/>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37474F"/>
                </a:solidFill>
              </a:rPr>
              <a:t>She will be right there to assist with any questions you may have </a:t>
            </a:r>
            <a:r>
              <a:rPr i="1" lang="en" sz="1200">
                <a:solidFill>
                  <a:srgbClr val="37474F"/>
                </a:solidFill>
              </a:rPr>
              <a:t>and</a:t>
            </a:r>
            <a:r>
              <a:rPr lang="en" sz="1200">
                <a:solidFill>
                  <a:srgbClr val="37474F"/>
                </a:solidFill>
              </a:rPr>
              <a:t> you will feel more comfortable running a meeting in the future. </a:t>
            </a:r>
            <a:endParaRPr sz="1200">
              <a:solidFill>
                <a:srgbClr val="37474F"/>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next two slides contain links to all of the documents referenced in this presentation.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Click to add speaker notes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guard’s first responsibility is to Conduct a visual verification of membership prior to the start of the meeting.</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After the  2021 CIC amendments the following are no longer required: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Stating “Madam president all who are present are entitled to remain” is no longer required. This wording has been removed from the president’s book.</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password is no longer taken/given verbally prior to a meeting.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One of the most important responsibilities of the Guard is her role during a Ceremony of Initiation. Did you know there are very specific instructions for the guard in the Ceremony of Initiation? There are 13 steps for an in person initiation and 5 steps for a virtual ceremony.  Guess where you can find those instructions? </a:t>
            </a:r>
            <a:r>
              <a:rPr b="1" lang="en">
                <a:solidFill>
                  <a:schemeClr val="dk1"/>
                </a:solidFill>
              </a:rPr>
              <a:t>IOLC!</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It is important for all guards to read the instructions in their entirety.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Presidents, it is important that you also review these instructions and practice with your guard prior to initiation.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 chaplain’s responsibility is to conduct the devotion of each meeting. Some recent changes include: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The Bible </a:t>
            </a:r>
            <a:r>
              <a:rPr b="1" i="1" lang="en">
                <a:solidFill>
                  <a:schemeClr val="dk1"/>
                </a:solidFill>
              </a:rPr>
              <a:t>or</a:t>
            </a:r>
            <a:r>
              <a:rPr lang="en">
                <a:solidFill>
                  <a:schemeClr val="dk1"/>
                </a:solidFill>
              </a:rPr>
              <a:t> other devotional text is acceptable; not just the Bible</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Lord’s Prayer is optional for the chapter (decided by chapter)</a:t>
            </a:r>
            <a:endParaRPr>
              <a:solidFill>
                <a:schemeClr val="dk1"/>
              </a:solidFill>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rPr>
              <a:t>The Chaplain’s Prayer wording was updated on 1/22, so please be sure you have the most updated version.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50"/>
          <p:cNvGrpSpPr/>
          <p:nvPr/>
        </p:nvGrpSpPr>
        <p:grpSpPr>
          <a:xfrm>
            <a:off x="4350279" y="2855377"/>
            <a:ext cx="443589" cy="105632"/>
            <a:chOff x="4137525" y="2915950"/>
            <a:chExt cx="869100" cy="207000"/>
          </a:xfrm>
        </p:grpSpPr>
        <p:sp>
          <p:nvSpPr>
            <p:cNvPr id="11" name="Google Shape;11;p50"/>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50"/>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50"/>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50"/>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5" name="Google Shape;15;p50"/>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5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59"/>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59"/>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2" name="Google Shape;52;p5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6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9" name="Google Shape;19;p5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5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52"/>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5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 name="Shape 25"/>
        <p:cNvGrpSpPr/>
        <p:nvPr/>
      </p:nvGrpSpPr>
      <p:grpSpPr>
        <a:xfrm>
          <a:off x="0" y="0"/>
          <a:ext cx="0" cy="0"/>
          <a:chOff x="0" y="0"/>
          <a:chExt cx="0" cy="0"/>
        </a:xfrm>
      </p:grpSpPr>
      <p:sp>
        <p:nvSpPr>
          <p:cNvPr id="26" name="Google Shape;26;p5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 name="Google Shape;27;p5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8" name="Google Shape;28;p53"/>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9" name="Google Shape;29;p53"/>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30" name="Google Shape;30;p5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31" name="Google Shape;31;p5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4" name="Google Shape;34;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5" name="Google Shape;35;p5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8" name="Google Shape;38;p5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5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p5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p5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3" name="Shape 43"/>
        <p:cNvGrpSpPr/>
        <p:nvPr/>
      </p:nvGrpSpPr>
      <p:grpSpPr>
        <a:xfrm>
          <a:off x="0" y="0"/>
          <a:ext cx="0" cy="0"/>
          <a:chOff x="0" y="0"/>
          <a:chExt cx="0" cy="0"/>
        </a:xfrm>
      </p:grpSpPr>
      <p:sp>
        <p:nvSpPr>
          <p:cNvPr id="44" name="Google Shape;44;p57"/>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45" name="Google Shape;45;p5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5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5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7" name="Google Shape;7;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3"/>
              </a:buClr>
              <a:buSzPts val="1800"/>
              <a:buFont typeface="Average"/>
              <a:buChar char="●"/>
              <a:defRPr b="0" i="0" sz="1800" u="none" cap="none" strike="noStrike">
                <a:solidFill>
                  <a:schemeClr val="accent3"/>
                </a:solidFill>
                <a:latin typeface="Average"/>
                <a:ea typeface="Average"/>
                <a:cs typeface="Average"/>
                <a:sym typeface="Average"/>
              </a:defRPr>
            </a:lvl1pPr>
            <a:lvl2pPr indent="-317500" lvl="1" marL="9144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2pPr>
            <a:lvl3pPr indent="-317500" lvl="2" marL="13716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3pPr>
            <a:lvl4pPr indent="-317500" lvl="3" marL="18288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4pPr>
            <a:lvl5pPr indent="-317500" lvl="4" marL="22860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5pPr>
            <a:lvl6pPr indent="-317500" lvl="5" marL="27432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6pPr>
            <a:lvl7pPr indent="-317500" lvl="6" marL="32004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7pPr>
            <a:lvl8pPr indent="-317500" lvl="7" marL="36576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8pPr>
            <a:lvl9pPr indent="-317500" lvl="8" marL="41148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9pPr>
          </a:lstStyle>
          <a:p/>
        </p:txBody>
      </p:sp>
      <p:sp>
        <p:nvSpPr>
          <p:cNvPr id="8" name="Google Shape;8;p4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33.png"/><Relationship Id="rId7"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6.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1" Type="http://schemas.openxmlformats.org/officeDocument/2006/relationships/hyperlink" Target="https://members.peointernational.org/resource/local-chapter-report-project-chair" TargetMode="External"/><Relationship Id="rId10" Type="http://schemas.openxmlformats.org/officeDocument/2006/relationships/hyperlink" Target="https://www.peointernational.org/resource/report-of-s-p-d-convention-delegates-and-alternates/" TargetMode="External"/><Relationship Id="rId13" Type="http://schemas.openxmlformats.org/officeDocument/2006/relationships/hyperlink" Target="https://www.peointernational.org/membership/manage-membership/" TargetMode="External"/><Relationship Id="rId12" Type="http://schemas.openxmlformats.org/officeDocument/2006/relationships/hyperlink" Target="https://members.peointernational.org/resource/report-election-officers-local-chapter" TargetMode="External"/><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members.peointernational.org/resource/9-iolc-guard-section-0" TargetMode="External"/><Relationship Id="rId4" Type="http://schemas.openxmlformats.org/officeDocument/2006/relationships/hyperlink" Target="https://members.peointernational.org/resource/chaplains-prayer-card" TargetMode="External"/><Relationship Id="rId9" Type="http://schemas.openxmlformats.org/officeDocument/2006/relationships/hyperlink" Target="https://members.peointernational.org/resource-library/local-chapter-officers/corresponding-secretary" TargetMode="External"/><Relationship Id="rId14" Type="http://schemas.openxmlformats.org/officeDocument/2006/relationships/hyperlink" Target="https://members.peointernational.org/resource/corresponding-secretary-staying-touch" TargetMode="External"/><Relationship Id="rId5" Type="http://schemas.openxmlformats.org/officeDocument/2006/relationships/hyperlink" Target="https://members.peointernational.org/resource/template-minutes-local-chapter-meeting" TargetMode="External"/><Relationship Id="rId6" Type="http://schemas.openxmlformats.org/officeDocument/2006/relationships/hyperlink" Target="https://members.peointernational.org/resource/instructions-recording-secretary-instructions-minutes" TargetMode="External"/><Relationship Id="rId7" Type="http://schemas.openxmlformats.org/officeDocument/2006/relationships/hyperlink" Target="https://members.peointernational.org/resource/recording-secretary-words-count" TargetMode="External"/><Relationship Id="rId8" Type="http://schemas.openxmlformats.org/officeDocument/2006/relationships/hyperlink" Target="https://members.peointernational.org/resource/corresponding-secretarys-monthly-report-chapter" TargetMode="External"/></Relationships>
</file>

<file path=ppt/slides/_rels/slide48.xml.rels><?xml version="1.0" encoding="UTF-8" standalone="yes"?><Relationships xmlns="http://schemas.openxmlformats.org/package/2006/relationships"><Relationship Id="rId11" Type="http://schemas.openxmlformats.org/officeDocument/2006/relationships/hyperlink" Target="https://www.peointernational.org/resource/local-chapter-treasurers-excel-file-instructions/" TargetMode="External"/><Relationship Id="rId10" Type="http://schemas.openxmlformats.org/officeDocument/2006/relationships/hyperlink" Target="https://www.peointernational.org/resource/treasurer-training-money-matters/" TargetMode="External"/><Relationship Id="rId13" Type="http://schemas.openxmlformats.org/officeDocument/2006/relationships/hyperlink" Target="https://members.peointernational.org/resource/presidents-book-procedure-peo-chapter-meeting" TargetMode="External"/><Relationship Id="rId12" Type="http://schemas.openxmlformats.org/officeDocument/2006/relationships/hyperlink" Target="https://members.peointernational.org/resource/list-supplies-officers-local-chapters" TargetMode="External"/><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hyperlink" Target="https://www.peointernational.org/resource/roll-call-sheet/" TargetMode="External"/><Relationship Id="rId4" Type="http://schemas.openxmlformats.org/officeDocument/2006/relationships/hyperlink" Target="https://www.peointernational.org/resource/treasurers-monthly-report-to-chapter/" TargetMode="External"/><Relationship Id="rId9" Type="http://schemas.openxmlformats.org/officeDocument/2006/relationships/hyperlink" Target="https://www.peointernational.org/resource/instructions-for-treasurers-record-book/" TargetMode="External"/><Relationship Id="rId15" Type="http://schemas.openxmlformats.org/officeDocument/2006/relationships/hyperlink" Target="https://members.peointernational.org/resource/presidents-book-appendix-supplementary-materials" TargetMode="External"/><Relationship Id="rId14" Type="http://schemas.openxmlformats.org/officeDocument/2006/relationships/hyperlink" Target="https://members.peointernational.org/resource/presidents-book-procedure-special-peo-chapter-meeting" TargetMode="External"/><Relationship Id="rId17" Type="http://schemas.openxmlformats.org/officeDocument/2006/relationships/hyperlink" Target="https://members.peointernational.org/resource/local-chapter-annual-report-reference-guide" TargetMode="External"/><Relationship Id="rId16" Type="http://schemas.openxmlformats.org/officeDocument/2006/relationships/hyperlink" Target="https://peogeorgia.org/peo/wp-content/uploads/Bylaws-Stndg-Rules-GA-State-2024.pdf" TargetMode="External"/><Relationship Id="rId5" Type="http://schemas.openxmlformats.org/officeDocument/2006/relationships/hyperlink" Target="https://eorders.peointernational.org/" TargetMode="External"/><Relationship Id="rId6" Type="http://schemas.openxmlformats.org/officeDocument/2006/relationships/hyperlink" Target="https://peogeorgia.org/peo/wp-content/uploads/Chapter-Contribution-Form_10_24.pdf" TargetMode="External"/><Relationship Id="rId18" Type="http://schemas.openxmlformats.org/officeDocument/2006/relationships/hyperlink" Target="https://www.peointernational.org/resource/irs-lc-worksheet/" TargetMode="External"/><Relationship Id="rId7" Type="http://schemas.openxmlformats.org/officeDocument/2006/relationships/hyperlink" Target="https://members.peointernational.org/pyramid" TargetMode="External"/><Relationship Id="rId8" Type="http://schemas.openxmlformats.org/officeDocument/2006/relationships/hyperlink" Target="https://members.peointernational.org/resource/notice-dues-double-vers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800"/>
              <a:buNone/>
            </a:pPr>
            <a:r>
              <a:rPr lang="en"/>
              <a:t>Officer Training Workshop</a:t>
            </a:r>
            <a:endParaRPr/>
          </a:p>
        </p:txBody>
      </p:sp>
      <p:sp>
        <p:nvSpPr>
          <p:cNvPr id="60" name="Google Shape;60;p1"/>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lang="en" sz="3000"/>
              <a:t>2025 Georgia P.E.O. Local Chapter Workshops</a:t>
            </a:r>
            <a:endParaRPr sz="3000"/>
          </a:p>
        </p:txBody>
      </p:sp>
      <p:sp>
        <p:nvSpPr>
          <p:cNvPr id="61" name="Google Shape;61;p1"/>
          <p:cNvSpPr txBox="1"/>
          <p:nvPr>
            <p:ph idx="4294967295" type="body"/>
          </p:nvPr>
        </p:nvSpPr>
        <p:spPr>
          <a:xfrm>
            <a:off x="232950" y="245425"/>
            <a:ext cx="8678100" cy="49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1800"/>
              <a:buNone/>
            </a:pPr>
            <a:r>
              <a:rPr lang="en" sz="1700">
                <a:solidFill>
                  <a:schemeClr val="accent5"/>
                </a:solidFill>
                <a:latin typeface="Oswald"/>
                <a:ea typeface="Oswald"/>
                <a:cs typeface="Oswald"/>
                <a:sym typeface="Oswald"/>
              </a:rPr>
              <a:t>President • Vice President • Treasurer • Recording Secretary • Corresponding Secretary • Guard • Chaplain</a:t>
            </a:r>
            <a:endParaRPr sz="1700">
              <a:solidFill>
                <a:schemeClr val="accent5"/>
              </a:solidFill>
              <a:latin typeface="Oswald"/>
              <a:ea typeface="Oswald"/>
              <a:cs typeface="Oswald"/>
              <a:sym typeface="Oswald"/>
            </a:endParaRPr>
          </a:p>
        </p:txBody>
      </p:sp>
      <p:pic>
        <p:nvPicPr>
          <p:cNvPr id="62" name="Google Shape;62;p1"/>
          <p:cNvPicPr preferRelativeResize="0"/>
          <p:nvPr/>
        </p:nvPicPr>
        <p:blipFill rotWithShape="1">
          <a:blip r:embed="rId3">
            <a:alphaModFix/>
          </a:blip>
          <a:srcRect b="0" l="0" r="0" t="0"/>
          <a:stretch/>
        </p:blipFill>
        <p:spPr>
          <a:xfrm>
            <a:off x="83127" y="4656225"/>
            <a:ext cx="671925" cy="383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0"/>
          <p:cNvSpPr txBox="1"/>
          <p:nvPr>
            <p:ph type="title"/>
          </p:nvPr>
        </p:nvSpPr>
        <p:spPr>
          <a:xfrm>
            <a:off x="671250" y="2827050"/>
            <a:ext cx="7852200" cy="861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Recording Secretary</a:t>
            </a:r>
            <a:endParaRPr/>
          </a:p>
        </p:txBody>
      </p:sp>
      <p:pic>
        <p:nvPicPr>
          <p:cNvPr id="121" name="Google Shape;121;p10"/>
          <p:cNvPicPr preferRelativeResize="0"/>
          <p:nvPr/>
        </p:nvPicPr>
        <p:blipFill rotWithShape="1">
          <a:blip r:embed="rId3">
            <a:alphaModFix/>
          </a:blip>
          <a:srcRect b="0" l="0" r="0" t="0"/>
          <a:stretch/>
        </p:blipFill>
        <p:spPr>
          <a:xfrm>
            <a:off x="3890101" y="1410375"/>
            <a:ext cx="1363800" cy="14166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33df05a0cb9_0_2"/>
          <p:cNvSpPr txBox="1"/>
          <p:nvPr>
            <p:ph idx="2" type="body"/>
          </p:nvPr>
        </p:nvSpPr>
        <p:spPr>
          <a:xfrm>
            <a:off x="4939500" y="724200"/>
            <a:ext cx="3995100" cy="3695100"/>
          </a:xfrm>
          <a:prstGeom prst="rect">
            <a:avLst/>
          </a:prstGeom>
          <a:noFill/>
          <a:ln>
            <a:noFill/>
          </a:ln>
        </p:spPr>
        <p:txBody>
          <a:bodyPr anchorCtr="0" anchor="ctr" bIns="91425" lIns="91425" spcFirstLastPara="1" rIns="91425" wrap="square" tIns="91425">
            <a:normAutofit fontScale="92500" lnSpcReduction="10000"/>
          </a:bodyPr>
          <a:lstStyle/>
          <a:p>
            <a:pPr indent="0" lvl="0" marL="0" rtl="0" algn="l">
              <a:lnSpc>
                <a:spcPct val="115000"/>
              </a:lnSpc>
              <a:spcBef>
                <a:spcPts val="0"/>
              </a:spcBef>
              <a:spcAft>
                <a:spcPts val="0"/>
              </a:spcAft>
              <a:buSzPct val="100000"/>
              <a:buNone/>
            </a:pPr>
            <a:r>
              <a:rPr lang="en"/>
              <a:t>Take minutes!</a:t>
            </a:r>
            <a:endParaRPr/>
          </a:p>
          <a:p>
            <a:pPr indent="-334327" lvl="0" marL="457200" rtl="0" algn="l">
              <a:lnSpc>
                <a:spcPct val="115000"/>
              </a:lnSpc>
              <a:spcBef>
                <a:spcPts val="1200"/>
              </a:spcBef>
              <a:spcAft>
                <a:spcPts val="0"/>
              </a:spcAft>
              <a:buSzPct val="100000"/>
              <a:buChar char="●"/>
            </a:pPr>
            <a:r>
              <a:rPr lang="en"/>
              <a:t>Record what was </a:t>
            </a:r>
            <a:r>
              <a:rPr b="1" lang="en"/>
              <a:t>done</a:t>
            </a:r>
            <a:r>
              <a:rPr lang="en"/>
              <a:t> at the meeting – </a:t>
            </a:r>
            <a:r>
              <a:rPr b="1" lang="en"/>
              <a:t>not</a:t>
            </a:r>
            <a:r>
              <a:rPr lang="en"/>
              <a:t> what was said</a:t>
            </a:r>
            <a:endParaRPr/>
          </a:p>
          <a:p>
            <a:pPr indent="-334327" lvl="0" marL="457200" rtl="0" algn="l">
              <a:lnSpc>
                <a:spcPct val="115000"/>
              </a:lnSpc>
              <a:spcBef>
                <a:spcPts val="0"/>
              </a:spcBef>
              <a:spcAft>
                <a:spcPts val="0"/>
              </a:spcAft>
              <a:buSzPct val="100000"/>
              <a:buChar char="●"/>
            </a:pPr>
            <a:r>
              <a:rPr lang="en"/>
              <a:t>Record just the facts, neutrally, without reflecting your personal opinion on any chapter decisions. </a:t>
            </a:r>
            <a:endParaRPr/>
          </a:p>
          <a:p>
            <a:pPr indent="0" lvl="0" marL="0" rtl="0" algn="l">
              <a:lnSpc>
                <a:spcPct val="115000"/>
              </a:lnSpc>
              <a:spcBef>
                <a:spcPts val="1200"/>
              </a:spcBef>
              <a:spcAft>
                <a:spcPts val="0"/>
              </a:spcAft>
              <a:buSzPct val="112500"/>
              <a:buNone/>
            </a:pPr>
            <a:r>
              <a:rPr i="1" lang="en" sz="1600"/>
              <a:t>Remember: </a:t>
            </a:r>
            <a:endParaRPr i="1" sz="1600"/>
          </a:p>
          <a:p>
            <a:pPr indent="0" lvl="0" marL="0" rtl="0" algn="l">
              <a:spcBef>
                <a:spcPts val="1200"/>
              </a:spcBef>
              <a:spcAft>
                <a:spcPts val="0"/>
              </a:spcAft>
              <a:buNone/>
            </a:pPr>
            <a:r>
              <a:rPr i="1" lang="en" sz="1600"/>
              <a:t>If provided for in the local chapter bylaws, the recording secretary shall distribute a draft of the meeting minutes reviewed by the president to all chapter members by email or </a:t>
            </a:r>
            <a:r>
              <a:rPr i="1" lang="en" sz="1600"/>
              <a:t>postal service</a:t>
            </a:r>
            <a:r>
              <a:rPr i="1" lang="en" sz="1600"/>
              <a:t> before the next regular or special meeting.</a:t>
            </a:r>
            <a:endParaRPr i="1" sz="1600"/>
          </a:p>
        </p:txBody>
      </p:sp>
      <p:pic>
        <p:nvPicPr>
          <p:cNvPr descr="a man in a black shirt and tie is holding a pen and saying noted forever (Provided by Tenor)" id="127" name="Google Shape;127;g33df05a0cb9_0_2"/>
          <p:cNvPicPr preferRelativeResize="0"/>
          <p:nvPr/>
        </p:nvPicPr>
        <p:blipFill rotWithShape="1">
          <a:blip r:embed="rId3">
            <a:alphaModFix/>
          </a:blip>
          <a:srcRect b="0" l="0" r="0" t="0"/>
          <a:stretch/>
        </p:blipFill>
        <p:spPr>
          <a:xfrm>
            <a:off x="205050" y="768950"/>
            <a:ext cx="4146326" cy="3413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3292c2bb744_0_7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Recording Secretary Documents</a:t>
            </a:r>
            <a:endParaRPr/>
          </a:p>
          <a:p>
            <a:pPr indent="-342900" lvl="0" marL="457200" rtl="0" algn="l">
              <a:lnSpc>
                <a:spcPct val="115000"/>
              </a:lnSpc>
              <a:spcBef>
                <a:spcPts val="1200"/>
              </a:spcBef>
              <a:spcAft>
                <a:spcPts val="0"/>
              </a:spcAft>
              <a:buSzPts val="1800"/>
              <a:buChar char="●"/>
            </a:pPr>
            <a:r>
              <a:rPr lang="en"/>
              <a:t>Template for Minutes of Local Chapter Meeting </a:t>
            </a:r>
            <a:r>
              <a:rPr i="1" lang="en"/>
              <a:t>(10/24)</a:t>
            </a:r>
            <a:endParaRPr i="1"/>
          </a:p>
          <a:p>
            <a:pPr indent="-342900" lvl="0" marL="457200" rtl="0" algn="l">
              <a:lnSpc>
                <a:spcPct val="115000"/>
              </a:lnSpc>
              <a:spcBef>
                <a:spcPts val="0"/>
              </a:spcBef>
              <a:spcAft>
                <a:spcPts val="0"/>
              </a:spcAft>
              <a:buSzPts val="1800"/>
              <a:buChar char="●"/>
            </a:pPr>
            <a:r>
              <a:rPr lang="en"/>
              <a:t>Instructions for Taking Minutes</a:t>
            </a:r>
            <a:endParaRPr/>
          </a:p>
          <a:p>
            <a:pPr indent="0" lvl="0" marL="0" rtl="0" algn="l">
              <a:lnSpc>
                <a:spcPct val="115000"/>
              </a:lnSpc>
              <a:spcBef>
                <a:spcPts val="0"/>
              </a:spcBef>
              <a:spcAft>
                <a:spcPts val="0"/>
              </a:spcAft>
              <a:buSzPts val="1800"/>
              <a:buNone/>
            </a:pPr>
            <a:r>
              <a:t/>
            </a:r>
            <a:endParaRPr/>
          </a:p>
          <a:p>
            <a:pPr indent="0" lvl="0" marL="114300" rtl="0" algn="l">
              <a:lnSpc>
                <a:spcPct val="115000"/>
              </a:lnSpc>
              <a:spcBef>
                <a:spcPts val="0"/>
              </a:spcBef>
              <a:spcAft>
                <a:spcPts val="0"/>
              </a:spcAft>
              <a:buSzPts val="1800"/>
              <a:buNone/>
            </a:pPr>
            <a:r>
              <a:t/>
            </a:r>
            <a:endParaRPr/>
          </a:p>
        </p:txBody>
      </p:sp>
      <p:pic>
        <p:nvPicPr>
          <p:cNvPr id="133" name="Google Shape;133;g3292c2bb744_0_73"/>
          <p:cNvPicPr preferRelativeResize="0"/>
          <p:nvPr/>
        </p:nvPicPr>
        <p:blipFill rotWithShape="1">
          <a:blip r:embed="rId3">
            <a:alphaModFix/>
          </a:blip>
          <a:srcRect b="0" l="0" r="0" t="0"/>
          <a:stretch/>
        </p:blipFill>
        <p:spPr>
          <a:xfrm>
            <a:off x="357450" y="152400"/>
            <a:ext cx="3748955" cy="4838699"/>
          </a:xfrm>
          <a:prstGeom prst="rect">
            <a:avLst/>
          </a:prstGeom>
          <a:noFill/>
          <a:ln>
            <a:noFill/>
          </a:ln>
        </p:spPr>
      </p:pic>
      <p:pic>
        <p:nvPicPr>
          <p:cNvPr id="134" name="Google Shape;134;g3292c2bb744_0_73"/>
          <p:cNvPicPr preferRelativeResize="0"/>
          <p:nvPr/>
        </p:nvPicPr>
        <p:blipFill rotWithShape="1">
          <a:blip r:embed="rId4">
            <a:alphaModFix/>
          </a:blip>
          <a:srcRect b="0" l="0" r="0" t="0"/>
          <a:stretch/>
        </p:blipFill>
        <p:spPr>
          <a:xfrm>
            <a:off x="4660412" y="3588500"/>
            <a:ext cx="4395174" cy="705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3"/>
          <p:cNvSpPr txBox="1"/>
          <p:nvPr>
            <p:ph type="title"/>
          </p:nvPr>
        </p:nvSpPr>
        <p:spPr>
          <a:xfrm>
            <a:off x="671250" y="2827050"/>
            <a:ext cx="7852200" cy="861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Corresponding Secretary</a:t>
            </a:r>
            <a:endParaRPr/>
          </a:p>
        </p:txBody>
      </p:sp>
      <p:sp>
        <p:nvSpPr>
          <p:cNvPr id="140" name="Google Shape;140;p13"/>
          <p:cNvSpPr txBox="1"/>
          <p:nvPr>
            <p:ph idx="4294967295"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1200"/>
              </a:spcAft>
              <a:buSzPts val="1800"/>
              <a:buNone/>
            </a:pPr>
            <a:r>
              <a:t/>
            </a:r>
            <a:endParaRPr/>
          </a:p>
        </p:txBody>
      </p:sp>
      <p:pic>
        <p:nvPicPr>
          <p:cNvPr id="141" name="Google Shape;141;p13"/>
          <p:cNvPicPr preferRelativeResize="0"/>
          <p:nvPr/>
        </p:nvPicPr>
        <p:blipFill rotWithShape="1">
          <a:blip r:embed="rId3">
            <a:alphaModFix/>
          </a:blip>
          <a:srcRect b="0" l="0" r="0" t="0"/>
          <a:stretch/>
        </p:blipFill>
        <p:spPr>
          <a:xfrm>
            <a:off x="3673075" y="1196000"/>
            <a:ext cx="1797850" cy="1797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4"/>
          <p:cNvPicPr preferRelativeResize="0"/>
          <p:nvPr/>
        </p:nvPicPr>
        <p:blipFill rotWithShape="1">
          <a:blip r:embed="rId3">
            <a:alphaModFix/>
          </a:blip>
          <a:srcRect b="0" l="0" r="0" t="0"/>
          <a:stretch/>
        </p:blipFill>
        <p:spPr>
          <a:xfrm>
            <a:off x="389800" y="152400"/>
            <a:ext cx="3759119" cy="4838701"/>
          </a:xfrm>
          <a:prstGeom prst="rect">
            <a:avLst/>
          </a:prstGeom>
          <a:noFill/>
          <a:ln>
            <a:noFill/>
          </a:ln>
        </p:spPr>
      </p:pic>
      <p:sp>
        <p:nvSpPr>
          <p:cNvPr id="147" name="Google Shape;147;p1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a:t>Give a monthly report. </a:t>
            </a:r>
            <a:endParaRPr/>
          </a:p>
          <a:p>
            <a:pPr indent="0" lvl="0" marL="0" rtl="0" algn="l">
              <a:lnSpc>
                <a:spcPct val="115000"/>
              </a:lnSpc>
              <a:spcBef>
                <a:spcPts val="1200"/>
              </a:spcBef>
              <a:spcAft>
                <a:spcPts val="0"/>
              </a:spcAft>
              <a:buSzPts val="1800"/>
              <a:buNone/>
            </a:pPr>
            <a:r>
              <a:rPr b="1" lang="en"/>
              <a:t>Correspondence can be summarized except when noted that it must be read in its entirety. </a:t>
            </a:r>
            <a:endParaRPr b="1"/>
          </a:p>
          <a:p>
            <a:pPr indent="0" lvl="0" marL="0" rtl="0" algn="l">
              <a:lnSpc>
                <a:spcPct val="115000"/>
              </a:lnSpc>
              <a:spcBef>
                <a:spcPts val="1200"/>
              </a:spcBef>
              <a:spcAft>
                <a:spcPts val="0"/>
              </a:spcAft>
              <a:buSzPts val="1800"/>
              <a:buNone/>
            </a:pPr>
            <a:r>
              <a:t/>
            </a:r>
            <a:endParaRPr sz="600"/>
          </a:p>
          <a:p>
            <a:pPr indent="-336550" lvl="0" marL="457200" rtl="0" algn="l">
              <a:lnSpc>
                <a:spcPct val="90000"/>
              </a:lnSpc>
              <a:spcBef>
                <a:spcPts val="1200"/>
              </a:spcBef>
              <a:spcAft>
                <a:spcPts val="0"/>
              </a:spcAft>
              <a:buSzPts val="1700"/>
              <a:buChar char="●"/>
            </a:pPr>
            <a:r>
              <a:rPr lang="en" sz="1700"/>
              <a:t>If no correspondence was sent, the report is “No correspondence was sent.”</a:t>
            </a:r>
            <a:endParaRPr sz="1700"/>
          </a:p>
          <a:p>
            <a:pPr indent="0" lvl="0" marL="457200" rtl="0" algn="l">
              <a:lnSpc>
                <a:spcPct val="90000"/>
              </a:lnSpc>
              <a:spcBef>
                <a:spcPts val="500"/>
              </a:spcBef>
              <a:spcAft>
                <a:spcPts val="0"/>
              </a:spcAft>
              <a:buSzPts val="1800"/>
              <a:buNone/>
            </a:pPr>
            <a:r>
              <a:t/>
            </a:r>
            <a:endParaRPr sz="400"/>
          </a:p>
          <a:p>
            <a:pPr indent="-336550" lvl="0" marL="457200" rtl="0" algn="l">
              <a:lnSpc>
                <a:spcPct val="90000"/>
              </a:lnSpc>
              <a:spcBef>
                <a:spcPts val="500"/>
              </a:spcBef>
              <a:spcAft>
                <a:spcPts val="0"/>
              </a:spcAft>
              <a:buSzPts val="1700"/>
              <a:buChar char="●"/>
            </a:pPr>
            <a:r>
              <a:rPr lang="en" sz="1700"/>
              <a:t>If no correspondence was received, the report is “No correspondence was received.”</a:t>
            </a:r>
            <a:endParaRPr sz="1700"/>
          </a:p>
          <a:p>
            <a:pPr indent="0" lvl="0" marL="0" rtl="0" algn="l">
              <a:lnSpc>
                <a:spcPct val="115000"/>
              </a:lnSpc>
              <a:spcBef>
                <a:spcPts val="0"/>
              </a:spcBef>
              <a:spcAft>
                <a:spcPts val="1200"/>
              </a:spcAft>
              <a:buSzPts val="1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3292c2bb744_0_131"/>
          <p:cNvSpPr txBox="1"/>
          <p:nvPr>
            <p:ph idx="2" type="body"/>
          </p:nvPr>
        </p:nvSpPr>
        <p:spPr>
          <a:xfrm>
            <a:off x="4939500" y="415100"/>
            <a:ext cx="4040100" cy="40041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15000"/>
              </a:lnSpc>
              <a:spcBef>
                <a:spcPts val="0"/>
              </a:spcBef>
              <a:spcAft>
                <a:spcPts val="0"/>
              </a:spcAft>
              <a:buSzPct val="96095"/>
              <a:buNone/>
            </a:pPr>
            <a:r>
              <a:rPr lang="en" sz="2025"/>
              <a:t>Report names of:</a:t>
            </a:r>
            <a:endParaRPr sz="2025"/>
          </a:p>
          <a:p>
            <a:pPr indent="-357262" lvl="0" marL="457200" rtl="0" algn="l">
              <a:lnSpc>
                <a:spcPct val="115000"/>
              </a:lnSpc>
              <a:spcBef>
                <a:spcPts val="1200"/>
              </a:spcBef>
              <a:spcAft>
                <a:spcPts val="0"/>
              </a:spcAft>
              <a:buSzPct val="100000"/>
              <a:buChar char="●"/>
            </a:pPr>
            <a:r>
              <a:rPr b="1" lang="en" sz="2025"/>
              <a:t>In March</a:t>
            </a:r>
            <a:r>
              <a:rPr lang="en" sz="2025"/>
              <a:t>: Elected local chapter officers </a:t>
            </a:r>
            <a:endParaRPr sz="2025"/>
          </a:p>
          <a:p>
            <a:pPr indent="-357262" lvl="0" marL="457200" rtl="0" algn="l">
              <a:lnSpc>
                <a:spcPct val="115000"/>
              </a:lnSpc>
              <a:spcBef>
                <a:spcPts val="0"/>
              </a:spcBef>
              <a:spcAft>
                <a:spcPts val="0"/>
              </a:spcAft>
              <a:buSzPct val="100000"/>
              <a:buChar char="●"/>
            </a:pPr>
            <a:r>
              <a:rPr b="1" lang="en" sz="2025"/>
              <a:t>In March</a:t>
            </a:r>
            <a:r>
              <a:rPr lang="en" sz="2025"/>
              <a:t>: Elected GA convention delegates (2) &amp; alternates (2)</a:t>
            </a:r>
            <a:endParaRPr sz="2025"/>
          </a:p>
          <a:p>
            <a:pPr indent="-357262" lvl="0" marL="457200" rtl="0" algn="l">
              <a:lnSpc>
                <a:spcPct val="115000"/>
              </a:lnSpc>
              <a:spcBef>
                <a:spcPts val="0"/>
              </a:spcBef>
              <a:spcAft>
                <a:spcPts val="0"/>
              </a:spcAft>
              <a:buSzPct val="100000"/>
              <a:buChar char="●"/>
            </a:pPr>
            <a:r>
              <a:rPr b="1" lang="en" sz="2025">
                <a:highlight>
                  <a:schemeClr val="dk1"/>
                </a:highlight>
              </a:rPr>
              <a:t>In March: </a:t>
            </a:r>
            <a:r>
              <a:rPr lang="en" sz="2025"/>
              <a:t>Nominees for delegates &amp; alternates of International Convention (in odd years)</a:t>
            </a:r>
            <a:endParaRPr sz="2025"/>
          </a:p>
          <a:p>
            <a:pPr indent="-357262" lvl="0" marL="457200" rtl="0" algn="l">
              <a:lnSpc>
                <a:spcPct val="115000"/>
              </a:lnSpc>
              <a:spcBef>
                <a:spcPts val="0"/>
              </a:spcBef>
              <a:spcAft>
                <a:spcPts val="0"/>
              </a:spcAft>
              <a:buSzPct val="100000"/>
              <a:buChar char="●"/>
            </a:pPr>
            <a:r>
              <a:rPr b="1" lang="en" sz="2025"/>
              <a:t>As Soon as Appointed</a:t>
            </a:r>
            <a:r>
              <a:rPr lang="en" sz="2025"/>
              <a:t>: Assigned Project Chairs</a:t>
            </a:r>
            <a:endParaRPr sz="2025"/>
          </a:p>
          <a:p>
            <a:pPr indent="0" lvl="0" marL="0" rtl="0" algn="l">
              <a:lnSpc>
                <a:spcPct val="115000"/>
              </a:lnSpc>
              <a:spcBef>
                <a:spcPts val="1200"/>
              </a:spcBef>
              <a:spcAft>
                <a:spcPts val="1200"/>
              </a:spcAft>
              <a:buSzPct val="122926"/>
              <a:buNone/>
            </a:pPr>
            <a:r>
              <a:rPr i="1" lang="en" sz="1583"/>
              <a:t>Note: If officer/chair is serving a second year, entry is still required. </a:t>
            </a:r>
            <a:endParaRPr i="1" sz="1583"/>
          </a:p>
        </p:txBody>
      </p:sp>
      <p:pic>
        <p:nvPicPr>
          <p:cNvPr id="153" name="Google Shape;153;g3292c2bb744_0_131"/>
          <p:cNvPicPr preferRelativeResize="0"/>
          <p:nvPr/>
        </p:nvPicPr>
        <p:blipFill rotWithShape="1">
          <a:blip r:embed="rId3">
            <a:alphaModFix/>
          </a:blip>
          <a:srcRect b="0" l="0" r="0" t="0"/>
          <a:stretch/>
        </p:blipFill>
        <p:spPr>
          <a:xfrm>
            <a:off x="311600" y="309925"/>
            <a:ext cx="3908150" cy="2480876"/>
          </a:xfrm>
          <a:prstGeom prst="rect">
            <a:avLst/>
          </a:prstGeom>
          <a:noFill/>
          <a:ln>
            <a:noFill/>
          </a:ln>
        </p:spPr>
      </p:pic>
      <p:pic>
        <p:nvPicPr>
          <p:cNvPr id="154" name="Google Shape;154;g3292c2bb744_0_131"/>
          <p:cNvPicPr preferRelativeResize="0"/>
          <p:nvPr/>
        </p:nvPicPr>
        <p:blipFill rotWithShape="1">
          <a:blip r:embed="rId4">
            <a:alphaModFix/>
          </a:blip>
          <a:srcRect b="0" l="0" r="0" t="0"/>
          <a:stretch/>
        </p:blipFill>
        <p:spPr>
          <a:xfrm>
            <a:off x="601850" y="2971301"/>
            <a:ext cx="3009250" cy="1998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Send/receive invitation to Membership and Invitation to Transfer. </a:t>
            </a:r>
            <a:r>
              <a:rPr i="1" lang="en" sz="1700"/>
              <a:t>Web version (2/25)</a:t>
            </a:r>
            <a:endParaRPr i="1" sz="1700"/>
          </a:p>
          <a:p>
            <a:pPr indent="0" lvl="0" marL="0" rtl="0" algn="l">
              <a:lnSpc>
                <a:spcPct val="115000"/>
              </a:lnSpc>
              <a:spcBef>
                <a:spcPts val="1200"/>
              </a:spcBef>
              <a:spcAft>
                <a:spcPts val="0"/>
              </a:spcAft>
              <a:buSzPts val="1800"/>
              <a:buNone/>
            </a:pPr>
            <a:r>
              <a:rPr i="1" lang="en"/>
              <a:t>Note: No transfers in February but you can initiate in February!</a:t>
            </a:r>
            <a:endParaRPr i="1"/>
          </a:p>
          <a:p>
            <a:pPr indent="0" lvl="0" marL="0" rtl="0" algn="l">
              <a:lnSpc>
                <a:spcPct val="100000"/>
              </a:lnSpc>
              <a:spcBef>
                <a:spcPts val="1200"/>
              </a:spcBef>
              <a:spcAft>
                <a:spcPts val="0"/>
              </a:spcAft>
              <a:buSzPts val="1800"/>
              <a:buNone/>
            </a:pPr>
            <a:r>
              <a:rPr i="1" lang="en" sz="1700">
                <a:solidFill>
                  <a:srgbClr val="000000"/>
                </a:solidFill>
              </a:rPr>
              <a:t>If a member is initiated in February, she will need to pay the $35 initiation fee for that year </a:t>
            </a:r>
            <a:r>
              <a:rPr b="1" i="1" lang="en" sz="1700">
                <a:solidFill>
                  <a:srgbClr val="000000"/>
                </a:solidFill>
              </a:rPr>
              <a:t>in addition to </a:t>
            </a:r>
            <a:r>
              <a:rPr i="1" lang="en" sz="1700">
                <a:solidFill>
                  <a:srgbClr val="000000"/>
                </a:solidFill>
              </a:rPr>
              <a:t>next year’s dues.</a:t>
            </a:r>
            <a:endParaRPr i="1" sz="2000"/>
          </a:p>
        </p:txBody>
      </p:sp>
      <p:pic>
        <p:nvPicPr>
          <p:cNvPr id="160" name="Google Shape;160;p16"/>
          <p:cNvPicPr preferRelativeResize="0"/>
          <p:nvPr/>
        </p:nvPicPr>
        <p:blipFill rotWithShape="1">
          <a:blip r:embed="rId3">
            <a:alphaModFix/>
          </a:blip>
          <a:srcRect b="0" l="0" r="0" t="0"/>
          <a:stretch/>
        </p:blipFill>
        <p:spPr>
          <a:xfrm>
            <a:off x="161625" y="121875"/>
            <a:ext cx="1959524" cy="2617176"/>
          </a:xfrm>
          <a:prstGeom prst="rect">
            <a:avLst/>
          </a:prstGeom>
          <a:noFill/>
          <a:ln>
            <a:noFill/>
          </a:ln>
        </p:spPr>
      </p:pic>
      <p:pic>
        <p:nvPicPr>
          <p:cNvPr id="161" name="Google Shape;161;p16"/>
          <p:cNvPicPr preferRelativeResize="0"/>
          <p:nvPr/>
        </p:nvPicPr>
        <p:blipFill rotWithShape="1">
          <a:blip r:embed="rId4">
            <a:alphaModFix/>
          </a:blip>
          <a:srcRect b="0" l="0" r="0" t="0"/>
          <a:stretch/>
        </p:blipFill>
        <p:spPr>
          <a:xfrm>
            <a:off x="2121150" y="1809782"/>
            <a:ext cx="2386150" cy="32503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3292c2bb744_0_18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Use “Member Update Form”</a:t>
            </a:r>
            <a:endParaRPr/>
          </a:p>
          <a:p>
            <a:pPr indent="0" lvl="0" marL="0" rtl="0" algn="l">
              <a:lnSpc>
                <a:spcPct val="115000"/>
              </a:lnSpc>
              <a:spcBef>
                <a:spcPts val="0"/>
              </a:spcBef>
              <a:spcAft>
                <a:spcPts val="0"/>
              </a:spcAft>
              <a:buSzPts val="1800"/>
              <a:buNone/>
            </a:pPr>
            <a:r>
              <a:rPr lang="en"/>
              <a:t>to report:</a:t>
            </a:r>
            <a:endParaRPr/>
          </a:p>
          <a:p>
            <a:pPr indent="-285750" lvl="0" marL="571500" rtl="0" algn="l">
              <a:lnSpc>
                <a:spcPct val="115000"/>
              </a:lnSpc>
              <a:spcBef>
                <a:spcPts val="0"/>
              </a:spcBef>
              <a:spcAft>
                <a:spcPts val="0"/>
              </a:spcAft>
              <a:buSzPts val="1800"/>
              <a:buChar char="●"/>
            </a:pPr>
            <a:r>
              <a:rPr lang="en">
                <a:solidFill>
                  <a:srgbClr val="000000"/>
                </a:solidFill>
              </a:rPr>
              <a:t>Changes in contact information</a:t>
            </a:r>
            <a:endParaRPr>
              <a:solidFill>
                <a:srgbClr val="000000"/>
              </a:solidFill>
            </a:endParaRPr>
          </a:p>
          <a:p>
            <a:pPr indent="-285750" lvl="0" marL="571500" rtl="0" algn="l">
              <a:lnSpc>
                <a:spcPct val="115000"/>
              </a:lnSpc>
              <a:spcBef>
                <a:spcPts val="0"/>
              </a:spcBef>
              <a:spcAft>
                <a:spcPts val="0"/>
              </a:spcAft>
              <a:buSzPts val="1800"/>
              <a:buChar char="●"/>
            </a:pPr>
            <a:r>
              <a:rPr lang="en">
                <a:solidFill>
                  <a:srgbClr val="000000"/>
                </a:solidFill>
              </a:rPr>
              <a:t>Initiations</a:t>
            </a:r>
            <a:endParaRPr/>
          </a:p>
          <a:p>
            <a:pPr indent="-285750" lvl="0" marL="571500" rtl="0" algn="l">
              <a:lnSpc>
                <a:spcPct val="115000"/>
              </a:lnSpc>
              <a:spcBef>
                <a:spcPts val="0"/>
              </a:spcBef>
              <a:spcAft>
                <a:spcPts val="0"/>
              </a:spcAft>
              <a:buSzPts val="1800"/>
              <a:buChar char="●"/>
            </a:pPr>
            <a:r>
              <a:rPr lang="en">
                <a:solidFill>
                  <a:srgbClr val="000000"/>
                </a:solidFill>
              </a:rPr>
              <a:t>Transfers</a:t>
            </a:r>
            <a:endParaRPr/>
          </a:p>
          <a:p>
            <a:pPr indent="-285750" lvl="0" marL="571500" rtl="0" algn="l">
              <a:lnSpc>
                <a:spcPct val="115000"/>
              </a:lnSpc>
              <a:spcBef>
                <a:spcPts val="0"/>
              </a:spcBef>
              <a:spcAft>
                <a:spcPts val="0"/>
              </a:spcAft>
              <a:buSzPts val="1800"/>
              <a:buChar char="●"/>
            </a:pPr>
            <a:r>
              <a:rPr lang="en">
                <a:solidFill>
                  <a:srgbClr val="000000"/>
                </a:solidFill>
              </a:rPr>
              <a:t>Reinstatements</a:t>
            </a:r>
            <a:endParaRPr/>
          </a:p>
          <a:p>
            <a:pPr indent="-285750" lvl="0" marL="571500" rtl="0" algn="l">
              <a:lnSpc>
                <a:spcPct val="115000"/>
              </a:lnSpc>
              <a:spcBef>
                <a:spcPts val="0"/>
              </a:spcBef>
              <a:spcAft>
                <a:spcPts val="0"/>
              </a:spcAft>
              <a:buSzPts val="1800"/>
              <a:buChar char="●"/>
            </a:pPr>
            <a:r>
              <a:rPr lang="en">
                <a:solidFill>
                  <a:srgbClr val="000000"/>
                </a:solidFill>
              </a:rPr>
              <a:t>Deaths </a:t>
            </a:r>
            <a:endParaRPr>
              <a:solidFill>
                <a:srgbClr val="3A3A3A"/>
              </a:solidFill>
            </a:endParaRPr>
          </a:p>
          <a:p>
            <a:pPr indent="0" lvl="0" marL="0" rtl="0" algn="l">
              <a:lnSpc>
                <a:spcPct val="115000"/>
              </a:lnSpc>
              <a:spcBef>
                <a:spcPts val="1200"/>
              </a:spcBef>
              <a:spcAft>
                <a:spcPts val="0"/>
              </a:spcAft>
              <a:buSzPts val="1800"/>
              <a:buNone/>
            </a:pPr>
            <a:r>
              <a:rPr lang="en">
                <a:solidFill>
                  <a:srgbClr val="3A3A3A"/>
                </a:solidFill>
              </a:rPr>
              <a:t>A member can only go inactive by not paying dues by Feb. 28/29. This is reported as part of the annual reports.</a:t>
            </a:r>
            <a:endParaRPr>
              <a:solidFill>
                <a:srgbClr val="3A3A3A"/>
              </a:solidFill>
            </a:endParaRPr>
          </a:p>
        </p:txBody>
      </p:sp>
      <p:pic>
        <p:nvPicPr>
          <p:cNvPr id="167" name="Google Shape;167;g3292c2bb744_0_187"/>
          <p:cNvPicPr preferRelativeResize="0"/>
          <p:nvPr/>
        </p:nvPicPr>
        <p:blipFill rotWithShape="1">
          <a:blip r:embed="rId3">
            <a:alphaModFix/>
          </a:blip>
          <a:srcRect b="0" l="0" r="0" t="0"/>
          <a:stretch/>
        </p:blipFill>
        <p:spPr>
          <a:xfrm>
            <a:off x="152400" y="296300"/>
            <a:ext cx="4324899" cy="2008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8"/>
          <p:cNvSpPr txBox="1"/>
          <p:nvPr>
            <p:ph type="title"/>
          </p:nvPr>
        </p:nvSpPr>
        <p:spPr>
          <a:xfrm>
            <a:off x="671250" y="2827050"/>
            <a:ext cx="7852200" cy="861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Treasurer</a:t>
            </a:r>
            <a:endParaRPr/>
          </a:p>
        </p:txBody>
      </p:sp>
      <p:pic>
        <p:nvPicPr>
          <p:cNvPr id="173" name="Google Shape;173;p18"/>
          <p:cNvPicPr preferRelativeResize="0"/>
          <p:nvPr/>
        </p:nvPicPr>
        <p:blipFill rotWithShape="1">
          <a:blip r:embed="rId3">
            <a:alphaModFix/>
          </a:blip>
          <a:srcRect b="0" l="0" r="0" t="0"/>
          <a:stretch/>
        </p:blipFill>
        <p:spPr>
          <a:xfrm>
            <a:off x="3867725" y="1349225"/>
            <a:ext cx="1408550" cy="1477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9"/>
          <p:cNvSpPr txBox="1"/>
          <p:nvPr>
            <p:ph idx="2" type="body"/>
          </p:nvPr>
        </p:nvSpPr>
        <p:spPr>
          <a:xfrm>
            <a:off x="4734300" y="234850"/>
            <a:ext cx="4190400" cy="4908600"/>
          </a:xfrm>
          <a:prstGeom prst="rect">
            <a:avLst/>
          </a:prstGeom>
          <a:noFill/>
          <a:ln>
            <a:noFill/>
          </a:ln>
        </p:spPr>
        <p:txBody>
          <a:bodyPr anchorCtr="0" anchor="ctr"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t>Call the roll at each meeting.</a:t>
            </a:r>
            <a:endParaRPr/>
          </a:p>
          <a:p>
            <a:pPr indent="-342900" lvl="0" marL="457200" rtl="0" algn="l">
              <a:lnSpc>
                <a:spcPct val="115000"/>
              </a:lnSpc>
              <a:spcBef>
                <a:spcPts val="1200"/>
              </a:spcBef>
              <a:spcAft>
                <a:spcPts val="0"/>
              </a:spcAft>
              <a:buSzPts val="1800"/>
              <a:buChar char="●"/>
            </a:pPr>
            <a:r>
              <a:rPr lang="en"/>
              <a:t>A new roll is made in March </a:t>
            </a:r>
            <a:endParaRPr/>
          </a:p>
          <a:p>
            <a:pPr indent="-317500" lvl="1" marL="914400" rtl="0" algn="l">
              <a:lnSpc>
                <a:spcPct val="115000"/>
              </a:lnSpc>
              <a:spcBef>
                <a:spcPts val="0"/>
              </a:spcBef>
              <a:spcAft>
                <a:spcPts val="0"/>
              </a:spcAft>
              <a:buSzPts val="1400"/>
              <a:buChar char="○"/>
            </a:pPr>
            <a:r>
              <a:rPr lang="en"/>
              <a:t>Templates are available online and can be filled in electronically or by hand</a:t>
            </a:r>
            <a:r>
              <a:rPr i="1" lang="en" sz="1200"/>
              <a:t> </a:t>
            </a:r>
            <a:endParaRPr i="1" sz="1200"/>
          </a:p>
          <a:p>
            <a:pPr indent="0" lvl="0" marL="914400" rtl="0" algn="l">
              <a:lnSpc>
                <a:spcPct val="115000"/>
              </a:lnSpc>
              <a:spcBef>
                <a:spcPts val="0"/>
              </a:spcBef>
              <a:spcAft>
                <a:spcPts val="0"/>
              </a:spcAft>
              <a:buNone/>
            </a:pPr>
            <a:r>
              <a:rPr i="1" lang="en" sz="1200"/>
              <a:t>(rev 2/25)</a:t>
            </a:r>
            <a:endParaRPr i="1" sz="1200"/>
          </a:p>
          <a:p>
            <a:pPr indent="-342900" lvl="0" marL="457200" rtl="0" algn="l">
              <a:lnSpc>
                <a:spcPct val="115000"/>
              </a:lnSpc>
              <a:spcBef>
                <a:spcPts val="0"/>
              </a:spcBef>
              <a:spcAft>
                <a:spcPts val="0"/>
              </a:spcAft>
              <a:buSzPts val="1800"/>
              <a:buChar char="●"/>
            </a:pPr>
            <a:r>
              <a:rPr lang="en"/>
              <a:t>List names of active members in alphabetical order </a:t>
            </a:r>
            <a:endParaRPr/>
          </a:p>
          <a:p>
            <a:pPr indent="-342900" lvl="0" marL="457200" rtl="0" algn="l">
              <a:lnSpc>
                <a:spcPct val="115000"/>
              </a:lnSpc>
              <a:spcBef>
                <a:spcPts val="0"/>
              </a:spcBef>
              <a:spcAft>
                <a:spcPts val="0"/>
              </a:spcAft>
              <a:buSzPts val="1800"/>
              <a:buChar char="●"/>
            </a:pPr>
            <a:r>
              <a:rPr lang="en"/>
              <a:t>Leave space for adding names of new members</a:t>
            </a:r>
            <a:endParaRPr/>
          </a:p>
          <a:p>
            <a:pPr indent="0" lvl="0" marL="457200" rtl="0" algn="l">
              <a:lnSpc>
                <a:spcPct val="115000"/>
              </a:lnSpc>
              <a:spcBef>
                <a:spcPts val="0"/>
              </a:spcBef>
              <a:spcAft>
                <a:spcPts val="0"/>
              </a:spcAft>
              <a:buNone/>
            </a:pPr>
            <a:r>
              <a:t/>
            </a:r>
            <a:endParaRPr/>
          </a:p>
          <a:p>
            <a:pPr indent="0" lvl="0" marL="457200" rtl="0" algn="l">
              <a:lnSpc>
                <a:spcPct val="115000"/>
              </a:lnSpc>
              <a:spcBef>
                <a:spcPts val="0"/>
              </a:spcBef>
              <a:spcAft>
                <a:spcPts val="0"/>
              </a:spcAft>
              <a:buNone/>
            </a:pPr>
            <a:r>
              <a:rPr lang="en"/>
              <a:t>Ex: “Madam president, there are 17 members responding to roll call, and 2 visitors.”</a:t>
            </a:r>
            <a:endParaRPr/>
          </a:p>
          <a:p>
            <a:pPr indent="0" lvl="0" marL="0" rtl="0" algn="l">
              <a:lnSpc>
                <a:spcPct val="115000"/>
              </a:lnSpc>
              <a:spcBef>
                <a:spcPts val="1200"/>
              </a:spcBef>
              <a:spcAft>
                <a:spcPts val="1200"/>
              </a:spcAft>
              <a:buSzPts val="1800"/>
              <a:buNone/>
            </a:pPr>
            <a:r>
              <a:rPr b="1" lang="en" sz="1500">
                <a:solidFill>
                  <a:srgbClr val="3A3A3A"/>
                </a:solidFill>
                <a:highlight>
                  <a:schemeClr val="dk1"/>
                </a:highlight>
              </a:rPr>
              <a:t>Pro Tip: </a:t>
            </a:r>
            <a:r>
              <a:rPr lang="en" sz="1500">
                <a:solidFill>
                  <a:srgbClr val="3A3A3A"/>
                </a:solidFill>
                <a:highlight>
                  <a:schemeClr val="dk1"/>
                </a:highlight>
              </a:rPr>
              <a:t>Indicate presence of sister with sequential numbering so you will have your total at the end (EX:  Laverne Cox = 1, Cathy Truett = 2, Jennifer Lopez = 3)</a:t>
            </a:r>
            <a:endParaRPr sz="1500">
              <a:solidFill>
                <a:srgbClr val="3A3A3A"/>
              </a:solidFill>
              <a:highlight>
                <a:schemeClr val="dk1"/>
              </a:highlight>
            </a:endParaRPr>
          </a:p>
        </p:txBody>
      </p:sp>
      <p:pic>
        <p:nvPicPr>
          <p:cNvPr id="179" name="Google Shape;179;p19"/>
          <p:cNvPicPr preferRelativeResize="0"/>
          <p:nvPr/>
        </p:nvPicPr>
        <p:blipFill rotWithShape="1">
          <a:blip r:embed="rId3">
            <a:alphaModFix/>
          </a:blip>
          <a:srcRect b="0" l="0" r="0" t="0"/>
          <a:stretch/>
        </p:blipFill>
        <p:spPr>
          <a:xfrm>
            <a:off x="381000" y="152400"/>
            <a:ext cx="3703320" cy="4838700"/>
          </a:xfrm>
          <a:prstGeom prst="rect">
            <a:avLst/>
          </a:prstGeom>
          <a:noFill/>
          <a:ln>
            <a:noFill/>
          </a:ln>
        </p:spPr>
      </p:pic>
      <p:sp>
        <p:nvSpPr>
          <p:cNvPr id="180" name="Google Shape;180;p19"/>
          <p:cNvSpPr txBox="1"/>
          <p:nvPr/>
        </p:nvSpPr>
        <p:spPr>
          <a:xfrm>
            <a:off x="315050" y="1054250"/>
            <a:ext cx="1682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verage"/>
                <a:ea typeface="Average"/>
                <a:cs typeface="Average"/>
                <a:sym typeface="Average"/>
              </a:rPr>
              <a:t>Jennifer Lopez 2</a:t>
            </a:r>
            <a:endParaRPr b="0" i="0" sz="1100" u="none" cap="none" strike="noStrike">
              <a:solidFill>
                <a:srgbClr val="000000"/>
              </a:solidFill>
              <a:latin typeface="Average"/>
              <a:ea typeface="Average"/>
              <a:cs typeface="Average"/>
              <a:sym typeface="Average"/>
            </a:endParaRPr>
          </a:p>
        </p:txBody>
      </p:sp>
      <p:sp>
        <p:nvSpPr>
          <p:cNvPr id="181" name="Google Shape;181;p19"/>
          <p:cNvSpPr txBox="1"/>
          <p:nvPr/>
        </p:nvSpPr>
        <p:spPr>
          <a:xfrm>
            <a:off x="381000" y="1212750"/>
            <a:ext cx="1682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verage"/>
                <a:ea typeface="Average"/>
                <a:cs typeface="Average"/>
                <a:sym typeface="Average"/>
              </a:rPr>
              <a:t>Cathy Truett  3</a:t>
            </a:r>
            <a:endParaRPr b="0" i="0" sz="1100" u="none" cap="none" strike="noStrike">
              <a:solidFill>
                <a:srgbClr val="000000"/>
              </a:solidFill>
              <a:latin typeface="Average"/>
              <a:ea typeface="Average"/>
              <a:cs typeface="Average"/>
              <a:sym typeface="Average"/>
            </a:endParaRPr>
          </a:p>
        </p:txBody>
      </p:sp>
      <p:sp>
        <p:nvSpPr>
          <p:cNvPr id="182" name="Google Shape;182;p19"/>
          <p:cNvSpPr txBox="1"/>
          <p:nvPr/>
        </p:nvSpPr>
        <p:spPr>
          <a:xfrm>
            <a:off x="381000" y="913700"/>
            <a:ext cx="1682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verage"/>
                <a:ea typeface="Average"/>
                <a:cs typeface="Average"/>
                <a:sym typeface="Average"/>
              </a:rPr>
              <a:t>Laverne Cox </a:t>
            </a:r>
            <a:r>
              <a:rPr b="0" i="0" lang="en" sz="300" u="none" cap="none" strike="noStrike">
                <a:solidFill>
                  <a:srgbClr val="000000"/>
                </a:solidFill>
                <a:latin typeface="Average"/>
                <a:ea typeface="Average"/>
                <a:cs typeface="Average"/>
                <a:sym typeface="Average"/>
              </a:rPr>
              <a:t> </a:t>
            </a:r>
            <a:r>
              <a:rPr b="0" i="0" lang="en" sz="1100" u="none" cap="none" strike="noStrike">
                <a:solidFill>
                  <a:srgbClr val="000000"/>
                </a:solidFill>
                <a:latin typeface="Average"/>
                <a:ea typeface="Average"/>
                <a:cs typeface="Average"/>
                <a:sym typeface="Average"/>
              </a:rPr>
              <a:t> 1</a:t>
            </a:r>
            <a:endParaRPr b="0" i="0" sz="1100" u="none" cap="none" strike="noStrike">
              <a:solidFill>
                <a:srgbClr val="000000"/>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Websites							Resources</a:t>
            </a:r>
            <a:endParaRPr/>
          </a:p>
        </p:txBody>
      </p:sp>
      <p:sp>
        <p:nvSpPr>
          <p:cNvPr id="68" name="Google Shape;68;p2"/>
          <p:cNvSpPr txBox="1"/>
          <p:nvPr>
            <p:ph idx="1" type="body"/>
          </p:nvPr>
        </p:nvSpPr>
        <p:spPr>
          <a:xfrm>
            <a:off x="311700" y="1152475"/>
            <a:ext cx="8520600" cy="3656700"/>
          </a:xfrm>
          <a:prstGeom prst="rect">
            <a:avLst/>
          </a:prstGeom>
          <a:noFill/>
          <a:ln>
            <a:noFill/>
          </a:ln>
        </p:spPr>
        <p:txBody>
          <a:bodyPr anchorCtr="0" anchor="t" bIns="91425" lIns="91425" spcFirstLastPara="1" rIns="91425" wrap="square" tIns="91425">
            <a:normAutofit fontScale="62500" lnSpcReduction="20000"/>
          </a:bodyPr>
          <a:lstStyle/>
          <a:p>
            <a:pPr indent="-360362" lvl="0" marL="457200" rtl="0" algn="l">
              <a:lnSpc>
                <a:spcPct val="115000"/>
              </a:lnSpc>
              <a:spcBef>
                <a:spcPts val="0"/>
              </a:spcBef>
              <a:spcAft>
                <a:spcPts val="0"/>
              </a:spcAft>
              <a:buSzPct val="100000"/>
              <a:buChar char="●"/>
            </a:pPr>
            <a:r>
              <a:rPr lang="en" sz="3320"/>
              <a:t>www.peogeorgia.org</a:t>
            </a:r>
            <a:endParaRPr sz="3320"/>
          </a:p>
          <a:p>
            <a:pPr indent="-360362" lvl="0" marL="457200" rtl="0" algn="l">
              <a:lnSpc>
                <a:spcPct val="115000"/>
              </a:lnSpc>
              <a:spcBef>
                <a:spcPts val="0"/>
              </a:spcBef>
              <a:spcAft>
                <a:spcPts val="0"/>
              </a:spcAft>
              <a:buSzPct val="100000"/>
              <a:buChar char="●"/>
            </a:pPr>
            <a:r>
              <a:rPr lang="en" sz="3320"/>
              <a:t>www.peointernational.org</a:t>
            </a:r>
            <a:endParaRPr sz="3320"/>
          </a:p>
          <a:p>
            <a:pPr indent="0" lvl="0" marL="0" rtl="0" algn="l">
              <a:lnSpc>
                <a:spcPct val="115000"/>
              </a:lnSpc>
              <a:spcBef>
                <a:spcPts val="1200"/>
              </a:spcBef>
              <a:spcAft>
                <a:spcPts val="0"/>
              </a:spcAft>
              <a:buSzPct val="68796"/>
              <a:buNone/>
            </a:pPr>
            <a:r>
              <a:t/>
            </a:r>
            <a:endParaRPr sz="2200"/>
          </a:p>
          <a:p>
            <a:pPr indent="0" lvl="0" marL="0" rtl="0" algn="l">
              <a:lnSpc>
                <a:spcPct val="115000"/>
              </a:lnSpc>
              <a:spcBef>
                <a:spcPts val="1200"/>
              </a:spcBef>
              <a:spcAft>
                <a:spcPts val="0"/>
              </a:spcAft>
              <a:buSzPct val="68796"/>
              <a:buNone/>
            </a:pPr>
            <a:r>
              <a:t/>
            </a:r>
            <a:endParaRPr sz="2200"/>
          </a:p>
          <a:p>
            <a:pPr indent="0" lvl="0" marL="0" rtl="0" algn="l">
              <a:lnSpc>
                <a:spcPct val="115000"/>
              </a:lnSpc>
              <a:spcBef>
                <a:spcPts val="1200"/>
              </a:spcBef>
              <a:spcAft>
                <a:spcPts val="0"/>
              </a:spcAft>
              <a:buSzPct val="68796"/>
              <a:buNone/>
            </a:pPr>
            <a:r>
              <a:t/>
            </a:r>
            <a:endParaRPr sz="2200"/>
          </a:p>
          <a:p>
            <a:pPr indent="0" lvl="0" marL="0" rtl="0" algn="l">
              <a:lnSpc>
                <a:spcPct val="115000"/>
              </a:lnSpc>
              <a:spcBef>
                <a:spcPts val="1200"/>
              </a:spcBef>
              <a:spcAft>
                <a:spcPts val="0"/>
              </a:spcAft>
              <a:buSzPct val="68796"/>
              <a:buNone/>
            </a:pPr>
            <a:r>
              <a:t/>
            </a:r>
            <a:endParaRPr sz="2200"/>
          </a:p>
          <a:p>
            <a:pPr indent="0" lvl="0" marL="0" rtl="0" algn="l">
              <a:lnSpc>
                <a:spcPct val="100000"/>
              </a:lnSpc>
              <a:spcBef>
                <a:spcPts val="1200"/>
              </a:spcBef>
              <a:spcAft>
                <a:spcPts val="0"/>
              </a:spcAft>
              <a:buClr>
                <a:srgbClr val="000000"/>
              </a:buClr>
              <a:buSzPct val="72589"/>
              <a:buFont typeface="Arial"/>
              <a:buNone/>
            </a:pPr>
            <a:r>
              <a:rPr i="1" lang="en" sz="2085"/>
              <a:t>To access the websites:</a:t>
            </a:r>
            <a:endParaRPr i="1" sz="2085"/>
          </a:p>
          <a:p>
            <a:pPr indent="0" lvl="0" marL="0" rtl="0" algn="l">
              <a:lnSpc>
                <a:spcPct val="100000"/>
              </a:lnSpc>
              <a:spcBef>
                <a:spcPts val="1200"/>
              </a:spcBef>
              <a:spcAft>
                <a:spcPts val="0"/>
              </a:spcAft>
              <a:buClr>
                <a:srgbClr val="000000"/>
              </a:buClr>
              <a:buSzPct val="72589"/>
              <a:buFont typeface="Arial"/>
              <a:buNone/>
            </a:pPr>
            <a:r>
              <a:rPr i="1" lang="en" sz="2085"/>
              <a:t>International: you will need your P.E.O. email (username) and the unique password you created. (must be updated every 120 days)</a:t>
            </a:r>
            <a:endParaRPr i="1" sz="2085"/>
          </a:p>
          <a:p>
            <a:pPr indent="0" lvl="0" marL="0" rtl="0" algn="l">
              <a:lnSpc>
                <a:spcPct val="100000"/>
              </a:lnSpc>
              <a:spcBef>
                <a:spcPts val="1200"/>
              </a:spcBef>
              <a:spcAft>
                <a:spcPts val="0"/>
              </a:spcAft>
              <a:buClr>
                <a:srgbClr val="000000"/>
              </a:buClr>
              <a:buSzPct val="72589"/>
              <a:buFont typeface="Arial"/>
              <a:buNone/>
            </a:pPr>
            <a:r>
              <a:rPr i="1" lang="en" sz="2085"/>
              <a:t>Georgia: you will use the current username and password for 2025</a:t>
            </a:r>
            <a:endParaRPr i="1" sz="2085"/>
          </a:p>
          <a:p>
            <a:pPr indent="0" lvl="0" marL="0" rtl="0" algn="l">
              <a:lnSpc>
                <a:spcPct val="100000"/>
              </a:lnSpc>
              <a:spcBef>
                <a:spcPts val="1200"/>
              </a:spcBef>
              <a:spcAft>
                <a:spcPts val="1200"/>
              </a:spcAft>
              <a:buSzPct val="60888"/>
              <a:buNone/>
            </a:pPr>
            <a:r>
              <a:t/>
            </a:r>
            <a:endParaRPr i="1" sz="2485"/>
          </a:p>
        </p:txBody>
      </p:sp>
      <p:sp>
        <p:nvSpPr>
          <p:cNvPr id="69" name="Google Shape;69;p2"/>
          <p:cNvSpPr txBox="1"/>
          <p:nvPr>
            <p:ph idx="2" type="body"/>
          </p:nvPr>
        </p:nvSpPr>
        <p:spPr>
          <a:xfrm>
            <a:off x="4451400" y="1152475"/>
            <a:ext cx="4380900" cy="34164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 sz="2000"/>
              <a:t>P.E.O. Constitution </a:t>
            </a:r>
            <a:endParaRPr sz="2000"/>
          </a:p>
          <a:p>
            <a:pPr indent="-355600" lvl="0" marL="457200" rtl="0" algn="l">
              <a:lnSpc>
                <a:spcPct val="115000"/>
              </a:lnSpc>
              <a:spcBef>
                <a:spcPts val="0"/>
              </a:spcBef>
              <a:spcAft>
                <a:spcPts val="0"/>
              </a:spcAft>
              <a:buSzPts val="2000"/>
              <a:buChar char="●"/>
            </a:pPr>
            <a:r>
              <a:rPr lang="en" sz="2000"/>
              <a:t>GA State Bylaws and Standing Rules</a:t>
            </a:r>
            <a:endParaRPr sz="2000"/>
          </a:p>
          <a:p>
            <a:pPr indent="-355600" lvl="0" marL="457200" rtl="0" algn="l">
              <a:lnSpc>
                <a:spcPct val="115000"/>
              </a:lnSpc>
              <a:spcBef>
                <a:spcPts val="0"/>
              </a:spcBef>
              <a:spcAft>
                <a:spcPts val="0"/>
              </a:spcAft>
              <a:buSzPts val="2000"/>
              <a:buChar char="●"/>
            </a:pPr>
            <a:r>
              <a:rPr lang="en" sz="2000"/>
              <a:t>List of Supplies for Officers of Local Chapters</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Deposit all money into chapter bank account. </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rPr lang="en"/>
              <a:t>All disbursements must be approved by chapter vote prior to payment, </a:t>
            </a:r>
            <a:r>
              <a:rPr b="1" lang="en"/>
              <a:t>including budget items</a:t>
            </a:r>
            <a:r>
              <a:rPr lang="en"/>
              <a:t>.</a:t>
            </a:r>
            <a:endParaRPr/>
          </a:p>
        </p:txBody>
      </p:sp>
      <p:pic>
        <p:nvPicPr>
          <p:cNvPr descr="bugs bunny is holding a stack of money and saying cha ching (Provided by Tenor)" id="188" name="Google Shape;188;p20"/>
          <p:cNvPicPr preferRelativeResize="0"/>
          <p:nvPr/>
        </p:nvPicPr>
        <p:blipFill rotWithShape="1">
          <a:blip r:embed="rId3">
            <a:alphaModFix/>
          </a:blip>
          <a:srcRect b="0" l="0" r="0" t="0"/>
          <a:stretch/>
        </p:blipFill>
        <p:spPr>
          <a:xfrm>
            <a:off x="76900" y="1111075"/>
            <a:ext cx="4451425" cy="3217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marR="114300" rtl="0" algn="l">
              <a:lnSpc>
                <a:spcPct val="115000"/>
              </a:lnSpc>
              <a:spcBef>
                <a:spcPts val="0"/>
              </a:spcBef>
              <a:spcAft>
                <a:spcPts val="0"/>
              </a:spcAft>
              <a:buSzPts val="1800"/>
              <a:buNone/>
            </a:pPr>
            <a:r>
              <a:rPr lang="en" sz="1600">
                <a:solidFill>
                  <a:srgbClr val="3A3A3A"/>
                </a:solidFill>
                <a:highlight>
                  <a:srgbClr val="FFFFFF"/>
                </a:highlight>
              </a:rPr>
              <a:t>Record all chapter financial transactions in the Checkbook Register .</a:t>
            </a:r>
            <a:endParaRPr sz="1600">
              <a:solidFill>
                <a:srgbClr val="3A3A3A"/>
              </a:solidFill>
              <a:highlight>
                <a:srgbClr val="FFFFFF"/>
              </a:highlight>
            </a:endParaRPr>
          </a:p>
          <a:p>
            <a:pPr indent="0" lvl="0" marL="0" marR="114300" rtl="0" algn="l">
              <a:lnSpc>
                <a:spcPct val="115000"/>
              </a:lnSpc>
              <a:spcBef>
                <a:spcPts val="0"/>
              </a:spcBef>
              <a:spcAft>
                <a:spcPts val="0"/>
              </a:spcAft>
              <a:buSzPts val="1800"/>
              <a:buNone/>
            </a:pPr>
            <a:r>
              <a:t/>
            </a:r>
            <a:endParaRPr sz="1600">
              <a:solidFill>
                <a:srgbClr val="3A3A3A"/>
              </a:solidFill>
              <a:highlight>
                <a:srgbClr val="FFFFFF"/>
              </a:highlight>
            </a:endParaRPr>
          </a:p>
          <a:p>
            <a:pPr indent="0" lvl="0" marL="0" marR="114300" rtl="0" algn="l">
              <a:lnSpc>
                <a:spcPct val="115000"/>
              </a:lnSpc>
              <a:spcBef>
                <a:spcPts val="0"/>
              </a:spcBef>
              <a:spcAft>
                <a:spcPts val="0"/>
              </a:spcAft>
              <a:buSzPts val="1800"/>
              <a:buNone/>
            </a:pPr>
            <a:r>
              <a:rPr lang="en" sz="1600">
                <a:solidFill>
                  <a:srgbClr val="3A3A3A"/>
                </a:solidFill>
                <a:highlight>
                  <a:srgbClr val="FFFFFF"/>
                </a:highlight>
              </a:rPr>
              <a:t>Use the “Instructions for Local Chapter Treasurer Record Book” for guidance. </a:t>
            </a:r>
            <a:endParaRPr sz="1600">
              <a:solidFill>
                <a:srgbClr val="3A3A3A"/>
              </a:solidFill>
              <a:highlight>
                <a:srgbClr val="FFFFFF"/>
              </a:highlight>
            </a:endParaRPr>
          </a:p>
          <a:p>
            <a:pPr indent="0" lvl="0" marL="0" marR="114300" rtl="0" algn="l">
              <a:lnSpc>
                <a:spcPct val="115000"/>
              </a:lnSpc>
              <a:spcBef>
                <a:spcPts val="0"/>
              </a:spcBef>
              <a:spcAft>
                <a:spcPts val="0"/>
              </a:spcAft>
              <a:buSzPts val="1800"/>
              <a:buNone/>
            </a:pPr>
            <a:r>
              <a:t/>
            </a:r>
            <a:endParaRPr sz="1600">
              <a:solidFill>
                <a:srgbClr val="3A3A3A"/>
              </a:solidFill>
              <a:highlight>
                <a:srgbClr val="FFFFFF"/>
              </a:highlight>
            </a:endParaRPr>
          </a:p>
          <a:p>
            <a:pPr indent="0" lvl="0" marL="0" rtl="0" algn="l">
              <a:lnSpc>
                <a:spcPct val="100000"/>
              </a:lnSpc>
              <a:spcBef>
                <a:spcPts val="0"/>
              </a:spcBef>
              <a:spcAft>
                <a:spcPts val="0"/>
              </a:spcAft>
              <a:buSzPts val="1800"/>
              <a:buNone/>
            </a:pPr>
            <a:r>
              <a:t/>
            </a:r>
            <a:endParaRPr i="1" sz="1250">
              <a:solidFill>
                <a:srgbClr val="3A3A3A"/>
              </a:solidFill>
            </a:endParaRPr>
          </a:p>
        </p:txBody>
      </p:sp>
      <p:pic>
        <p:nvPicPr>
          <p:cNvPr id="194" name="Google Shape;194;p21"/>
          <p:cNvPicPr preferRelativeResize="0"/>
          <p:nvPr/>
        </p:nvPicPr>
        <p:blipFill rotWithShape="1">
          <a:blip r:embed="rId3">
            <a:alphaModFix/>
          </a:blip>
          <a:srcRect b="0" l="0" r="0" t="0"/>
          <a:stretch/>
        </p:blipFill>
        <p:spPr>
          <a:xfrm>
            <a:off x="173826" y="187150"/>
            <a:ext cx="2934675" cy="3976275"/>
          </a:xfrm>
          <a:prstGeom prst="rect">
            <a:avLst/>
          </a:prstGeom>
          <a:noFill/>
          <a:ln>
            <a:noFill/>
          </a:ln>
        </p:spPr>
      </p:pic>
      <p:pic>
        <p:nvPicPr>
          <p:cNvPr id="195" name="Google Shape;195;p21"/>
          <p:cNvPicPr preferRelativeResize="0"/>
          <p:nvPr/>
        </p:nvPicPr>
        <p:blipFill rotWithShape="1">
          <a:blip r:embed="rId4">
            <a:alphaModFix/>
          </a:blip>
          <a:srcRect b="8153" l="0" r="0" t="0"/>
          <a:stretch/>
        </p:blipFill>
        <p:spPr>
          <a:xfrm>
            <a:off x="1310150" y="1034400"/>
            <a:ext cx="3136575" cy="3924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a:t>Give a monthly Treasurer’s report. </a:t>
            </a:r>
            <a:r>
              <a:rPr i="1" lang="en" sz="1600"/>
              <a:t>(rev 2/25)</a:t>
            </a:r>
            <a:endParaRPr i="1" sz="1600"/>
          </a:p>
          <a:p>
            <a:pPr indent="0" lvl="0" marL="0" rtl="0" algn="l">
              <a:lnSpc>
                <a:spcPct val="115000"/>
              </a:lnSpc>
              <a:spcBef>
                <a:spcPts val="1200"/>
              </a:spcBef>
              <a:spcAft>
                <a:spcPts val="0"/>
              </a:spcAft>
              <a:buSzPts val="1800"/>
              <a:buNone/>
            </a:pPr>
            <a:r>
              <a:rPr lang="en"/>
              <a:t>Provide:</a:t>
            </a:r>
            <a:endParaRPr/>
          </a:p>
          <a:p>
            <a:pPr indent="-342900" lvl="0" marL="457200" rtl="0" algn="l">
              <a:lnSpc>
                <a:spcPct val="115000"/>
              </a:lnSpc>
              <a:spcBef>
                <a:spcPts val="1200"/>
              </a:spcBef>
              <a:spcAft>
                <a:spcPts val="0"/>
              </a:spcAft>
              <a:buSzPts val="1800"/>
              <a:buChar char="●"/>
            </a:pPr>
            <a:r>
              <a:rPr lang="en"/>
              <a:t>Beginning Checkbook Balance</a:t>
            </a:r>
            <a:endParaRPr/>
          </a:p>
          <a:p>
            <a:pPr indent="-342900" lvl="0" marL="457200" rtl="0" algn="l">
              <a:lnSpc>
                <a:spcPct val="115000"/>
              </a:lnSpc>
              <a:spcBef>
                <a:spcPts val="0"/>
              </a:spcBef>
              <a:spcAft>
                <a:spcPts val="0"/>
              </a:spcAft>
              <a:buSzPts val="1800"/>
              <a:buChar char="●"/>
            </a:pPr>
            <a:r>
              <a:rPr lang="en"/>
              <a:t>Total Receipts</a:t>
            </a:r>
            <a:endParaRPr/>
          </a:p>
          <a:p>
            <a:pPr indent="-342900" lvl="0" marL="457200" rtl="0" algn="l">
              <a:lnSpc>
                <a:spcPct val="115000"/>
              </a:lnSpc>
              <a:spcBef>
                <a:spcPts val="0"/>
              </a:spcBef>
              <a:spcAft>
                <a:spcPts val="0"/>
              </a:spcAft>
              <a:buSzPts val="1800"/>
              <a:buChar char="●"/>
            </a:pPr>
            <a:r>
              <a:rPr lang="en"/>
              <a:t>Total Disbursements</a:t>
            </a:r>
            <a:endParaRPr/>
          </a:p>
          <a:p>
            <a:pPr indent="-342900" lvl="0" marL="457200" rtl="0" algn="l">
              <a:lnSpc>
                <a:spcPct val="115000"/>
              </a:lnSpc>
              <a:spcBef>
                <a:spcPts val="0"/>
              </a:spcBef>
              <a:spcAft>
                <a:spcPts val="0"/>
              </a:spcAft>
              <a:buSzPts val="1800"/>
              <a:buChar char="●"/>
            </a:pPr>
            <a:r>
              <a:rPr lang="en"/>
              <a:t>Total Chapter Assets</a:t>
            </a:r>
            <a:endParaRPr/>
          </a:p>
          <a:p>
            <a:pPr indent="0" lvl="0" marL="0" marR="114300" rtl="0" algn="l">
              <a:lnSpc>
                <a:spcPct val="115000"/>
              </a:lnSpc>
              <a:spcBef>
                <a:spcPts val="1200"/>
              </a:spcBef>
              <a:spcAft>
                <a:spcPts val="0"/>
              </a:spcAft>
              <a:buSzPts val="1800"/>
              <a:buNone/>
            </a:pPr>
            <a:r>
              <a:t/>
            </a:r>
            <a:endParaRPr sz="1600">
              <a:solidFill>
                <a:srgbClr val="3A3A3A"/>
              </a:solidFill>
              <a:highlight>
                <a:schemeClr val="dk1"/>
              </a:highlight>
            </a:endParaRPr>
          </a:p>
          <a:p>
            <a:pPr indent="0" lvl="0" marL="0" marR="114300" rtl="0" algn="l">
              <a:lnSpc>
                <a:spcPct val="115000"/>
              </a:lnSpc>
              <a:spcBef>
                <a:spcPts val="0"/>
              </a:spcBef>
              <a:spcAft>
                <a:spcPts val="0"/>
              </a:spcAft>
              <a:buSzPts val="1800"/>
              <a:buNone/>
            </a:pPr>
            <a:r>
              <a:rPr i="1" lang="en" sz="1200">
                <a:solidFill>
                  <a:srgbClr val="3A3A3A"/>
                </a:solidFill>
                <a:highlight>
                  <a:schemeClr val="dk1"/>
                </a:highlight>
              </a:rPr>
              <a:t>To purchase the Local Chapter Accounting Program, please send an email to </a:t>
            </a:r>
            <a:r>
              <a:rPr b="1" i="1" lang="en" sz="1200">
                <a:solidFill>
                  <a:srgbClr val="3A3A3A"/>
                </a:solidFill>
                <a:highlight>
                  <a:schemeClr val="dk1"/>
                </a:highlight>
              </a:rPr>
              <a:t>LCaccounting@peodsm.org</a:t>
            </a:r>
            <a:endParaRPr b="1" i="1" sz="1200">
              <a:solidFill>
                <a:srgbClr val="3A3A3A"/>
              </a:solidFill>
              <a:highlight>
                <a:schemeClr val="dk1"/>
              </a:highlight>
            </a:endParaRPr>
          </a:p>
          <a:p>
            <a:pPr indent="0" lvl="0" marL="0" rtl="0" algn="l">
              <a:lnSpc>
                <a:spcPct val="100000"/>
              </a:lnSpc>
              <a:spcBef>
                <a:spcPts val="0"/>
              </a:spcBef>
              <a:spcAft>
                <a:spcPts val="0"/>
              </a:spcAft>
              <a:buSzPts val="1800"/>
              <a:buNone/>
            </a:pPr>
            <a:r>
              <a:rPr i="1" lang="en" sz="1200">
                <a:solidFill>
                  <a:srgbClr val="3A3A3A"/>
                </a:solidFill>
                <a:highlight>
                  <a:schemeClr val="dk1"/>
                </a:highlight>
              </a:rPr>
              <a:t>PC and MAC versions a</a:t>
            </a:r>
            <a:r>
              <a:rPr i="1" lang="en" sz="1250">
                <a:solidFill>
                  <a:srgbClr val="3A3A3A"/>
                </a:solidFill>
                <a:highlight>
                  <a:schemeClr val="dk1"/>
                </a:highlight>
              </a:rPr>
              <a:t>vailable. </a:t>
            </a:r>
            <a:endParaRPr/>
          </a:p>
        </p:txBody>
      </p:sp>
      <p:pic>
        <p:nvPicPr>
          <p:cNvPr id="201" name="Google Shape;201;p22"/>
          <p:cNvPicPr preferRelativeResize="0"/>
          <p:nvPr/>
        </p:nvPicPr>
        <p:blipFill rotWithShape="1">
          <a:blip r:embed="rId3">
            <a:alphaModFix/>
          </a:blip>
          <a:srcRect b="0" l="0" r="0" t="0"/>
          <a:stretch/>
        </p:blipFill>
        <p:spPr>
          <a:xfrm>
            <a:off x="366000" y="152400"/>
            <a:ext cx="383107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292c2bb744_0_243"/>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Monthly Report Errors</a:t>
            </a:r>
            <a:endParaRPr/>
          </a:p>
        </p:txBody>
      </p:sp>
      <p:sp>
        <p:nvSpPr>
          <p:cNvPr id="207" name="Google Shape;207;g3292c2bb744_0_243"/>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Quick Checks for Common Errors</a:t>
            </a:r>
            <a:endParaRPr/>
          </a:p>
          <a:p>
            <a:pPr indent="0" lvl="0" marL="0" rtl="0" algn="ctr">
              <a:lnSpc>
                <a:spcPct val="100000"/>
              </a:lnSpc>
              <a:spcBef>
                <a:spcPts val="0"/>
              </a:spcBef>
              <a:spcAft>
                <a:spcPts val="0"/>
              </a:spcAft>
              <a:buClr>
                <a:srgbClr val="000000"/>
              </a:buClr>
              <a:buSzPts val="2100"/>
              <a:buFont typeface="Arial"/>
              <a:buNone/>
            </a:pPr>
            <a:r>
              <a:rPr lang="en"/>
              <a:t>Using the Local Chapter Accounting Program</a:t>
            </a:r>
            <a:endParaRPr/>
          </a:p>
        </p:txBody>
      </p:sp>
      <p:sp>
        <p:nvSpPr>
          <p:cNvPr id="208" name="Google Shape;208;g3292c2bb744_0_243"/>
          <p:cNvSpPr txBox="1"/>
          <p:nvPr>
            <p:ph idx="2" type="body"/>
          </p:nvPr>
        </p:nvSpPr>
        <p:spPr>
          <a:xfrm>
            <a:off x="4949950" y="296450"/>
            <a:ext cx="3837000" cy="4194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Check your dates and make sure the year is correct on all entries</a:t>
            </a:r>
            <a:endParaRPr/>
          </a:p>
          <a:p>
            <a:pPr indent="-342900" lvl="0" marL="457200" rtl="0" algn="l">
              <a:lnSpc>
                <a:spcPct val="115000"/>
              </a:lnSpc>
              <a:spcBef>
                <a:spcPts val="0"/>
              </a:spcBef>
              <a:spcAft>
                <a:spcPts val="0"/>
              </a:spcAft>
              <a:buSzPts val="1800"/>
              <a:buChar char="●"/>
            </a:pPr>
            <a:r>
              <a:rPr lang="en"/>
              <a:t>Compare your total receipts &amp; disbursements with bank statement deposit and check totals to locate discrepancy</a:t>
            </a:r>
            <a:endParaRPr/>
          </a:p>
          <a:p>
            <a:pPr indent="-342900" lvl="0" marL="457200" rtl="0" algn="l">
              <a:lnSpc>
                <a:spcPct val="115000"/>
              </a:lnSpc>
              <a:spcBef>
                <a:spcPts val="0"/>
              </a:spcBef>
              <a:spcAft>
                <a:spcPts val="0"/>
              </a:spcAft>
              <a:buSzPts val="1800"/>
              <a:buChar char="●"/>
            </a:pPr>
            <a:r>
              <a:rPr lang="en"/>
              <a:t> If you still have issues, reach out to your chapter board buddy</a:t>
            </a:r>
            <a:endParaRPr/>
          </a:p>
          <a:p>
            <a:pPr indent="-342900" lvl="0" marL="457200" rtl="0" algn="l">
              <a:lnSpc>
                <a:spcPct val="115000"/>
              </a:lnSpc>
              <a:spcBef>
                <a:spcPts val="0"/>
              </a:spcBef>
              <a:spcAft>
                <a:spcPts val="0"/>
              </a:spcAft>
              <a:buSzPts val="1800"/>
              <a:buChar char="●"/>
            </a:pPr>
            <a:r>
              <a:rPr lang="en"/>
              <a:t>If none of these resolve your issue, ask for help from: </a:t>
            </a:r>
            <a:r>
              <a:rPr b="1" lang="en"/>
              <a:t>LCaccounting@peodsm.org</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15000"/>
              </a:lnSpc>
              <a:spcBef>
                <a:spcPts val="0"/>
              </a:spcBef>
              <a:spcAft>
                <a:spcPts val="0"/>
              </a:spcAft>
              <a:buSzPct val="100000"/>
              <a:buNone/>
            </a:pPr>
            <a:r>
              <a:rPr lang="en"/>
              <a:t>Order Supplies:</a:t>
            </a:r>
            <a:endParaRPr/>
          </a:p>
          <a:p>
            <a:pPr indent="-334327" lvl="0" marL="457200" rtl="0" algn="l">
              <a:lnSpc>
                <a:spcPct val="115000"/>
              </a:lnSpc>
              <a:spcBef>
                <a:spcPts val="1200"/>
              </a:spcBef>
              <a:spcAft>
                <a:spcPts val="0"/>
              </a:spcAft>
              <a:buSzPct val="100000"/>
              <a:buChar char="●"/>
            </a:pPr>
            <a:r>
              <a:rPr lang="en"/>
              <a:t>Membership Cards</a:t>
            </a:r>
            <a:endParaRPr/>
          </a:p>
          <a:p>
            <a:pPr indent="-334327" lvl="0" marL="457200" rtl="0" algn="l">
              <a:lnSpc>
                <a:spcPct val="115000"/>
              </a:lnSpc>
              <a:spcBef>
                <a:spcPts val="0"/>
              </a:spcBef>
              <a:spcAft>
                <a:spcPts val="0"/>
              </a:spcAft>
              <a:buSzPct val="100000"/>
              <a:buChar char="●"/>
            </a:pPr>
            <a:r>
              <a:rPr lang="en"/>
              <a:t>Invitations to Membership</a:t>
            </a:r>
            <a:endParaRPr/>
          </a:p>
          <a:p>
            <a:pPr indent="-334327" lvl="0" marL="457200" rtl="0" algn="l">
              <a:lnSpc>
                <a:spcPct val="115000"/>
              </a:lnSpc>
              <a:spcBef>
                <a:spcPts val="0"/>
              </a:spcBef>
              <a:spcAft>
                <a:spcPts val="0"/>
              </a:spcAft>
              <a:buSzPct val="100000"/>
              <a:buChar char="●"/>
            </a:pPr>
            <a:r>
              <a:rPr lang="en"/>
              <a:t>New Member Welcome Kit</a:t>
            </a:r>
            <a:endParaRPr/>
          </a:p>
          <a:p>
            <a:pPr indent="-334327" lvl="0" marL="457200" rtl="0" algn="l">
              <a:lnSpc>
                <a:spcPct val="115000"/>
              </a:lnSpc>
              <a:spcBef>
                <a:spcPts val="0"/>
              </a:spcBef>
              <a:spcAft>
                <a:spcPts val="0"/>
              </a:spcAft>
              <a:buSzPct val="100000"/>
              <a:buChar char="●"/>
            </a:pPr>
            <a:r>
              <a:rPr lang="en"/>
              <a:t>Project Info Cards</a:t>
            </a:r>
            <a:endParaRPr/>
          </a:p>
          <a:p>
            <a:pPr indent="-334327" lvl="0" marL="457200" rtl="0" algn="l">
              <a:lnSpc>
                <a:spcPct val="115000"/>
              </a:lnSpc>
              <a:spcBef>
                <a:spcPts val="0"/>
              </a:spcBef>
              <a:spcAft>
                <a:spcPts val="0"/>
              </a:spcAft>
              <a:buSzPct val="100000"/>
              <a:buChar char="●"/>
            </a:pPr>
            <a:r>
              <a:rPr lang="en"/>
              <a:t>Officer Binders</a:t>
            </a:r>
            <a:endParaRPr/>
          </a:p>
          <a:p>
            <a:pPr indent="0" lvl="0" marL="0" rtl="0" algn="l">
              <a:lnSpc>
                <a:spcPct val="115000"/>
              </a:lnSpc>
              <a:spcBef>
                <a:spcPts val="1200"/>
              </a:spcBef>
              <a:spcAft>
                <a:spcPts val="0"/>
              </a:spcAft>
              <a:buSzPct val="100000"/>
              <a:buNone/>
            </a:pPr>
            <a:r>
              <a:rPr lang="en"/>
              <a:t>Use the Local Chapter Supply Order Form </a:t>
            </a:r>
            <a:r>
              <a:rPr i="1" lang="en"/>
              <a:t>(rev 1/25)</a:t>
            </a:r>
            <a:endParaRPr i="1"/>
          </a:p>
          <a:p>
            <a:pPr indent="0" lvl="0" marL="0" rtl="0" algn="l">
              <a:lnSpc>
                <a:spcPct val="115000"/>
              </a:lnSpc>
              <a:spcBef>
                <a:spcPts val="1200"/>
              </a:spcBef>
              <a:spcAft>
                <a:spcPts val="1200"/>
              </a:spcAft>
              <a:buSzPct val="100000"/>
              <a:buNone/>
            </a:pPr>
            <a:r>
              <a:rPr i="1" lang="en"/>
              <a:t>Order emblem for new initiate </a:t>
            </a:r>
            <a:r>
              <a:rPr b="1" i="1" lang="en"/>
              <a:t>AFTER</a:t>
            </a:r>
            <a:r>
              <a:rPr i="1" lang="en"/>
              <a:t> the Corresponding Secretary has reported their membership to International. </a:t>
            </a:r>
            <a:endParaRPr i="1"/>
          </a:p>
        </p:txBody>
      </p:sp>
      <p:pic>
        <p:nvPicPr>
          <p:cNvPr id="214" name="Google Shape;214;p23"/>
          <p:cNvPicPr preferRelativeResize="0"/>
          <p:nvPr/>
        </p:nvPicPr>
        <p:blipFill rotWithShape="1">
          <a:blip r:embed="rId3">
            <a:alphaModFix/>
          </a:blip>
          <a:srcRect b="6508" l="4525" r="4040" t="8382"/>
          <a:stretch/>
        </p:blipFill>
        <p:spPr>
          <a:xfrm rot="6">
            <a:off x="905100" y="3943632"/>
            <a:ext cx="1339650" cy="920166"/>
          </a:xfrm>
          <a:prstGeom prst="rect">
            <a:avLst/>
          </a:prstGeom>
          <a:noFill/>
          <a:ln>
            <a:noFill/>
          </a:ln>
        </p:spPr>
      </p:pic>
      <p:pic>
        <p:nvPicPr>
          <p:cNvPr id="215" name="Google Shape;215;p23"/>
          <p:cNvPicPr preferRelativeResize="0"/>
          <p:nvPr/>
        </p:nvPicPr>
        <p:blipFill rotWithShape="1">
          <a:blip r:embed="rId4">
            <a:alphaModFix/>
          </a:blip>
          <a:srcRect b="0" l="0" r="0" t="0"/>
          <a:stretch/>
        </p:blipFill>
        <p:spPr>
          <a:xfrm>
            <a:off x="490025" y="-41176"/>
            <a:ext cx="3071176" cy="1724668"/>
          </a:xfrm>
          <a:prstGeom prst="rect">
            <a:avLst/>
          </a:prstGeom>
          <a:noFill/>
          <a:ln>
            <a:noFill/>
          </a:ln>
        </p:spPr>
      </p:pic>
      <p:pic>
        <p:nvPicPr>
          <p:cNvPr id="216" name="Google Shape;216;p23"/>
          <p:cNvPicPr preferRelativeResize="0"/>
          <p:nvPr/>
        </p:nvPicPr>
        <p:blipFill rotWithShape="1">
          <a:blip r:embed="rId5">
            <a:alphaModFix/>
          </a:blip>
          <a:srcRect b="0" l="0" r="0" t="0"/>
          <a:stretch/>
        </p:blipFill>
        <p:spPr>
          <a:xfrm>
            <a:off x="2848100" y="2795288"/>
            <a:ext cx="1723899" cy="2348225"/>
          </a:xfrm>
          <a:prstGeom prst="rect">
            <a:avLst/>
          </a:prstGeom>
          <a:noFill/>
          <a:ln>
            <a:noFill/>
          </a:ln>
        </p:spPr>
      </p:pic>
      <p:pic>
        <p:nvPicPr>
          <p:cNvPr id="217" name="Google Shape;217;p23"/>
          <p:cNvPicPr preferRelativeResize="0"/>
          <p:nvPr/>
        </p:nvPicPr>
        <p:blipFill rotWithShape="1">
          <a:blip r:embed="rId6">
            <a:alphaModFix/>
          </a:blip>
          <a:srcRect b="49977" l="0" r="0" t="0"/>
          <a:stretch/>
        </p:blipFill>
        <p:spPr>
          <a:xfrm>
            <a:off x="3104000" y="1418375"/>
            <a:ext cx="1486675" cy="1140400"/>
          </a:xfrm>
          <a:prstGeom prst="rect">
            <a:avLst/>
          </a:prstGeom>
          <a:noFill/>
          <a:ln>
            <a:noFill/>
          </a:ln>
        </p:spPr>
      </p:pic>
      <p:pic>
        <p:nvPicPr>
          <p:cNvPr id="218" name="Google Shape;218;p23"/>
          <p:cNvPicPr preferRelativeResize="0"/>
          <p:nvPr/>
        </p:nvPicPr>
        <p:blipFill rotWithShape="1">
          <a:blip r:embed="rId7">
            <a:alphaModFix/>
          </a:blip>
          <a:srcRect b="0" l="0" r="0" t="0"/>
          <a:stretch/>
        </p:blipFill>
        <p:spPr>
          <a:xfrm>
            <a:off x="-78615" y="1607300"/>
            <a:ext cx="3182615" cy="2176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Bills should be presented to Treasurer prior to the meeting.</a:t>
            </a:r>
            <a:endParaRPr/>
          </a:p>
          <a:p>
            <a:pPr indent="0" lvl="0" marL="0" rtl="0" algn="l">
              <a:lnSpc>
                <a:spcPct val="115000"/>
              </a:lnSpc>
              <a:spcBef>
                <a:spcPts val="1200"/>
              </a:spcBef>
              <a:spcAft>
                <a:spcPts val="0"/>
              </a:spcAft>
              <a:buSzPts val="1800"/>
              <a:buNone/>
            </a:pPr>
            <a:r>
              <a:t/>
            </a:r>
            <a:endParaRPr i="1"/>
          </a:p>
          <a:p>
            <a:pPr indent="0" lvl="0" marL="0" rtl="0" algn="l">
              <a:lnSpc>
                <a:spcPct val="115000"/>
              </a:lnSpc>
              <a:spcBef>
                <a:spcPts val="1200"/>
              </a:spcBef>
              <a:spcAft>
                <a:spcPts val="1200"/>
              </a:spcAft>
              <a:buSzPts val="1800"/>
              <a:buNone/>
            </a:pPr>
            <a:r>
              <a:rPr i="1" lang="en"/>
              <a:t>Ex: “Madam president, I move to reimburse Gaby for $13.25 for Birthday Cards.”</a:t>
            </a:r>
            <a:endParaRPr i="1"/>
          </a:p>
        </p:txBody>
      </p:sp>
      <p:sp>
        <p:nvSpPr>
          <p:cNvPr id="224" name="Google Shape;224;p24"/>
          <p:cNvSpPr txBox="1"/>
          <p:nvPr>
            <p:ph type="title"/>
          </p:nvPr>
        </p:nvSpPr>
        <p:spPr>
          <a:xfrm>
            <a:off x="265500" y="1081400"/>
            <a:ext cx="4045200" cy="7332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Present/Pay Bills</a:t>
            </a:r>
            <a:endParaRPr/>
          </a:p>
        </p:txBody>
      </p:sp>
      <p:pic>
        <p:nvPicPr>
          <p:cNvPr descr="a man wearing sunglasses is holding a bunch of money in his hand . (Provided by Tenor)" id="225" name="Google Shape;225;p24"/>
          <p:cNvPicPr preferRelativeResize="0"/>
          <p:nvPr/>
        </p:nvPicPr>
        <p:blipFill rotWithShape="1">
          <a:blip r:embed="rId3">
            <a:alphaModFix/>
          </a:blip>
          <a:srcRect b="0" l="0" r="0" t="0"/>
          <a:stretch/>
        </p:blipFill>
        <p:spPr>
          <a:xfrm>
            <a:off x="390163" y="2097125"/>
            <a:ext cx="3795876" cy="2134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5"/>
          <p:cNvSpPr txBox="1"/>
          <p:nvPr>
            <p:ph idx="2" type="body"/>
          </p:nvPr>
        </p:nvSpPr>
        <p:spPr>
          <a:xfrm>
            <a:off x="5595225" y="724200"/>
            <a:ext cx="32574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sz="2700"/>
              <a:t>Venmo</a:t>
            </a:r>
            <a:endParaRPr sz="2700"/>
          </a:p>
          <a:p>
            <a:pPr indent="0" lvl="0" marL="0" rtl="0" algn="l">
              <a:lnSpc>
                <a:spcPct val="115000"/>
              </a:lnSpc>
              <a:spcBef>
                <a:spcPts val="1200"/>
              </a:spcBef>
              <a:spcAft>
                <a:spcPts val="0"/>
              </a:spcAft>
              <a:buSzPts val="1800"/>
              <a:buNone/>
            </a:pPr>
            <a:r>
              <a:rPr lang="en" sz="2700"/>
              <a:t>PayPal</a:t>
            </a:r>
            <a:endParaRPr sz="2700"/>
          </a:p>
          <a:p>
            <a:pPr indent="0" lvl="0" marL="0" rtl="0" algn="l">
              <a:lnSpc>
                <a:spcPct val="115000"/>
              </a:lnSpc>
              <a:spcBef>
                <a:spcPts val="1200"/>
              </a:spcBef>
              <a:spcAft>
                <a:spcPts val="0"/>
              </a:spcAft>
              <a:buSzPts val="1800"/>
              <a:buNone/>
            </a:pPr>
            <a:r>
              <a:rPr lang="en" sz="2700"/>
              <a:t>Zelle</a:t>
            </a:r>
            <a:endParaRPr sz="2700"/>
          </a:p>
          <a:p>
            <a:pPr indent="0" lvl="0" marL="0" rtl="0" algn="l">
              <a:lnSpc>
                <a:spcPct val="115000"/>
              </a:lnSpc>
              <a:spcBef>
                <a:spcPts val="1200"/>
              </a:spcBef>
              <a:spcAft>
                <a:spcPts val="0"/>
              </a:spcAft>
              <a:buSzPts val="1800"/>
              <a:buNone/>
            </a:pPr>
            <a:r>
              <a:rPr lang="en" sz="2700"/>
              <a:t>Debit Card</a:t>
            </a:r>
            <a:endParaRPr sz="2700"/>
          </a:p>
          <a:p>
            <a:pPr indent="0" lvl="0" marL="0" rtl="0" algn="l">
              <a:lnSpc>
                <a:spcPct val="115000"/>
              </a:lnSpc>
              <a:spcBef>
                <a:spcPts val="1200"/>
              </a:spcBef>
              <a:spcAft>
                <a:spcPts val="1200"/>
              </a:spcAft>
              <a:buSzPts val="1800"/>
              <a:buNone/>
            </a:pPr>
            <a:r>
              <a:rPr lang="en" sz="2700"/>
              <a:t>Credit Card</a:t>
            </a:r>
            <a:endParaRPr sz="2700"/>
          </a:p>
        </p:txBody>
      </p:sp>
      <p:pic>
        <p:nvPicPr>
          <p:cNvPr id="231" name="Google Shape;231;p25"/>
          <p:cNvPicPr preferRelativeResize="0"/>
          <p:nvPr/>
        </p:nvPicPr>
        <p:blipFill rotWithShape="1">
          <a:blip r:embed="rId3">
            <a:alphaModFix/>
          </a:blip>
          <a:srcRect b="0" l="49595" r="0" t="0"/>
          <a:stretch/>
        </p:blipFill>
        <p:spPr>
          <a:xfrm>
            <a:off x="4936347" y="1112600"/>
            <a:ext cx="705925" cy="607925"/>
          </a:xfrm>
          <a:prstGeom prst="rect">
            <a:avLst/>
          </a:prstGeom>
          <a:noFill/>
          <a:ln>
            <a:noFill/>
          </a:ln>
        </p:spPr>
      </p:pic>
      <p:pic>
        <p:nvPicPr>
          <p:cNvPr id="232" name="Google Shape;232;p25"/>
          <p:cNvPicPr preferRelativeResize="0"/>
          <p:nvPr/>
        </p:nvPicPr>
        <p:blipFill rotWithShape="1">
          <a:blip r:embed="rId3">
            <a:alphaModFix/>
          </a:blip>
          <a:srcRect b="12095" l="0" r="55452" t="0"/>
          <a:stretch/>
        </p:blipFill>
        <p:spPr>
          <a:xfrm>
            <a:off x="4953000" y="3555699"/>
            <a:ext cx="613074" cy="525101"/>
          </a:xfrm>
          <a:prstGeom prst="rect">
            <a:avLst/>
          </a:prstGeom>
          <a:noFill/>
          <a:ln>
            <a:noFill/>
          </a:ln>
        </p:spPr>
      </p:pic>
      <p:pic>
        <p:nvPicPr>
          <p:cNvPr id="233" name="Google Shape;233;p25"/>
          <p:cNvPicPr preferRelativeResize="0"/>
          <p:nvPr/>
        </p:nvPicPr>
        <p:blipFill rotWithShape="1">
          <a:blip r:embed="rId3">
            <a:alphaModFix/>
          </a:blip>
          <a:srcRect b="0" l="49595" r="0" t="0"/>
          <a:stretch/>
        </p:blipFill>
        <p:spPr>
          <a:xfrm>
            <a:off x="4952997" y="1720525"/>
            <a:ext cx="705925" cy="607925"/>
          </a:xfrm>
          <a:prstGeom prst="rect">
            <a:avLst/>
          </a:prstGeom>
          <a:noFill/>
          <a:ln>
            <a:noFill/>
          </a:ln>
        </p:spPr>
      </p:pic>
      <p:pic>
        <p:nvPicPr>
          <p:cNvPr id="234" name="Google Shape;234;p25"/>
          <p:cNvPicPr preferRelativeResize="0"/>
          <p:nvPr/>
        </p:nvPicPr>
        <p:blipFill rotWithShape="1">
          <a:blip r:embed="rId3">
            <a:alphaModFix/>
          </a:blip>
          <a:srcRect b="0" l="49595" r="0" t="0"/>
          <a:stretch/>
        </p:blipFill>
        <p:spPr>
          <a:xfrm>
            <a:off x="4952997" y="2338875"/>
            <a:ext cx="705925" cy="607925"/>
          </a:xfrm>
          <a:prstGeom prst="rect">
            <a:avLst/>
          </a:prstGeom>
          <a:noFill/>
          <a:ln>
            <a:noFill/>
          </a:ln>
        </p:spPr>
      </p:pic>
      <p:pic>
        <p:nvPicPr>
          <p:cNvPr id="235" name="Google Shape;235;p25"/>
          <p:cNvPicPr preferRelativeResize="0"/>
          <p:nvPr/>
        </p:nvPicPr>
        <p:blipFill rotWithShape="1">
          <a:blip r:embed="rId3">
            <a:alphaModFix/>
          </a:blip>
          <a:srcRect b="0" l="49595" r="0" t="0"/>
          <a:stretch/>
        </p:blipFill>
        <p:spPr>
          <a:xfrm>
            <a:off x="4952997" y="2947775"/>
            <a:ext cx="705925" cy="607925"/>
          </a:xfrm>
          <a:prstGeom prst="rect">
            <a:avLst/>
          </a:prstGeom>
          <a:noFill/>
          <a:ln>
            <a:noFill/>
          </a:ln>
        </p:spPr>
      </p:pic>
      <p:pic>
        <p:nvPicPr>
          <p:cNvPr id="236" name="Google Shape;236;p25"/>
          <p:cNvPicPr preferRelativeResize="0"/>
          <p:nvPr/>
        </p:nvPicPr>
        <p:blipFill rotWithShape="1">
          <a:blip r:embed="rId4">
            <a:alphaModFix/>
          </a:blip>
          <a:srcRect b="0" l="0" r="0" t="0"/>
          <a:stretch/>
        </p:blipFill>
        <p:spPr>
          <a:xfrm>
            <a:off x="86500" y="1811072"/>
            <a:ext cx="4837349" cy="1744628"/>
          </a:xfrm>
          <a:prstGeom prst="rect">
            <a:avLst/>
          </a:prstGeom>
          <a:noFill/>
          <a:ln>
            <a:noFill/>
          </a:ln>
        </p:spPr>
      </p:pic>
      <p:sp>
        <p:nvSpPr>
          <p:cNvPr id="237" name="Google Shape;237;p25"/>
          <p:cNvSpPr txBox="1"/>
          <p:nvPr>
            <p:ph idx="2" type="body"/>
          </p:nvPr>
        </p:nvSpPr>
        <p:spPr>
          <a:xfrm>
            <a:off x="415125" y="391200"/>
            <a:ext cx="3837000" cy="18666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SzPts val="1800"/>
              <a:buNone/>
            </a:pPr>
            <a:r>
              <a:rPr lang="en" sz="2100">
                <a:solidFill>
                  <a:schemeClr val="lt2"/>
                </a:solidFill>
                <a:latin typeface="Oswald"/>
                <a:ea typeface="Oswald"/>
                <a:cs typeface="Oswald"/>
                <a:sym typeface="Oswald"/>
              </a:rPr>
              <a:t>Can we use Venmo?</a:t>
            </a:r>
            <a:endParaRPr sz="2100">
              <a:solidFill>
                <a:schemeClr val="lt2"/>
              </a:solidFill>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6"/>
          <p:cNvSpPr txBox="1"/>
          <p:nvPr>
            <p:ph idx="2" type="body"/>
          </p:nvPr>
        </p:nvSpPr>
        <p:spPr>
          <a:xfrm>
            <a:off x="4939500" y="724200"/>
            <a:ext cx="395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Make all chapter donations. </a:t>
            </a:r>
            <a:endParaRPr/>
          </a:p>
          <a:p>
            <a:pPr indent="-330200" lvl="0" marL="457200" rtl="0" algn="l">
              <a:lnSpc>
                <a:spcPct val="115000"/>
              </a:lnSpc>
              <a:spcBef>
                <a:spcPts val="1200"/>
              </a:spcBef>
              <a:spcAft>
                <a:spcPts val="0"/>
              </a:spcAft>
              <a:buSzPts val="1600"/>
              <a:buChar char="●"/>
            </a:pPr>
            <a:r>
              <a:rPr lang="en" sz="1600" u="sng"/>
              <a:t>MUST</a:t>
            </a:r>
            <a:r>
              <a:rPr lang="en" sz="1600"/>
              <a:t> use Chapter Contribution form on the GA website (resources tab)</a:t>
            </a:r>
            <a:endParaRPr sz="1600"/>
          </a:p>
          <a:p>
            <a:pPr indent="-330200" lvl="0" marL="457200" rtl="0" algn="l">
              <a:lnSpc>
                <a:spcPct val="115000"/>
              </a:lnSpc>
              <a:spcBef>
                <a:spcPts val="0"/>
              </a:spcBef>
              <a:spcAft>
                <a:spcPts val="0"/>
              </a:spcAft>
              <a:buSzPts val="1600"/>
              <a:buChar char="●"/>
            </a:pPr>
            <a:r>
              <a:rPr lang="en" sz="1600"/>
              <a:t>Mail to GA State Treasurer (see roster)</a:t>
            </a:r>
            <a:endParaRPr sz="1600"/>
          </a:p>
          <a:p>
            <a:pPr indent="-330200" lvl="0" marL="457200" rtl="0" algn="l">
              <a:lnSpc>
                <a:spcPct val="115000"/>
              </a:lnSpc>
              <a:spcBef>
                <a:spcPts val="0"/>
              </a:spcBef>
              <a:spcAft>
                <a:spcPts val="0"/>
              </a:spcAft>
              <a:buSzPts val="1600"/>
              <a:buChar char="●"/>
            </a:pPr>
            <a:r>
              <a:rPr lang="en" sz="1600"/>
              <a:t>Make check payable to “GA State Chapter”</a:t>
            </a:r>
            <a:endParaRPr sz="1600"/>
          </a:p>
        </p:txBody>
      </p:sp>
      <p:pic>
        <p:nvPicPr>
          <p:cNvPr id="243" name="Google Shape;243;p26"/>
          <p:cNvPicPr preferRelativeResize="0"/>
          <p:nvPr/>
        </p:nvPicPr>
        <p:blipFill rotWithShape="1">
          <a:blip r:embed="rId3">
            <a:alphaModFix/>
          </a:blip>
          <a:srcRect b="0" l="0" r="0" t="0"/>
          <a:stretch/>
        </p:blipFill>
        <p:spPr>
          <a:xfrm>
            <a:off x="477075" y="152400"/>
            <a:ext cx="3766653"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t>In order to maintain compliance with the IRS, chapters are encouraged to give more donations to:</a:t>
            </a:r>
            <a:endParaRPr/>
          </a:p>
          <a:p>
            <a:pPr indent="0" lvl="0" marL="0" rtl="0" algn="l">
              <a:lnSpc>
                <a:spcPct val="115000"/>
              </a:lnSpc>
              <a:spcBef>
                <a:spcPts val="1200"/>
              </a:spcBef>
              <a:spcAft>
                <a:spcPts val="0"/>
              </a:spcAft>
              <a:buSzPts val="1800"/>
              <a:buNone/>
            </a:pPr>
            <a:r>
              <a:t/>
            </a:r>
            <a:endParaRPr/>
          </a:p>
          <a:p>
            <a:pPr indent="0" lvl="0" marL="0" rtl="0" algn="l">
              <a:lnSpc>
                <a:spcPct val="100000"/>
              </a:lnSpc>
              <a:spcBef>
                <a:spcPts val="1200"/>
              </a:spcBef>
              <a:spcAft>
                <a:spcPts val="0"/>
              </a:spcAft>
              <a:buSzPts val="1800"/>
              <a:buNone/>
            </a:pPr>
            <a:r>
              <a:rPr b="1" lang="en" sz="2000"/>
              <a:t>International  &gt;  Georgia  &gt;  Local</a:t>
            </a:r>
            <a:endParaRPr b="1" sz="2000"/>
          </a:p>
          <a:p>
            <a:pPr indent="0" lvl="0" marL="0" rtl="0" algn="l">
              <a:lnSpc>
                <a:spcPct val="100000"/>
              </a:lnSpc>
              <a:spcBef>
                <a:spcPts val="1200"/>
              </a:spcBef>
              <a:spcAft>
                <a:spcPts val="0"/>
              </a:spcAft>
              <a:buSzPts val="1800"/>
              <a:buNone/>
            </a:pPr>
            <a:r>
              <a:t/>
            </a:r>
            <a:endParaRPr sz="1400"/>
          </a:p>
          <a:p>
            <a:pPr indent="0" lvl="0" marL="0" rtl="0" algn="l">
              <a:lnSpc>
                <a:spcPct val="115000"/>
              </a:lnSpc>
              <a:spcBef>
                <a:spcPts val="1200"/>
              </a:spcBef>
              <a:spcAft>
                <a:spcPts val="1200"/>
              </a:spcAft>
              <a:buSzPts val="1800"/>
              <a:buNone/>
            </a:pPr>
            <a:r>
              <a:rPr lang="en" sz="1400"/>
              <a:t>Community support includes honorariums for chapter speakers, minimal gifts to project applicants  and local chapter scholarships (whether paid directly from chapter funds or chapter donations made to those held in the P.E.O. Foundation).</a:t>
            </a:r>
            <a:endParaRPr sz="1400"/>
          </a:p>
        </p:txBody>
      </p:sp>
      <p:pic>
        <p:nvPicPr>
          <p:cNvPr id="249" name="Google Shape;249;p27"/>
          <p:cNvPicPr preferRelativeResize="0"/>
          <p:nvPr/>
        </p:nvPicPr>
        <p:blipFill rotWithShape="1">
          <a:blip r:embed="rId3">
            <a:alphaModFix/>
          </a:blip>
          <a:srcRect b="44100" l="4314" r="8872" t="3124"/>
          <a:stretch/>
        </p:blipFill>
        <p:spPr>
          <a:xfrm>
            <a:off x="371650" y="990400"/>
            <a:ext cx="3836998" cy="3017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t>Collect dues in February (or earlier!)</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0"/>
              </a:spcAft>
              <a:buSzPts val="1800"/>
              <a:buNone/>
            </a:pPr>
            <a:r>
              <a:rPr lang="en"/>
              <a:t>A Notice of Dues form (optional) is located on the International website. </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0"/>
              </a:spcAft>
              <a:buSzPts val="1800"/>
              <a:buNone/>
            </a:pPr>
            <a:r>
              <a:rPr lang="en"/>
              <a:t>Last chapter check written for the year is dues (dated before March 1).</a:t>
            </a:r>
            <a:endParaRPr/>
          </a:p>
          <a:p>
            <a:pPr indent="0" lvl="0" marL="0" rtl="0" algn="l">
              <a:lnSpc>
                <a:spcPct val="115000"/>
              </a:lnSpc>
              <a:spcBef>
                <a:spcPts val="1200"/>
              </a:spcBef>
              <a:spcAft>
                <a:spcPts val="0"/>
              </a:spcAft>
              <a:buSzPts val="1800"/>
              <a:buNone/>
            </a:pPr>
            <a:r>
              <a:t/>
            </a:r>
            <a:endParaRPr/>
          </a:p>
          <a:p>
            <a:pPr indent="0" lvl="0" marL="0" rtl="0" algn="l">
              <a:lnSpc>
                <a:spcPct val="100000"/>
              </a:lnSpc>
              <a:spcBef>
                <a:spcPts val="1200"/>
              </a:spcBef>
              <a:spcAft>
                <a:spcPts val="0"/>
              </a:spcAft>
              <a:buSzPts val="1800"/>
              <a:buNone/>
            </a:pPr>
            <a:r>
              <a:rPr lang="en"/>
              <a:t>Provide each member with a signed Membership Card for her records. </a:t>
            </a:r>
            <a:endParaRPr/>
          </a:p>
        </p:txBody>
      </p:sp>
      <p:pic>
        <p:nvPicPr>
          <p:cNvPr id="255" name="Google Shape;255;p28"/>
          <p:cNvPicPr preferRelativeResize="0"/>
          <p:nvPr/>
        </p:nvPicPr>
        <p:blipFill rotWithShape="1">
          <a:blip r:embed="rId3">
            <a:alphaModFix/>
          </a:blip>
          <a:srcRect b="0" l="0" r="0" t="0"/>
          <a:stretch/>
        </p:blipFill>
        <p:spPr>
          <a:xfrm>
            <a:off x="152400" y="152400"/>
            <a:ext cx="4004065"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3"/>
          <p:cNvSpPr txBox="1"/>
          <p:nvPr>
            <p:ph type="title"/>
          </p:nvPr>
        </p:nvSpPr>
        <p:spPr>
          <a:xfrm>
            <a:off x="645900" y="0"/>
            <a:ext cx="7852200" cy="46923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b="1" lang="en" sz="2600">
                <a:latin typeface="Verdana"/>
                <a:ea typeface="Verdana"/>
                <a:cs typeface="Verdana"/>
                <a:sym typeface="Verdana"/>
              </a:rPr>
              <a:t>Instructions to Officers of Local Chapters</a:t>
            </a:r>
            <a:r>
              <a:rPr b="1" lang="en" sz="20000">
                <a:latin typeface="Verdana"/>
                <a:ea typeface="Verdana"/>
                <a:cs typeface="Verdana"/>
                <a:sym typeface="Verdana"/>
              </a:rPr>
              <a:t> IOLC</a:t>
            </a:r>
            <a:endParaRPr b="1" sz="20000">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p:tgtEl>
                                          <p:spTgt spid="74"/>
                                        </p:tgtEl>
                                        <p:attrNameLst>
                                          <p:attrName>ppt_w</p:attrName>
                                        </p:attrNameLst>
                                      </p:cBhvr>
                                      <p:tavLst>
                                        <p:tav fmla="" tm="0">
                                          <p:val>
                                            <p:strVal val="0"/>
                                          </p:val>
                                        </p:tav>
                                        <p:tav fmla="" tm="100000">
                                          <p:val>
                                            <p:strVal val="#ppt_w"/>
                                          </p:val>
                                        </p:tav>
                                      </p:tavLst>
                                    </p:anim>
                                    <p:anim calcmode="lin" valueType="num">
                                      <p:cBhvr additive="base">
                                        <p:cTn dur="1000"/>
                                        <p:tgtEl>
                                          <p:spTgt spid="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9"/>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800"/>
              <a:buNone/>
            </a:pPr>
            <a:r>
              <a:rPr lang="en"/>
              <a:t>Annual Reports</a:t>
            </a:r>
            <a:endParaRPr/>
          </a:p>
        </p:txBody>
      </p:sp>
      <p:sp>
        <p:nvSpPr>
          <p:cNvPr id="261" name="Google Shape;261;p29"/>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Treasurers, Corresponding Secretaries &amp; Presidents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solidFill>
                  <a:srgbClr val="555555"/>
                </a:solidFill>
                <a:highlight>
                  <a:srgbClr val="FFFFFF"/>
                </a:highlight>
              </a:rPr>
              <a:t>Watch the </a:t>
            </a:r>
            <a:r>
              <a:rPr b="1" lang="en">
                <a:solidFill>
                  <a:srgbClr val="555555"/>
                </a:solidFill>
                <a:highlight>
                  <a:srgbClr val="FFFFFF"/>
                </a:highlight>
              </a:rPr>
              <a:t>P.E.O. Electronic Report Training</a:t>
            </a:r>
            <a:r>
              <a:rPr lang="en">
                <a:solidFill>
                  <a:srgbClr val="555555"/>
                </a:solidFill>
                <a:highlight>
                  <a:srgbClr val="FFFFFF"/>
                </a:highlight>
              </a:rPr>
              <a:t> video on the International website: </a:t>
            </a:r>
            <a:endParaRPr>
              <a:solidFill>
                <a:srgbClr val="555555"/>
              </a:solidFill>
              <a:highlight>
                <a:srgbClr val="FFFFFF"/>
              </a:highlight>
            </a:endParaRPr>
          </a:p>
          <a:p>
            <a:pPr indent="0" lvl="0" marL="0" rtl="0" algn="l">
              <a:lnSpc>
                <a:spcPct val="115000"/>
              </a:lnSpc>
              <a:spcBef>
                <a:spcPts val="900"/>
              </a:spcBef>
              <a:spcAft>
                <a:spcPts val="0"/>
              </a:spcAft>
              <a:buSzPts val="1800"/>
              <a:buNone/>
            </a:pPr>
            <a:r>
              <a:rPr lang="en">
                <a:solidFill>
                  <a:srgbClr val="555555"/>
                </a:solidFill>
                <a:highlight>
                  <a:srgbClr val="FFFFFF"/>
                </a:highlight>
              </a:rPr>
              <a:t>Resources &gt; Local Chapter Officers &gt; Annual Reports. </a:t>
            </a:r>
            <a:endParaRPr>
              <a:solidFill>
                <a:srgbClr val="555555"/>
              </a:solidFill>
              <a:highlight>
                <a:srgbClr val="FFFFFF"/>
              </a:highlight>
            </a:endParaRPr>
          </a:p>
          <a:p>
            <a:pPr indent="0" lvl="0" marL="0" rtl="0" algn="l">
              <a:lnSpc>
                <a:spcPct val="115000"/>
              </a:lnSpc>
              <a:spcBef>
                <a:spcPts val="900"/>
              </a:spcBef>
              <a:spcAft>
                <a:spcPts val="0"/>
              </a:spcAft>
              <a:buSzPts val="1800"/>
              <a:buNone/>
            </a:pPr>
            <a:r>
              <a:t/>
            </a:r>
            <a:endParaRPr>
              <a:solidFill>
                <a:srgbClr val="555555"/>
              </a:solidFill>
              <a:highlight>
                <a:srgbClr val="FFFFFF"/>
              </a:highlight>
            </a:endParaRPr>
          </a:p>
          <a:p>
            <a:pPr indent="0" lvl="0" marL="0" rtl="0" algn="l">
              <a:lnSpc>
                <a:spcPct val="115000"/>
              </a:lnSpc>
              <a:spcBef>
                <a:spcPts val="900"/>
              </a:spcBef>
              <a:spcAft>
                <a:spcPts val="900"/>
              </a:spcAft>
              <a:buSzPts val="1800"/>
              <a:buNone/>
            </a:pPr>
            <a:r>
              <a:rPr lang="en">
                <a:solidFill>
                  <a:srgbClr val="555555"/>
                </a:solidFill>
                <a:highlight>
                  <a:srgbClr val="FFFFFF"/>
                </a:highlight>
              </a:rPr>
              <a:t>Training videos are posted in February.</a:t>
            </a:r>
            <a:endParaRPr>
              <a:solidFill>
                <a:srgbClr val="555555"/>
              </a:solidFill>
              <a:highlight>
                <a:srgbClr val="FFFFFF"/>
              </a:highlight>
            </a:endParaRPr>
          </a:p>
        </p:txBody>
      </p:sp>
      <p:pic>
        <p:nvPicPr>
          <p:cNvPr id="267" name="Google Shape;267;p31"/>
          <p:cNvPicPr preferRelativeResize="0"/>
          <p:nvPr/>
        </p:nvPicPr>
        <p:blipFill rotWithShape="1">
          <a:blip r:embed="rId3">
            <a:alphaModFix/>
          </a:blip>
          <a:srcRect b="0" l="0" r="0" t="0"/>
          <a:stretch/>
        </p:blipFill>
        <p:spPr>
          <a:xfrm>
            <a:off x="186925" y="724200"/>
            <a:ext cx="4314825" cy="2419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311700" y="1117550"/>
            <a:ext cx="2810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Corr. Sec.</a:t>
            </a:r>
            <a:endParaRPr/>
          </a:p>
        </p:txBody>
      </p:sp>
      <p:sp>
        <p:nvSpPr>
          <p:cNvPr id="273" name="Google Shape;273;p32"/>
          <p:cNvSpPr txBox="1"/>
          <p:nvPr>
            <p:ph idx="1" type="body"/>
          </p:nvPr>
        </p:nvSpPr>
        <p:spPr>
          <a:xfrm>
            <a:off x="311700" y="2065125"/>
            <a:ext cx="2390700" cy="2808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SzPct val="93333"/>
              <a:buNone/>
            </a:pPr>
            <a:r>
              <a:rPr b="1" lang="en" sz="1500"/>
              <a:t>NEW for 2025! Early review and update of the Membership Roster Between January 1 and February 24, local chapter corresponding secretaries will receive an email with instructions to review and update their Membership Roster on the P.E.O. International website by going to Manage Membership, then clicking on Access Member Update form.</a:t>
            </a:r>
            <a:endParaRPr b="1" sz="1500"/>
          </a:p>
        </p:txBody>
      </p:sp>
      <p:sp>
        <p:nvSpPr>
          <p:cNvPr id="274" name="Google Shape;274;p32"/>
          <p:cNvSpPr txBox="1"/>
          <p:nvPr>
            <p:ph idx="2" type="body"/>
          </p:nvPr>
        </p:nvSpPr>
        <p:spPr>
          <a:xfrm>
            <a:off x="3485738" y="2066875"/>
            <a:ext cx="2485200" cy="2491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b="1" lang="en" sz="1500"/>
              <a:t>After the Treasurer submits the completed Membership Roster, Dues Form, and the IRS-LC and signs out of the system, an automatic email notification will be sent to the president.</a:t>
            </a:r>
            <a:endParaRPr b="1" sz="1500"/>
          </a:p>
        </p:txBody>
      </p:sp>
      <p:sp>
        <p:nvSpPr>
          <p:cNvPr id="275" name="Google Shape;275;p32"/>
          <p:cNvSpPr txBox="1"/>
          <p:nvPr>
            <p:ph type="title"/>
          </p:nvPr>
        </p:nvSpPr>
        <p:spPr>
          <a:xfrm>
            <a:off x="3427175" y="1117550"/>
            <a:ext cx="2898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2: Treasurer </a:t>
            </a:r>
            <a:endParaRPr/>
          </a:p>
        </p:txBody>
      </p:sp>
      <p:sp>
        <p:nvSpPr>
          <p:cNvPr id="276" name="Google Shape;276;p32"/>
          <p:cNvSpPr txBox="1"/>
          <p:nvPr>
            <p:ph type="title"/>
          </p:nvPr>
        </p:nvSpPr>
        <p:spPr>
          <a:xfrm>
            <a:off x="6487175" y="1117550"/>
            <a:ext cx="2390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3: President</a:t>
            </a:r>
            <a:endParaRPr/>
          </a:p>
        </p:txBody>
      </p:sp>
      <p:sp>
        <p:nvSpPr>
          <p:cNvPr id="277" name="Google Shape;277;p32"/>
          <p:cNvSpPr txBox="1"/>
          <p:nvPr>
            <p:ph idx="2" type="body"/>
          </p:nvPr>
        </p:nvSpPr>
        <p:spPr>
          <a:xfrm>
            <a:off x="6668375" y="2065125"/>
            <a:ext cx="2170500" cy="24912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400"/>
              <a:buNone/>
            </a:pPr>
            <a:r>
              <a:rPr b="1" lang="en" sz="1500"/>
              <a:t>After the President submits approval of Roster and Dues forms and signs out of the system, an automatic email notification will be sent to the GA State Treasurer. </a:t>
            </a:r>
            <a:endParaRPr b="1" sz="1500"/>
          </a:p>
          <a:p>
            <a:pPr indent="0" lvl="0" marL="0" rtl="0" algn="l">
              <a:lnSpc>
                <a:spcPct val="115000"/>
              </a:lnSpc>
              <a:spcBef>
                <a:spcPts val="1200"/>
              </a:spcBef>
              <a:spcAft>
                <a:spcPts val="1200"/>
              </a:spcAft>
              <a:buSzPts val="1400"/>
              <a:buNone/>
            </a:pPr>
            <a:r>
              <a:t/>
            </a:r>
            <a:endParaRPr b="1" sz="1500"/>
          </a:p>
        </p:txBody>
      </p:sp>
      <p:sp>
        <p:nvSpPr>
          <p:cNvPr id="278" name="Google Shape;278;p32"/>
          <p:cNvSpPr txBox="1"/>
          <p:nvPr>
            <p:ph type="title"/>
          </p:nvPr>
        </p:nvSpPr>
        <p:spPr>
          <a:xfrm>
            <a:off x="127400" y="168225"/>
            <a:ext cx="89499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990"/>
              <a:buNone/>
            </a:pPr>
            <a:r>
              <a:rPr b="1" lang="en" sz="2750">
                <a:solidFill>
                  <a:schemeClr val="accent5"/>
                </a:solidFill>
              </a:rPr>
              <a:t>MARCH 1: link &amp; login instructions sent to chapter treasurer</a:t>
            </a:r>
            <a:endParaRPr b="1" sz="4100">
              <a:solidFill>
                <a:schemeClr val="accent5"/>
              </a:solidFill>
            </a:endParaRPr>
          </a:p>
        </p:txBody>
      </p:sp>
      <p:sp>
        <p:nvSpPr>
          <p:cNvPr id="279" name="Google Shape;279;p32"/>
          <p:cNvSpPr txBox="1"/>
          <p:nvPr>
            <p:ph type="title"/>
          </p:nvPr>
        </p:nvSpPr>
        <p:spPr>
          <a:xfrm>
            <a:off x="416900" y="4453425"/>
            <a:ext cx="82617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990"/>
              <a:buNone/>
            </a:pPr>
            <a:r>
              <a:rPr b="1" lang="en" sz="2950">
                <a:solidFill>
                  <a:schemeClr val="accent5"/>
                </a:solidFill>
              </a:rPr>
              <a:t>DUE MARCH 10</a:t>
            </a:r>
            <a:endParaRPr b="1" sz="4300">
              <a:solidFill>
                <a:schemeClr val="accent5"/>
              </a:solidFill>
            </a:endParaRPr>
          </a:p>
        </p:txBody>
      </p:sp>
      <p:sp>
        <p:nvSpPr>
          <p:cNvPr id="280" name="Google Shape;280;p32"/>
          <p:cNvSpPr/>
          <p:nvPr/>
        </p:nvSpPr>
        <p:spPr>
          <a:xfrm>
            <a:off x="2856975" y="2677175"/>
            <a:ext cx="494100" cy="959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2"/>
          <p:cNvSpPr/>
          <p:nvPr/>
        </p:nvSpPr>
        <p:spPr>
          <a:xfrm>
            <a:off x="6029400" y="2677175"/>
            <a:ext cx="494100" cy="959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800">
                <a:solidFill>
                  <a:schemeClr val="accent5"/>
                </a:solidFill>
              </a:rPr>
              <a:t>FINAL STEP: COMPLETE THE IRS-LC</a:t>
            </a:r>
            <a:endParaRPr b="1" sz="2800">
              <a:solidFill>
                <a:schemeClr val="accent5"/>
              </a:solidFill>
            </a:endParaRPr>
          </a:p>
        </p:txBody>
      </p:sp>
      <p:sp>
        <p:nvSpPr>
          <p:cNvPr id="287" name="Google Shape;287;p33"/>
          <p:cNvSpPr txBox="1"/>
          <p:nvPr>
            <p:ph idx="1" type="body"/>
          </p:nvPr>
        </p:nvSpPr>
        <p:spPr>
          <a:xfrm>
            <a:off x="210900" y="1070125"/>
            <a:ext cx="8520600" cy="3875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rPr b="1" lang="en" sz="2000">
                <a:solidFill>
                  <a:schemeClr val="lt2"/>
                </a:solidFill>
              </a:rPr>
              <a:t>Treasurer selects IRS-LC from forms listed under treasurer’s login. </a:t>
            </a:r>
            <a:endParaRPr b="1" sz="2000">
              <a:solidFill>
                <a:schemeClr val="lt2"/>
              </a:solidFill>
            </a:endParaRPr>
          </a:p>
          <a:p>
            <a:pPr indent="0" lvl="0" marL="0" rtl="0" algn="l">
              <a:lnSpc>
                <a:spcPct val="100000"/>
              </a:lnSpc>
              <a:spcBef>
                <a:spcPts val="0"/>
              </a:spcBef>
              <a:spcAft>
                <a:spcPts val="0"/>
              </a:spcAft>
              <a:buSzPts val="1400"/>
              <a:buNone/>
            </a:pPr>
            <a:r>
              <a:t/>
            </a:r>
            <a:endParaRPr b="1" sz="1000">
              <a:solidFill>
                <a:schemeClr val="lt2"/>
              </a:solidFill>
            </a:endParaRPr>
          </a:p>
          <a:p>
            <a:pPr indent="0" lvl="0" marL="0" rtl="0" algn="l">
              <a:lnSpc>
                <a:spcPct val="100000"/>
              </a:lnSpc>
              <a:spcBef>
                <a:spcPts val="0"/>
              </a:spcBef>
              <a:spcAft>
                <a:spcPts val="0"/>
              </a:spcAft>
              <a:buSzPts val="1400"/>
              <a:buNone/>
            </a:pPr>
            <a:r>
              <a:rPr b="1" lang="en" sz="2000">
                <a:solidFill>
                  <a:schemeClr val="lt2"/>
                </a:solidFill>
              </a:rPr>
              <a:t>Treasurer completes and submits the form. It is routed to the local chapter president for review and approval. </a:t>
            </a:r>
            <a:endParaRPr b="1" sz="2000">
              <a:solidFill>
                <a:schemeClr val="lt2"/>
              </a:solidFill>
            </a:endParaRPr>
          </a:p>
          <a:p>
            <a:pPr indent="0" lvl="0" marL="0" rtl="0" algn="l">
              <a:lnSpc>
                <a:spcPct val="100000"/>
              </a:lnSpc>
              <a:spcBef>
                <a:spcPts val="0"/>
              </a:spcBef>
              <a:spcAft>
                <a:spcPts val="0"/>
              </a:spcAft>
              <a:buSzPts val="1400"/>
              <a:buNone/>
            </a:pPr>
            <a:r>
              <a:t/>
            </a:r>
            <a:endParaRPr b="1" sz="2000">
              <a:solidFill>
                <a:schemeClr val="lt2"/>
              </a:solidFill>
            </a:endParaRPr>
          </a:p>
          <a:p>
            <a:pPr indent="0" lvl="0" marL="0" rtl="0" algn="l">
              <a:lnSpc>
                <a:spcPct val="100000"/>
              </a:lnSpc>
              <a:spcBef>
                <a:spcPts val="0"/>
              </a:spcBef>
              <a:spcAft>
                <a:spcPts val="0"/>
              </a:spcAft>
              <a:buSzPts val="1400"/>
              <a:buNone/>
            </a:pPr>
            <a:r>
              <a:rPr b="1" lang="en" sz="2000">
                <a:solidFill>
                  <a:schemeClr val="lt2"/>
                </a:solidFill>
              </a:rPr>
              <a:t>President directs Treasurer to send dues form and check to State Treasurer.</a:t>
            </a:r>
            <a:endParaRPr b="1" sz="2000">
              <a:solidFill>
                <a:schemeClr val="lt2"/>
              </a:solidFill>
            </a:endParaRPr>
          </a:p>
          <a:p>
            <a:pPr indent="0" lvl="0" marL="0" rtl="0" algn="l">
              <a:lnSpc>
                <a:spcPct val="100000"/>
              </a:lnSpc>
              <a:spcBef>
                <a:spcPts val="0"/>
              </a:spcBef>
              <a:spcAft>
                <a:spcPts val="0"/>
              </a:spcAft>
              <a:buSzPts val="1400"/>
              <a:buNone/>
            </a:pPr>
            <a:r>
              <a:t/>
            </a:r>
            <a:endParaRPr b="1" sz="2000">
              <a:solidFill>
                <a:schemeClr val="lt2"/>
              </a:solidFill>
            </a:endParaRPr>
          </a:p>
          <a:p>
            <a:pPr indent="0" lvl="0" marL="0" rtl="0" algn="l">
              <a:lnSpc>
                <a:spcPct val="100000"/>
              </a:lnSpc>
              <a:spcBef>
                <a:spcPts val="0"/>
              </a:spcBef>
              <a:spcAft>
                <a:spcPts val="0"/>
              </a:spcAft>
              <a:buSzPts val="1400"/>
              <a:buNone/>
            </a:pPr>
            <a:r>
              <a:t/>
            </a:r>
            <a:endParaRPr sz="1000">
              <a:solidFill>
                <a:schemeClr val="lt2"/>
              </a:solidFill>
            </a:endParaRPr>
          </a:p>
          <a:p>
            <a:pPr indent="0" lvl="0" marL="0" rtl="0" algn="l">
              <a:lnSpc>
                <a:spcPct val="100000"/>
              </a:lnSpc>
              <a:spcBef>
                <a:spcPts val="0"/>
              </a:spcBef>
              <a:spcAft>
                <a:spcPts val="0"/>
              </a:spcAft>
              <a:buSzPts val="1400"/>
              <a:buNone/>
            </a:pPr>
            <a:r>
              <a:rPr i="1" lang="en" sz="2000">
                <a:solidFill>
                  <a:schemeClr val="lt2"/>
                </a:solidFill>
              </a:rPr>
              <a:t>Helpful resources to have on hand while completing the IRS-LC:</a:t>
            </a:r>
            <a:endParaRPr i="1" sz="2000">
              <a:solidFill>
                <a:schemeClr val="lt2"/>
              </a:solidFill>
            </a:endParaRPr>
          </a:p>
          <a:p>
            <a:pPr indent="-355600" lvl="0" marL="914400" rtl="0" algn="l">
              <a:lnSpc>
                <a:spcPct val="100000"/>
              </a:lnSpc>
              <a:spcBef>
                <a:spcPts val="0"/>
              </a:spcBef>
              <a:spcAft>
                <a:spcPts val="0"/>
              </a:spcAft>
              <a:buClr>
                <a:schemeClr val="lt2"/>
              </a:buClr>
              <a:buSzPts val="2000"/>
              <a:buChar char="●"/>
            </a:pPr>
            <a:r>
              <a:rPr i="1" lang="en" sz="2000">
                <a:solidFill>
                  <a:schemeClr val="lt2"/>
                </a:solidFill>
              </a:rPr>
              <a:t>IRS-LC Worksheet</a:t>
            </a:r>
            <a:endParaRPr i="1" sz="2000">
              <a:solidFill>
                <a:schemeClr val="lt2"/>
              </a:solidFill>
            </a:endParaRPr>
          </a:p>
          <a:p>
            <a:pPr indent="-355600" lvl="0" marL="914400" rtl="0" algn="l">
              <a:lnSpc>
                <a:spcPct val="100000"/>
              </a:lnSpc>
              <a:spcBef>
                <a:spcPts val="0"/>
              </a:spcBef>
              <a:spcAft>
                <a:spcPts val="0"/>
              </a:spcAft>
              <a:buClr>
                <a:schemeClr val="lt2"/>
              </a:buClr>
              <a:buSzPts val="2000"/>
              <a:buChar char="●"/>
            </a:pPr>
            <a:r>
              <a:rPr i="1" lang="en" sz="2000">
                <a:solidFill>
                  <a:schemeClr val="lt2"/>
                </a:solidFill>
              </a:rPr>
              <a:t>Monthly Treasurer’s Report (Mar 1-Feb 28/29)</a:t>
            </a:r>
            <a:endParaRPr i="1" sz="2000">
              <a:solidFill>
                <a:schemeClr val="lt2"/>
              </a:solidFill>
            </a:endParaRPr>
          </a:p>
          <a:p>
            <a:pPr indent="-355600" lvl="0" marL="914400" rtl="0" algn="l">
              <a:lnSpc>
                <a:spcPct val="100000"/>
              </a:lnSpc>
              <a:spcBef>
                <a:spcPts val="0"/>
              </a:spcBef>
              <a:spcAft>
                <a:spcPts val="0"/>
              </a:spcAft>
              <a:buClr>
                <a:schemeClr val="lt2"/>
              </a:buClr>
              <a:buSzPts val="2000"/>
              <a:buChar char="●"/>
            </a:pPr>
            <a:r>
              <a:rPr i="1" lang="en" sz="2000">
                <a:solidFill>
                  <a:schemeClr val="lt2"/>
                </a:solidFill>
              </a:rPr>
              <a:t>Tax ID#</a:t>
            </a:r>
            <a:endParaRPr i="1" sz="1200"/>
          </a:p>
        </p:txBody>
      </p:sp>
      <p:sp>
        <p:nvSpPr>
          <p:cNvPr id="288" name="Google Shape;288;p33"/>
          <p:cNvSpPr txBox="1"/>
          <p:nvPr>
            <p:ph type="title"/>
          </p:nvPr>
        </p:nvSpPr>
        <p:spPr>
          <a:xfrm>
            <a:off x="4910500" y="4478975"/>
            <a:ext cx="3821100" cy="46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500">
                <a:solidFill>
                  <a:schemeClr val="accent5"/>
                </a:solidFill>
              </a:rPr>
              <a:t>LINE D MUST EQUAL </a:t>
            </a:r>
            <a:r>
              <a:rPr b="1" lang="en" sz="2800">
                <a:solidFill>
                  <a:schemeClr val="accent5"/>
                </a:solidFill>
              </a:rPr>
              <a:t>LINE E.</a:t>
            </a:r>
            <a:endParaRPr b="1" sz="2800">
              <a:solidFill>
                <a:schemeClr val="accent5"/>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4"/>
          <p:cNvSpPr txBox="1"/>
          <p:nvPr>
            <p:ph type="title"/>
          </p:nvPr>
        </p:nvSpPr>
        <p:spPr>
          <a:xfrm>
            <a:off x="671250" y="2827050"/>
            <a:ext cx="7852200" cy="861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President/Vice President</a:t>
            </a:r>
            <a:endParaRPr/>
          </a:p>
        </p:txBody>
      </p:sp>
      <p:pic>
        <p:nvPicPr>
          <p:cNvPr id="294" name="Google Shape;294;p34"/>
          <p:cNvPicPr preferRelativeResize="0"/>
          <p:nvPr/>
        </p:nvPicPr>
        <p:blipFill rotWithShape="1">
          <a:blip r:embed="rId3">
            <a:alphaModFix/>
          </a:blip>
          <a:srcRect b="0" l="0" r="0" t="0"/>
          <a:stretch/>
        </p:blipFill>
        <p:spPr>
          <a:xfrm>
            <a:off x="3841825" y="1366700"/>
            <a:ext cx="1460350" cy="1460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5"/>
          <p:cNvSpPr txBox="1"/>
          <p:nvPr>
            <p:ph idx="2" type="body"/>
          </p:nvPr>
        </p:nvSpPr>
        <p:spPr>
          <a:xfrm>
            <a:off x="4939500" y="724200"/>
            <a:ext cx="35226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It’s a juggling act!</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rPr lang="en"/>
              <a:t>But you can’t do it alone! Delegation is key. </a:t>
            </a:r>
            <a:endParaRPr/>
          </a:p>
        </p:txBody>
      </p:sp>
      <p:pic>
        <p:nvPicPr>
          <p:cNvPr descr="two women are juggling red rings in front of a wall that says awesome on it (Provided by Tenor)" id="300" name="Google Shape;300;p35"/>
          <p:cNvPicPr preferRelativeResize="0"/>
          <p:nvPr/>
        </p:nvPicPr>
        <p:blipFill rotWithShape="1">
          <a:blip r:embed="rId3">
            <a:alphaModFix/>
          </a:blip>
          <a:srcRect b="0" l="0" r="0" t="0"/>
          <a:stretch/>
        </p:blipFill>
        <p:spPr>
          <a:xfrm>
            <a:off x="228450" y="628625"/>
            <a:ext cx="4076000" cy="4159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6"/>
          <p:cNvSpPr txBox="1"/>
          <p:nvPr>
            <p:ph idx="2" type="body"/>
          </p:nvPr>
        </p:nvSpPr>
        <p:spPr>
          <a:xfrm>
            <a:off x="5046275" y="1040825"/>
            <a:ext cx="3837000" cy="3483000"/>
          </a:xfrm>
          <a:prstGeom prst="rect">
            <a:avLst/>
          </a:prstGeom>
          <a:noFill/>
          <a:ln>
            <a:noFill/>
          </a:ln>
        </p:spPr>
        <p:txBody>
          <a:bodyPr anchorCtr="0" anchor="ctr"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President’s Book</a:t>
            </a:r>
            <a:endParaRPr/>
          </a:p>
          <a:p>
            <a:pPr indent="-342900" lvl="0" marL="457200" rtl="0" algn="l">
              <a:lnSpc>
                <a:spcPct val="115000"/>
              </a:lnSpc>
              <a:spcBef>
                <a:spcPts val="0"/>
              </a:spcBef>
              <a:spcAft>
                <a:spcPts val="0"/>
              </a:spcAft>
              <a:buSzPts val="1800"/>
              <a:buChar char="●"/>
            </a:pPr>
            <a:r>
              <a:rPr lang="en"/>
              <a:t>COI Booklets</a:t>
            </a:r>
            <a:endParaRPr/>
          </a:p>
          <a:p>
            <a:pPr indent="-342900" lvl="0" marL="457200" rtl="0" algn="l">
              <a:lnSpc>
                <a:spcPct val="115000"/>
              </a:lnSpc>
              <a:spcBef>
                <a:spcPts val="0"/>
              </a:spcBef>
              <a:spcAft>
                <a:spcPts val="0"/>
              </a:spcAft>
              <a:buSzPts val="1800"/>
              <a:buChar char="●"/>
            </a:pPr>
            <a:r>
              <a:rPr lang="en"/>
              <a:t>IRS #</a:t>
            </a:r>
            <a:endParaRPr/>
          </a:p>
          <a:p>
            <a:pPr indent="-342900" lvl="0" marL="457200" rtl="0" algn="l">
              <a:lnSpc>
                <a:spcPct val="115000"/>
              </a:lnSpc>
              <a:spcBef>
                <a:spcPts val="0"/>
              </a:spcBef>
              <a:spcAft>
                <a:spcPts val="0"/>
              </a:spcAft>
              <a:buSzPts val="1800"/>
              <a:buChar char="●"/>
            </a:pPr>
            <a:r>
              <a:rPr lang="en"/>
              <a:t>Chapter Charter</a:t>
            </a:r>
            <a:endParaRPr/>
          </a:p>
          <a:p>
            <a:pPr indent="-342900" lvl="0" marL="457200" rtl="0" algn="l">
              <a:lnSpc>
                <a:spcPct val="115000"/>
              </a:lnSpc>
              <a:spcBef>
                <a:spcPts val="0"/>
              </a:spcBef>
              <a:spcAft>
                <a:spcPts val="0"/>
              </a:spcAft>
              <a:buSzPts val="1800"/>
              <a:buChar char="●"/>
            </a:pPr>
            <a:r>
              <a:rPr lang="en"/>
              <a:t>President’s letters</a:t>
            </a:r>
            <a:endParaRPr/>
          </a:p>
          <a:p>
            <a:pPr indent="-342900" lvl="0" marL="457200" rtl="0" algn="l">
              <a:lnSpc>
                <a:spcPct val="115000"/>
              </a:lnSpc>
              <a:spcBef>
                <a:spcPts val="0"/>
              </a:spcBef>
              <a:spcAft>
                <a:spcPts val="0"/>
              </a:spcAft>
              <a:buSzPts val="1800"/>
              <a:buChar char="●"/>
            </a:pPr>
            <a:r>
              <a:rPr lang="en"/>
              <a:t>Sponsor for Membership forms</a:t>
            </a:r>
            <a:endParaRPr/>
          </a:p>
          <a:p>
            <a:pPr indent="-342900" lvl="0" marL="457200" rtl="0" algn="l">
              <a:lnSpc>
                <a:spcPct val="115000"/>
              </a:lnSpc>
              <a:spcBef>
                <a:spcPts val="0"/>
              </a:spcBef>
              <a:spcAft>
                <a:spcPts val="0"/>
              </a:spcAft>
              <a:buSzPts val="1800"/>
              <a:buChar char="●"/>
            </a:pPr>
            <a:r>
              <a:rPr lang="en"/>
              <a:t>Annual Report</a:t>
            </a:r>
            <a:endParaRPr/>
          </a:p>
          <a:p>
            <a:pPr indent="-342900" lvl="0" marL="457200" rtl="0" algn="l">
              <a:lnSpc>
                <a:spcPct val="100000"/>
              </a:lnSpc>
              <a:spcBef>
                <a:spcPts val="0"/>
              </a:spcBef>
              <a:spcAft>
                <a:spcPts val="0"/>
              </a:spcAft>
              <a:buSzPts val="1800"/>
              <a:buChar char="●"/>
            </a:pPr>
            <a:r>
              <a:rPr lang="en"/>
              <a:t>Put printed IOLC behind the IOLC tab in the President’s Book</a:t>
            </a:r>
            <a:endParaRPr/>
          </a:p>
        </p:txBody>
      </p:sp>
      <p:sp>
        <p:nvSpPr>
          <p:cNvPr id="306" name="Google Shape;306;p36"/>
          <p:cNvSpPr txBox="1"/>
          <p:nvPr>
            <p:ph idx="2" type="body"/>
          </p:nvPr>
        </p:nvSpPr>
        <p:spPr>
          <a:xfrm>
            <a:off x="356600" y="395893"/>
            <a:ext cx="3837000" cy="17400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sz="1900">
                <a:solidFill>
                  <a:schemeClr val="lt2"/>
                </a:solidFill>
              </a:rPr>
              <a:t>Be responsible for the safekeeping of the President’s supplies:</a:t>
            </a:r>
            <a:endParaRPr sz="1900">
              <a:solidFill>
                <a:schemeClr val="lt2"/>
              </a:solidFill>
            </a:endParaRPr>
          </a:p>
          <a:p>
            <a:pPr indent="-342900" lvl="0" marL="457200" rtl="0" algn="l">
              <a:lnSpc>
                <a:spcPct val="100000"/>
              </a:lnSpc>
              <a:spcBef>
                <a:spcPts val="1200"/>
              </a:spcBef>
              <a:spcAft>
                <a:spcPts val="0"/>
              </a:spcAft>
              <a:buSzPts val="1800"/>
              <a:buChar char="●"/>
            </a:pPr>
            <a:r>
              <a:t/>
            </a:r>
            <a:endParaRPr/>
          </a:p>
        </p:txBody>
      </p:sp>
      <p:pic>
        <p:nvPicPr>
          <p:cNvPr id="307" name="Google Shape;307;p36"/>
          <p:cNvPicPr preferRelativeResize="0"/>
          <p:nvPr/>
        </p:nvPicPr>
        <p:blipFill rotWithShape="1">
          <a:blip r:embed="rId3">
            <a:alphaModFix/>
          </a:blip>
          <a:srcRect b="0" l="0" r="0" t="0"/>
          <a:stretch/>
        </p:blipFill>
        <p:spPr>
          <a:xfrm>
            <a:off x="356600" y="1597393"/>
            <a:ext cx="4512875" cy="25384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7"/>
          <p:cNvSpPr txBox="1"/>
          <p:nvPr>
            <p:ph idx="2" type="body"/>
          </p:nvPr>
        </p:nvSpPr>
        <p:spPr>
          <a:xfrm>
            <a:off x="4939500" y="1029000"/>
            <a:ext cx="40515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Conduct all meetings from the President’s book.</a:t>
            </a:r>
            <a:endParaRPr sz="1400"/>
          </a:p>
          <a:p>
            <a:pPr indent="0" lvl="0" marL="0" rtl="0" algn="l">
              <a:lnSpc>
                <a:spcPct val="115000"/>
              </a:lnSpc>
              <a:spcBef>
                <a:spcPts val="1200"/>
              </a:spcBef>
              <a:spcAft>
                <a:spcPts val="0"/>
              </a:spcAft>
              <a:buSzPts val="1800"/>
              <a:buNone/>
            </a:pPr>
            <a:r>
              <a:rPr lang="en"/>
              <a:t>The President’s Book is a complete script that provides step-by-step instructions.</a:t>
            </a:r>
            <a:endParaRPr/>
          </a:p>
          <a:p>
            <a:pPr indent="0" lvl="0" marL="0" rtl="0" algn="l">
              <a:lnSpc>
                <a:spcPct val="115000"/>
              </a:lnSpc>
              <a:spcBef>
                <a:spcPts val="1200"/>
              </a:spcBef>
              <a:spcAft>
                <a:spcPts val="1200"/>
              </a:spcAft>
              <a:buSzPts val="1800"/>
              <a:buNone/>
            </a:pPr>
            <a:r>
              <a:rPr i="1" lang="en" sz="1200"/>
              <a:t>Note: President’s book is available online for reference but can not be printed, downloaded, or emailed.</a:t>
            </a:r>
            <a:endParaRPr i="1" sz="1200"/>
          </a:p>
        </p:txBody>
      </p:sp>
      <p:pic>
        <p:nvPicPr>
          <p:cNvPr descr="a penguin sits on top of a stack of books reading a book (Provided by Tenor)" id="313" name="Google Shape;313;p37"/>
          <p:cNvPicPr preferRelativeResize="0"/>
          <p:nvPr/>
        </p:nvPicPr>
        <p:blipFill rotWithShape="1">
          <a:blip r:embed="rId3">
            <a:alphaModFix/>
          </a:blip>
          <a:srcRect b="0" l="0" r="0" t="0"/>
          <a:stretch/>
        </p:blipFill>
        <p:spPr>
          <a:xfrm>
            <a:off x="864925" y="1229300"/>
            <a:ext cx="2857500" cy="2857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292c2bb744_0_315"/>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Tabbed Sections</a:t>
            </a:r>
            <a:endParaRPr/>
          </a:p>
        </p:txBody>
      </p:sp>
      <p:sp>
        <p:nvSpPr>
          <p:cNvPr id="319" name="Google Shape;319;g3292c2bb744_0_31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b="1" lang="en">
                <a:solidFill>
                  <a:schemeClr val="lt1"/>
                </a:solidFill>
              </a:rPr>
              <a:t>Chapter Meeting</a:t>
            </a:r>
            <a:r>
              <a:rPr lang="en">
                <a:solidFill>
                  <a:schemeClr val="lt1"/>
                </a:solidFill>
              </a:rPr>
              <a:t> </a:t>
            </a:r>
            <a:r>
              <a:rPr i="1" lang="en" sz="1600">
                <a:solidFill>
                  <a:schemeClr val="lt1"/>
                </a:solidFill>
              </a:rPr>
              <a:t>(rev 1/24)</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Appendices</a:t>
            </a:r>
            <a:r>
              <a:rPr lang="en">
                <a:solidFill>
                  <a:schemeClr val="lt1"/>
                </a:solidFill>
              </a:rPr>
              <a:t> </a:t>
            </a:r>
            <a:r>
              <a:rPr i="1" lang="en" sz="1600">
                <a:solidFill>
                  <a:schemeClr val="lt1"/>
                </a:solidFill>
              </a:rPr>
              <a:t>(rev. 1 &amp; 6/22 &amp; 1/24)</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Special Meeting </a:t>
            </a:r>
            <a:r>
              <a:rPr i="1" lang="en" sz="1600">
                <a:solidFill>
                  <a:schemeClr val="lt1"/>
                </a:solidFill>
              </a:rPr>
              <a:t>(rev. 1/22, 1/24)</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Installation</a:t>
            </a:r>
            <a:r>
              <a:rPr lang="en">
                <a:solidFill>
                  <a:schemeClr val="lt1"/>
                </a:solidFill>
              </a:rPr>
              <a:t> </a:t>
            </a:r>
            <a:r>
              <a:rPr i="1" lang="en" sz="1600">
                <a:solidFill>
                  <a:schemeClr val="lt1"/>
                </a:solidFill>
              </a:rPr>
              <a:t>(rev. 1/22, 1/24)</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Initiation</a:t>
            </a:r>
            <a:r>
              <a:rPr lang="en">
                <a:solidFill>
                  <a:schemeClr val="lt1"/>
                </a:solidFill>
              </a:rPr>
              <a:t> </a:t>
            </a:r>
            <a:r>
              <a:rPr i="1" lang="en" sz="1600">
                <a:solidFill>
                  <a:schemeClr val="lt1"/>
                </a:solidFill>
              </a:rPr>
              <a:t>(2024 Books)</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IOLC</a:t>
            </a:r>
            <a:r>
              <a:rPr lang="en">
                <a:solidFill>
                  <a:schemeClr val="lt1"/>
                </a:solidFill>
              </a:rPr>
              <a:t> </a:t>
            </a:r>
            <a:r>
              <a:rPr i="1" lang="en" sz="1600">
                <a:solidFill>
                  <a:schemeClr val="lt1"/>
                </a:solidFill>
              </a:rPr>
              <a:t>(rev. 7/22 &amp; </a:t>
            </a:r>
            <a:r>
              <a:rPr i="1" lang="en" sz="1600"/>
              <a:t>2/24</a:t>
            </a:r>
            <a:r>
              <a:rPr i="1" lang="en" sz="1600">
                <a:solidFill>
                  <a:schemeClr val="lt1"/>
                </a:solidFill>
              </a:rPr>
              <a:t>)</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Bylaws</a:t>
            </a:r>
            <a:r>
              <a:rPr lang="en">
                <a:solidFill>
                  <a:schemeClr val="lt1"/>
                </a:solidFill>
              </a:rPr>
              <a:t> </a:t>
            </a:r>
            <a:r>
              <a:rPr i="1" lang="en" sz="1600">
                <a:solidFill>
                  <a:schemeClr val="lt1"/>
                </a:solidFill>
              </a:rPr>
              <a:t>(GA bylaws rev. 202</a:t>
            </a:r>
            <a:r>
              <a:rPr i="1" lang="en" sz="1600"/>
              <a:t>4</a:t>
            </a:r>
            <a:r>
              <a:rPr i="1" lang="en" sz="1600">
                <a:solidFill>
                  <a:schemeClr val="lt1"/>
                </a:solidFill>
              </a:rPr>
              <a:t>)*</a:t>
            </a:r>
            <a:endParaRPr i="1" sz="1600">
              <a:solidFill>
                <a:schemeClr val="lt1"/>
              </a:solidFill>
            </a:endParaRPr>
          </a:p>
          <a:p>
            <a:pPr indent="-342900" lvl="0" marL="457200" rtl="0" algn="l">
              <a:lnSpc>
                <a:spcPct val="115000"/>
              </a:lnSpc>
              <a:spcBef>
                <a:spcPts val="0"/>
              </a:spcBef>
              <a:spcAft>
                <a:spcPts val="0"/>
              </a:spcAft>
              <a:buSzPts val="1800"/>
              <a:buChar char="●"/>
            </a:pPr>
            <a:r>
              <a:rPr b="1" lang="en">
                <a:solidFill>
                  <a:schemeClr val="lt1"/>
                </a:solidFill>
              </a:rPr>
              <a:t>Counsel Booklet</a:t>
            </a:r>
            <a:r>
              <a:rPr lang="en">
                <a:solidFill>
                  <a:schemeClr val="lt1"/>
                </a:solidFill>
              </a:rPr>
              <a:t> </a:t>
            </a:r>
            <a:r>
              <a:rPr i="1" lang="en" sz="1600">
                <a:solidFill>
                  <a:schemeClr val="lt1"/>
                </a:solidFill>
              </a:rPr>
              <a:t>(</a:t>
            </a:r>
            <a:r>
              <a:rPr i="1" lang="en" sz="1600"/>
              <a:t>9/24</a:t>
            </a:r>
            <a:r>
              <a:rPr i="1" lang="en" sz="1600">
                <a:solidFill>
                  <a:schemeClr val="lt1"/>
                </a:solidFill>
              </a:rPr>
              <a:t>)</a:t>
            </a:r>
            <a:endParaRPr i="1" sz="1600">
              <a:solidFill>
                <a:schemeClr val="lt1"/>
              </a:solidFill>
            </a:endParaRPr>
          </a:p>
          <a:p>
            <a:pPr indent="0" lvl="0" marL="0" rtl="0" algn="l">
              <a:lnSpc>
                <a:spcPct val="115000"/>
              </a:lnSpc>
              <a:spcBef>
                <a:spcPts val="1200"/>
              </a:spcBef>
              <a:spcAft>
                <a:spcPts val="1200"/>
              </a:spcAft>
              <a:buSzPts val="1800"/>
              <a:buNone/>
            </a:pPr>
            <a:r>
              <a:rPr i="1" lang="en" sz="1500"/>
              <a:t>*Additional revisions to occur after convention in May of this year. </a:t>
            </a:r>
            <a:endParaRPr i="1" sz="1500"/>
          </a:p>
        </p:txBody>
      </p:sp>
      <p:sp>
        <p:nvSpPr>
          <p:cNvPr id="320" name="Google Shape;320;g3292c2bb744_0_315"/>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President’s Book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9"/>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Chapter Meeting</a:t>
            </a:r>
            <a:endParaRPr/>
          </a:p>
        </p:txBody>
      </p:sp>
      <p:sp>
        <p:nvSpPr>
          <p:cNvPr id="326" name="Google Shape;326;p39"/>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President’s Book</a:t>
            </a:r>
            <a:endParaRPr/>
          </a:p>
        </p:txBody>
      </p:sp>
      <p:sp>
        <p:nvSpPr>
          <p:cNvPr id="327" name="Google Shape;327;p39"/>
          <p:cNvSpPr txBox="1"/>
          <p:nvPr>
            <p:ph idx="2" type="body"/>
          </p:nvPr>
        </p:nvSpPr>
        <p:spPr>
          <a:xfrm>
            <a:off x="5437575" y="287125"/>
            <a:ext cx="3547200" cy="47436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en" sz="1200"/>
              <a:t>Call to Order</a:t>
            </a:r>
            <a:endParaRPr b="1" sz="1200"/>
          </a:p>
          <a:p>
            <a:pPr indent="-304800" lvl="0" marL="457200" rtl="0" algn="l">
              <a:lnSpc>
                <a:spcPct val="115000"/>
              </a:lnSpc>
              <a:spcBef>
                <a:spcPts val="0"/>
              </a:spcBef>
              <a:spcAft>
                <a:spcPts val="0"/>
              </a:spcAft>
              <a:buSzPts val="1200"/>
              <a:buChar char="●"/>
            </a:pPr>
            <a:r>
              <a:rPr b="1" lang="en" sz="1200"/>
              <a:t>Opening Ode/Objects &amp; Aims</a:t>
            </a:r>
            <a:endParaRPr b="1" sz="1200"/>
          </a:p>
          <a:p>
            <a:pPr indent="-304800" lvl="0" marL="457200" rtl="0" algn="l">
              <a:lnSpc>
                <a:spcPct val="115000"/>
              </a:lnSpc>
              <a:spcBef>
                <a:spcPts val="0"/>
              </a:spcBef>
              <a:spcAft>
                <a:spcPts val="0"/>
              </a:spcAft>
              <a:buSzPts val="1200"/>
              <a:buChar char="●"/>
            </a:pPr>
            <a:r>
              <a:rPr b="1" lang="en" sz="1200"/>
              <a:t>Devotions</a:t>
            </a:r>
            <a:endParaRPr b="1" sz="1200"/>
          </a:p>
          <a:p>
            <a:pPr indent="-304800" lvl="0" marL="457200" rtl="0" algn="l">
              <a:lnSpc>
                <a:spcPct val="115000"/>
              </a:lnSpc>
              <a:spcBef>
                <a:spcPts val="0"/>
              </a:spcBef>
              <a:spcAft>
                <a:spcPts val="0"/>
              </a:spcAft>
              <a:buSzPts val="1200"/>
              <a:buChar char="●"/>
            </a:pPr>
            <a:r>
              <a:rPr b="1" lang="en" sz="1200"/>
              <a:t>Minutes</a:t>
            </a:r>
            <a:endParaRPr b="1" sz="1200"/>
          </a:p>
          <a:p>
            <a:pPr indent="-304800" lvl="0" marL="457200" rtl="0" algn="l">
              <a:lnSpc>
                <a:spcPct val="115000"/>
              </a:lnSpc>
              <a:spcBef>
                <a:spcPts val="0"/>
              </a:spcBef>
              <a:spcAft>
                <a:spcPts val="0"/>
              </a:spcAft>
              <a:buSzPts val="1200"/>
              <a:buChar char="●"/>
            </a:pPr>
            <a:r>
              <a:rPr b="1" lang="en" sz="1200"/>
              <a:t>Initiation</a:t>
            </a:r>
            <a:endParaRPr b="1" sz="1200"/>
          </a:p>
          <a:p>
            <a:pPr indent="-304800" lvl="0" marL="457200" rtl="0" algn="l">
              <a:lnSpc>
                <a:spcPct val="115000"/>
              </a:lnSpc>
              <a:spcBef>
                <a:spcPts val="0"/>
              </a:spcBef>
              <a:spcAft>
                <a:spcPts val="0"/>
              </a:spcAft>
              <a:buSzPts val="1200"/>
              <a:buChar char="●"/>
            </a:pPr>
            <a:r>
              <a:rPr b="1" lang="en" sz="1200"/>
              <a:t>Report of Treasurer</a:t>
            </a:r>
            <a:endParaRPr b="1" sz="1200"/>
          </a:p>
          <a:p>
            <a:pPr indent="-304800" lvl="0" marL="457200" rtl="0" algn="l">
              <a:lnSpc>
                <a:spcPct val="115000"/>
              </a:lnSpc>
              <a:spcBef>
                <a:spcPts val="0"/>
              </a:spcBef>
              <a:spcAft>
                <a:spcPts val="0"/>
              </a:spcAft>
              <a:buSzPts val="1200"/>
              <a:buChar char="●"/>
            </a:pPr>
            <a:r>
              <a:rPr b="1" lang="en" sz="1200"/>
              <a:t>Report of Corresponding Secretary</a:t>
            </a:r>
            <a:endParaRPr b="1" sz="1200"/>
          </a:p>
          <a:p>
            <a:pPr indent="-304800" lvl="0" marL="457200" rtl="0" algn="l">
              <a:lnSpc>
                <a:spcPct val="115000"/>
              </a:lnSpc>
              <a:spcBef>
                <a:spcPts val="0"/>
              </a:spcBef>
              <a:spcAft>
                <a:spcPts val="0"/>
              </a:spcAft>
              <a:buSzPts val="1200"/>
              <a:buChar char="●"/>
            </a:pPr>
            <a:r>
              <a:rPr b="1" lang="en" sz="1200"/>
              <a:t>Committee reports</a:t>
            </a:r>
            <a:endParaRPr b="1" sz="1200"/>
          </a:p>
          <a:p>
            <a:pPr indent="-304800" lvl="0" marL="457200" rtl="0" algn="l">
              <a:lnSpc>
                <a:spcPct val="115000"/>
              </a:lnSpc>
              <a:spcBef>
                <a:spcPts val="0"/>
              </a:spcBef>
              <a:spcAft>
                <a:spcPts val="0"/>
              </a:spcAft>
              <a:buSzPts val="1200"/>
              <a:buChar char="●"/>
            </a:pPr>
            <a:r>
              <a:rPr b="1" lang="en" sz="1200"/>
              <a:t>Unfinished Business</a:t>
            </a:r>
            <a:endParaRPr b="1" sz="1200"/>
          </a:p>
          <a:p>
            <a:pPr indent="-304800" lvl="0" marL="457200" rtl="0" algn="l">
              <a:lnSpc>
                <a:spcPct val="115000"/>
              </a:lnSpc>
              <a:spcBef>
                <a:spcPts val="0"/>
              </a:spcBef>
              <a:spcAft>
                <a:spcPts val="0"/>
              </a:spcAft>
              <a:buSzPts val="1200"/>
              <a:buChar char="●"/>
            </a:pPr>
            <a:r>
              <a:rPr b="1" lang="en" sz="1200"/>
              <a:t>New Business</a:t>
            </a:r>
            <a:endParaRPr b="1" sz="1200"/>
          </a:p>
          <a:p>
            <a:pPr indent="-304800" lvl="0" marL="457200" rtl="0" algn="l">
              <a:lnSpc>
                <a:spcPct val="115000"/>
              </a:lnSpc>
              <a:spcBef>
                <a:spcPts val="0"/>
              </a:spcBef>
              <a:spcAft>
                <a:spcPts val="0"/>
              </a:spcAft>
              <a:buSzPts val="1200"/>
              <a:buChar char="●"/>
            </a:pPr>
            <a:r>
              <a:rPr b="1" lang="en" sz="1200"/>
              <a:t>Presentation of Names for Membership </a:t>
            </a:r>
            <a:endParaRPr b="1" sz="1200"/>
          </a:p>
          <a:p>
            <a:pPr indent="0" lvl="0" marL="0" rtl="0" algn="l">
              <a:lnSpc>
                <a:spcPct val="115000"/>
              </a:lnSpc>
              <a:spcBef>
                <a:spcPts val="1200"/>
              </a:spcBef>
              <a:spcAft>
                <a:spcPts val="0"/>
              </a:spcAft>
              <a:buSzPts val="1800"/>
              <a:buNone/>
            </a:pPr>
            <a:r>
              <a:rPr i="1" lang="en" sz="1200"/>
              <a:t>If applicable:</a:t>
            </a:r>
            <a:endParaRPr i="1" sz="1200"/>
          </a:p>
          <a:p>
            <a:pPr indent="-304800" lvl="0" marL="914400" rtl="0" algn="l">
              <a:lnSpc>
                <a:spcPct val="115000"/>
              </a:lnSpc>
              <a:spcBef>
                <a:spcPts val="1200"/>
              </a:spcBef>
              <a:spcAft>
                <a:spcPts val="0"/>
              </a:spcAft>
              <a:buSzPts val="1200"/>
              <a:buChar char="●"/>
            </a:pPr>
            <a:r>
              <a:rPr i="1" lang="en" sz="1200"/>
              <a:t>Sponsor for Membership</a:t>
            </a:r>
            <a:endParaRPr i="1" sz="1200"/>
          </a:p>
          <a:p>
            <a:pPr indent="-304800" lvl="0" marL="914400" rtl="0" algn="l">
              <a:lnSpc>
                <a:spcPct val="115000"/>
              </a:lnSpc>
              <a:spcBef>
                <a:spcPts val="0"/>
              </a:spcBef>
              <a:spcAft>
                <a:spcPts val="0"/>
              </a:spcAft>
              <a:buSzPts val="1200"/>
              <a:buChar char="●"/>
            </a:pPr>
            <a:r>
              <a:rPr i="1" lang="en" sz="1200"/>
              <a:t>Proposal for Membership</a:t>
            </a:r>
            <a:endParaRPr i="1" sz="1200"/>
          </a:p>
          <a:p>
            <a:pPr indent="-304800" lvl="0" marL="914400" rtl="0" algn="l">
              <a:lnSpc>
                <a:spcPct val="115000"/>
              </a:lnSpc>
              <a:spcBef>
                <a:spcPts val="0"/>
              </a:spcBef>
              <a:spcAft>
                <a:spcPts val="0"/>
              </a:spcAft>
              <a:buSzPts val="1200"/>
              <a:buChar char="●"/>
            </a:pPr>
            <a:r>
              <a:rPr i="1" lang="en" sz="1200"/>
              <a:t>Balloting</a:t>
            </a:r>
            <a:endParaRPr i="1" sz="1200"/>
          </a:p>
          <a:p>
            <a:pPr indent="-304800" lvl="0" marL="914400" rtl="0" algn="l">
              <a:lnSpc>
                <a:spcPct val="115000"/>
              </a:lnSpc>
              <a:spcBef>
                <a:spcPts val="0"/>
              </a:spcBef>
              <a:spcAft>
                <a:spcPts val="0"/>
              </a:spcAft>
              <a:buSzPts val="1200"/>
              <a:buChar char="●"/>
            </a:pPr>
            <a:r>
              <a:rPr i="1" lang="en" sz="1200"/>
              <a:t>Election</a:t>
            </a:r>
            <a:endParaRPr i="1" sz="1200"/>
          </a:p>
          <a:p>
            <a:pPr indent="-304800" lvl="0" marL="914400" rtl="0" algn="l">
              <a:lnSpc>
                <a:spcPct val="115000"/>
              </a:lnSpc>
              <a:spcBef>
                <a:spcPts val="0"/>
              </a:spcBef>
              <a:spcAft>
                <a:spcPts val="0"/>
              </a:spcAft>
              <a:buSzPts val="1200"/>
              <a:buChar char="●"/>
            </a:pPr>
            <a:r>
              <a:rPr i="1" lang="en" sz="1200"/>
              <a:t>Installation</a:t>
            </a:r>
            <a:endParaRPr i="1" sz="1200"/>
          </a:p>
          <a:p>
            <a:pPr indent="-304800" lvl="0" marL="914400" rtl="0" algn="l">
              <a:lnSpc>
                <a:spcPct val="60000"/>
              </a:lnSpc>
              <a:spcBef>
                <a:spcPts val="0"/>
              </a:spcBef>
              <a:spcAft>
                <a:spcPts val="0"/>
              </a:spcAft>
              <a:buSzPts val="1200"/>
              <a:buChar char="●"/>
            </a:pPr>
            <a:r>
              <a:rPr i="1" lang="en" sz="1200"/>
              <a:t>Remarks by Visitors</a:t>
            </a:r>
            <a:endParaRPr i="1" sz="1200"/>
          </a:p>
          <a:p>
            <a:pPr indent="0" lvl="0" marL="0" rtl="0" algn="l">
              <a:lnSpc>
                <a:spcPct val="60000"/>
              </a:lnSpc>
              <a:spcBef>
                <a:spcPts val="1200"/>
              </a:spcBef>
              <a:spcAft>
                <a:spcPts val="0"/>
              </a:spcAft>
              <a:buSzPts val="1800"/>
              <a:buNone/>
            </a:pPr>
            <a:r>
              <a:t/>
            </a:r>
            <a:endParaRPr sz="100"/>
          </a:p>
          <a:p>
            <a:pPr indent="-304800" lvl="0" marL="457200" rtl="0" algn="l">
              <a:lnSpc>
                <a:spcPct val="60000"/>
              </a:lnSpc>
              <a:spcBef>
                <a:spcPts val="1200"/>
              </a:spcBef>
              <a:spcAft>
                <a:spcPts val="0"/>
              </a:spcAft>
              <a:buSzPts val="1200"/>
              <a:buChar char="●"/>
            </a:pPr>
            <a:r>
              <a:rPr b="1" lang="en" sz="1200"/>
              <a:t>Suggestions for the Good of the Chapter</a:t>
            </a:r>
            <a:endParaRPr b="1"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3292c2bb744_0_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Instructions to Officers of</a:t>
            </a:r>
            <a:endParaRPr/>
          </a:p>
          <a:p>
            <a:pPr indent="0" lvl="0" marL="0" rtl="0" algn="l">
              <a:lnSpc>
                <a:spcPct val="100000"/>
              </a:lnSpc>
              <a:spcBef>
                <a:spcPts val="0"/>
              </a:spcBef>
              <a:spcAft>
                <a:spcPts val="0"/>
              </a:spcAft>
              <a:buSzPct val="111111"/>
              <a:buNone/>
            </a:pPr>
            <a:r>
              <a:rPr lang="en"/>
              <a:t>Local Chapters</a:t>
            </a:r>
            <a:endParaRPr/>
          </a:p>
        </p:txBody>
      </p:sp>
      <p:sp>
        <p:nvSpPr>
          <p:cNvPr id="80" name="Google Shape;80;g3292c2bb744_0_6"/>
          <p:cNvSpPr txBox="1"/>
          <p:nvPr>
            <p:ph idx="1" type="body"/>
          </p:nvPr>
        </p:nvSpPr>
        <p:spPr>
          <a:xfrm>
            <a:off x="311700" y="1410000"/>
            <a:ext cx="3801300" cy="3479400"/>
          </a:xfrm>
          <a:prstGeom prst="rect">
            <a:avLst/>
          </a:prstGeom>
          <a:noFill/>
          <a:ln>
            <a:noFill/>
          </a:ln>
        </p:spPr>
        <p:txBody>
          <a:bodyPr anchorCtr="0" anchor="t" bIns="91425" lIns="91425" spcFirstLastPara="1" rIns="91425" wrap="square" tIns="91425">
            <a:normAutofit lnSpcReduction="10000"/>
          </a:bodyPr>
          <a:lstStyle/>
          <a:p>
            <a:pPr indent="-343076" lvl="0" marL="457200" rtl="0" algn="l">
              <a:lnSpc>
                <a:spcPct val="100000"/>
              </a:lnSpc>
              <a:spcBef>
                <a:spcPts val="0"/>
              </a:spcBef>
              <a:spcAft>
                <a:spcPts val="0"/>
              </a:spcAft>
              <a:buSzPts val="1803"/>
              <a:buChar char="●"/>
            </a:pPr>
            <a:r>
              <a:rPr lang="en" sz="1667"/>
              <a:t>Login to www.peointernational.org</a:t>
            </a:r>
            <a:endParaRPr sz="1667"/>
          </a:p>
          <a:p>
            <a:pPr indent="-343076" lvl="0" marL="457200" rtl="0" algn="l">
              <a:lnSpc>
                <a:spcPct val="100000"/>
              </a:lnSpc>
              <a:spcBef>
                <a:spcPts val="0"/>
              </a:spcBef>
              <a:spcAft>
                <a:spcPts val="0"/>
              </a:spcAft>
              <a:buSzPts val="1803"/>
              <a:buChar char="●"/>
            </a:pPr>
            <a:r>
              <a:rPr lang="en" sz="1667"/>
              <a:t>Select Resources</a:t>
            </a:r>
            <a:endParaRPr sz="1667"/>
          </a:p>
          <a:p>
            <a:pPr indent="-343076" lvl="0" marL="457200" rtl="0" algn="l">
              <a:lnSpc>
                <a:spcPct val="100000"/>
              </a:lnSpc>
              <a:spcBef>
                <a:spcPts val="0"/>
              </a:spcBef>
              <a:spcAft>
                <a:spcPts val="0"/>
              </a:spcAft>
              <a:buSzPts val="1803"/>
              <a:buChar char="●"/>
            </a:pPr>
            <a:r>
              <a:rPr lang="en" sz="1667"/>
              <a:t>Search Instructions to Officer of Local Chapters (IOLC)</a:t>
            </a:r>
            <a:endParaRPr sz="1667"/>
          </a:p>
          <a:p>
            <a:pPr indent="-343076" lvl="0" marL="457200" rtl="0" algn="l">
              <a:lnSpc>
                <a:spcPct val="100000"/>
              </a:lnSpc>
              <a:spcBef>
                <a:spcPts val="0"/>
              </a:spcBef>
              <a:spcAft>
                <a:spcPts val="0"/>
              </a:spcAft>
              <a:buSzPts val="1803"/>
              <a:buChar char="●"/>
            </a:pPr>
            <a:r>
              <a:rPr lang="en" sz="1667"/>
              <a:t>Click on your Office</a:t>
            </a:r>
            <a:endParaRPr sz="1667"/>
          </a:p>
          <a:p>
            <a:pPr indent="0" lvl="0" marL="0" rtl="0" algn="l">
              <a:lnSpc>
                <a:spcPct val="100000"/>
              </a:lnSpc>
              <a:spcBef>
                <a:spcPts val="1000"/>
              </a:spcBef>
              <a:spcAft>
                <a:spcPts val="0"/>
              </a:spcAft>
              <a:buSzPts val="1514"/>
              <a:buNone/>
            </a:pPr>
            <a:r>
              <a:t/>
            </a:r>
            <a:endParaRPr sz="1367"/>
          </a:p>
          <a:p>
            <a:pPr indent="0" lvl="0" marL="0" rtl="0" algn="l">
              <a:lnSpc>
                <a:spcPct val="100000"/>
              </a:lnSpc>
              <a:spcBef>
                <a:spcPts val="1000"/>
              </a:spcBef>
              <a:spcAft>
                <a:spcPts val="0"/>
              </a:spcAft>
              <a:buSzPts val="1514"/>
              <a:buNone/>
            </a:pPr>
            <a:r>
              <a:t/>
            </a:r>
            <a:endParaRPr sz="1367"/>
          </a:p>
          <a:p>
            <a:pPr indent="0" lvl="0" marL="0" rtl="0" algn="l">
              <a:lnSpc>
                <a:spcPct val="100000"/>
              </a:lnSpc>
              <a:spcBef>
                <a:spcPts val="1000"/>
              </a:spcBef>
              <a:spcAft>
                <a:spcPts val="0"/>
              </a:spcAft>
              <a:buSzPts val="1514"/>
              <a:buNone/>
            </a:pPr>
            <a:r>
              <a:t/>
            </a:r>
            <a:endParaRPr sz="1367"/>
          </a:p>
          <a:p>
            <a:pPr indent="0" lvl="0" marL="0" rtl="0" algn="l">
              <a:lnSpc>
                <a:spcPct val="100000"/>
              </a:lnSpc>
              <a:spcBef>
                <a:spcPts val="1000"/>
              </a:spcBef>
              <a:spcAft>
                <a:spcPts val="0"/>
              </a:spcAft>
              <a:buSzPts val="1514"/>
              <a:buNone/>
            </a:pPr>
            <a:r>
              <a:t/>
            </a:r>
            <a:endParaRPr sz="1367"/>
          </a:p>
          <a:p>
            <a:pPr indent="0" lvl="0" marL="0" rtl="0" algn="l">
              <a:lnSpc>
                <a:spcPct val="100000"/>
              </a:lnSpc>
              <a:spcBef>
                <a:spcPts val="1000"/>
              </a:spcBef>
              <a:spcAft>
                <a:spcPts val="0"/>
              </a:spcAft>
              <a:buSzPts val="1514"/>
              <a:buNone/>
            </a:pPr>
            <a:r>
              <a:rPr lang="en" sz="1767"/>
              <a:t>Shortcut: </a:t>
            </a:r>
            <a:endParaRPr sz="1767"/>
          </a:p>
          <a:p>
            <a:pPr indent="0" lvl="0" marL="0" rtl="0" algn="l">
              <a:lnSpc>
                <a:spcPct val="100000"/>
              </a:lnSpc>
              <a:spcBef>
                <a:spcPts val="1000"/>
              </a:spcBef>
              <a:spcAft>
                <a:spcPts val="1000"/>
              </a:spcAft>
              <a:buSzPts val="1514"/>
              <a:buNone/>
            </a:pPr>
            <a:r>
              <a:rPr lang="en" sz="1767"/>
              <a:t>type “IOLC” in the search box</a:t>
            </a:r>
            <a:endParaRPr sz="1767"/>
          </a:p>
        </p:txBody>
      </p:sp>
      <p:pic>
        <p:nvPicPr>
          <p:cNvPr id="81" name="Google Shape;81;g3292c2bb744_0_6"/>
          <p:cNvPicPr preferRelativeResize="0"/>
          <p:nvPr/>
        </p:nvPicPr>
        <p:blipFill rotWithShape="1">
          <a:blip r:embed="rId3">
            <a:alphaModFix/>
          </a:blip>
          <a:srcRect b="0" l="2524" r="0" t="0"/>
          <a:stretch/>
        </p:blipFill>
        <p:spPr>
          <a:xfrm>
            <a:off x="4171150" y="536250"/>
            <a:ext cx="4904724" cy="1771501"/>
          </a:xfrm>
          <a:prstGeom prst="rect">
            <a:avLst/>
          </a:prstGeom>
          <a:noFill/>
          <a:ln>
            <a:noFill/>
          </a:ln>
        </p:spPr>
      </p:pic>
      <p:cxnSp>
        <p:nvCxnSpPr>
          <p:cNvPr id="82" name="Google Shape;82;g3292c2bb744_0_6"/>
          <p:cNvCxnSpPr/>
          <p:nvPr/>
        </p:nvCxnSpPr>
        <p:spPr>
          <a:xfrm flipH="1" rot="10800000">
            <a:off x="4286325" y="1166725"/>
            <a:ext cx="604500" cy="579000"/>
          </a:xfrm>
          <a:prstGeom prst="straightConnector1">
            <a:avLst/>
          </a:prstGeom>
          <a:noFill/>
          <a:ln cap="flat" cmpd="sng" w="38100">
            <a:solidFill>
              <a:srgbClr val="FF0000"/>
            </a:solidFill>
            <a:prstDash val="solid"/>
            <a:round/>
            <a:headEnd len="sm" w="sm" type="none"/>
            <a:tailEnd len="med" w="med" type="triangle"/>
          </a:ln>
        </p:spPr>
      </p:cxnSp>
      <p:pic>
        <p:nvPicPr>
          <p:cNvPr id="83" name="Google Shape;83;g3292c2bb744_0_6"/>
          <p:cNvPicPr preferRelativeResize="0"/>
          <p:nvPr/>
        </p:nvPicPr>
        <p:blipFill rotWithShape="1">
          <a:blip r:embed="rId4">
            <a:alphaModFix/>
          </a:blip>
          <a:srcRect b="0" l="0" r="0" t="0"/>
          <a:stretch/>
        </p:blipFill>
        <p:spPr>
          <a:xfrm>
            <a:off x="5305950" y="2349625"/>
            <a:ext cx="3320475" cy="2667026"/>
          </a:xfrm>
          <a:prstGeom prst="rect">
            <a:avLst/>
          </a:prstGeom>
          <a:noFill/>
          <a:ln>
            <a:noFill/>
          </a:ln>
        </p:spPr>
      </p:pic>
      <p:pic>
        <p:nvPicPr>
          <p:cNvPr id="84" name="Google Shape;84;g3292c2bb744_0_6"/>
          <p:cNvPicPr preferRelativeResize="0"/>
          <p:nvPr/>
        </p:nvPicPr>
        <p:blipFill rotWithShape="1">
          <a:blip r:embed="rId5">
            <a:alphaModFix/>
          </a:blip>
          <a:srcRect b="0" l="0" r="0" t="0"/>
          <a:stretch/>
        </p:blipFill>
        <p:spPr>
          <a:xfrm>
            <a:off x="1742325" y="3134623"/>
            <a:ext cx="2329474" cy="1193925"/>
          </a:xfrm>
          <a:prstGeom prst="rect">
            <a:avLst/>
          </a:prstGeom>
          <a:noFill/>
          <a:ln>
            <a:noFill/>
          </a:ln>
        </p:spPr>
      </p:pic>
      <p:cxnSp>
        <p:nvCxnSpPr>
          <p:cNvPr id="85" name="Google Shape;85;g3292c2bb744_0_6"/>
          <p:cNvCxnSpPr/>
          <p:nvPr/>
        </p:nvCxnSpPr>
        <p:spPr>
          <a:xfrm>
            <a:off x="930675" y="3972638"/>
            <a:ext cx="925800" cy="63900"/>
          </a:xfrm>
          <a:prstGeom prst="straightConnector1">
            <a:avLst/>
          </a:prstGeom>
          <a:noFill/>
          <a:ln cap="flat" cmpd="sng" w="38100">
            <a:solidFill>
              <a:srgbClr val="FF0000"/>
            </a:solidFill>
            <a:prstDash val="solid"/>
            <a:round/>
            <a:headEnd len="sm" w="sm"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0"/>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Appendix of Supplementary Procedures</a:t>
            </a:r>
            <a:endParaRPr/>
          </a:p>
        </p:txBody>
      </p:sp>
      <p:sp>
        <p:nvSpPr>
          <p:cNvPr id="333" name="Google Shape;333;p40"/>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President’s Book</a:t>
            </a:r>
            <a:endParaRPr/>
          </a:p>
        </p:txBody>
      </p:sp>
      <p:sp>
        <p:nvSpPr>
          <p:cNvPr id="334" name="Google Shape;334;p40"/>
          <p:cNvSpPr txBox="1"/>
          <p:nvPr>
            <p:ph idx="2" type="body"/>
          </p:nvPr>
        </p:nvSpPr>
        <p:spPr>
          <a:xfrm>
            <a:off x="4762375" y="598050"/>
            <a:ext cx="4308300" cy="3821400"/>
          </a:xfrm>
          <a:prstGeom prst="rect">
            <a:avLst/>
          </a:prstGeom>
          <a:noFill/>
          <a:ln>
            <a:noFill/>
          </a:ln>
        </p:spPr>
        <p:txBody>
          <a:bodyPr anchorCtr="0" anchor="ctr" bIns="91425" lIns="91425" spcFirstLastPara="1" rIns="91425" wrap="square" tIns="91425">
            <a:normAutofit fontScale="77500"/>
          </a:bodyPr>
          <a:lstStyle/>
          <a:p>
            <a:pPr indent="-317182" lvl="0" marL="457200" rtl="0" algn="l">
              <a:lnSpc>
                <a:spcPct val="115000"/>
              </a:lnSpc>
              <a:spcBef>
                <a:spcPts val="0"/>
              </a:spcBef>
              <a:spcAft>
                <a:spcPts val="0"/>
              </a:spcAft>
              <a:buSzPct val="100000"/>
              <a:buChar char="●"/>
            </a:pPr>
            <a:r>
              <a:rPr lang="en"/>
              <a:t>General Information</a:t>
            </a:r>
            <a:endParaRPr/>
          </a:p>
          <a:p>
            <a:pPr indent="-317182" lvl="0" marL="457200" rtl="0" algn="l">
              <a:lnSpc>
                <a:spcPct val="115000"/>
              </a:lnSpc>
              <a:spcBef>
                <a:spcPts val="0"/>
              </a:spcBef>
              <a:spcAft>
                <a:spcPts val="0"/>
              </a:spcAft>
              <a:buSzPct val="100000"/>
              <a:buChar char="●"/>
            </a:pPr>
            <a:r>
              <a:rPr lang="en"/>
              <a:t>Business at a Special Meeting</a:t>
            </a:r>
            <a:endParaRPr/>
          </a:p>
          <a:p>
            <a:pPr indent="-317182" lvl="0" marL="457200" rtl="0" algn="l">
              <a:lnSpc>
                <a:spcPct val="115000"/>
              </a:lnSpc>
              <a:spcBef>
                <a:spcPts val="0"/>
              </a:spcBef>
              <a:spcAft>
                <a:spcPts val="0"/>
              </a:spcAft>
              <a:buSzPct val="100000"/>
              <a:buChar char="●"/>
            </a:pPr>
            <a:r>
              <a:rPr lang="en"/>
              <a:t>Procedure for Election of Chair Pro Tem </a:t>
            </a:r>
            <a:endParaRPr/>
          </a:p>
          <a:p>
            <a:pPr indent="-317182" lvl="0" marL="457200" rtl="0" algn="l">
              <a:lnSpc>
                <a:spcPct val="115000"/>
              </a:lnSpc>
              <a:spcBef>
                <a:spcPts val="0"/>
              </a:spcBef>
              <a:spcAft>
                <a:spcPts val="0"/>
              </a:spcAft>
              <a:buSzPct val="100000"/>
              <a:buChar char="●"/>
            </a:pPr>
            <a:r>
              <a:rPr lang="en"/>
              <a:t>Preparation for Initiation</a:t>
            </a:r>
            <a:endParaRPr/>
          </a:p>
          <a:p>
            <a:pPr indent="-317182" lvl="0" marL="457200" rtl="0" algn="l">
              <a:lnSpc>
                <a:spcPct val="115000"/>
              </a:lnSpc>
              <a:spcBef>
                <a:spcPts val="0"/>
              </a:spcBef>
              <a:spcAft>
                <a:spcPts val="0"/>
              </a:spcAft>
              <a:buSzPct val="100000"/>
              <a:buChar char="●"/>
            </a:pPr>
            <a:r>
              <a:rPr lang="en"/>
              <a:t>Amend Local Chapter Bylaws &amp; Standing Rules</a:t>
            </a:r>
            <a:endParaRPr/>
          </a:p>
          <a:p>
            <a:pPr indent="-317182" lvl="0" marL="457200" rtl="0" algn="l">
              <a:lnSpc>
                <a:spcPct val="115000"/>
              </a:lnSpc>
              <a:spcBef>
                <a:spcPts val="0"/>
              </a:spcBef>
              <a:spcAft>
                <a:spcPts val="0"/>
              </a:spcAft>
              <a:buSzPct val="100000"/>
              <a:buChar char="●"/>
            </a:pPr>
            <a:r>
              <a:rPr lang="en"/>
              <a:t>Treatment of a Main Motion</a:t>
            </a:r>
            <a:endParaRPr/>
          </a:p>
          <a:p>
            <a:pPr indent="-317182" lvl="0" marL="457200" rtl="0" algn="l">
              <a:lnSpc>
                <a:spcPct val="115000"/>
              </a:lnSpc>
              <a:spcBef>
                <a:spcPts val="0"/>
              </a:spcBef>
              <a:spcAft>
                <a:spcPts val="0"/>
              </a:spcAft>
              <a:buSzPct val="100000"/>
              <a:buChar char="●"/>
            </a:pPr>
            <a:r>
              <a:rPr lang="en"/>
              <a:t>Counted Ballot </a:t>
            </a:r>
            <a:endParaRPr/>
          </a:p>
          <a:p>
            <a:pPr indent="-317182" lvl="0" marL="457200" rtl="0" algn="l">
              <a:lnSpc>
                <a:spcPct val="115000"/>
              </a:lnSpc>
              <a:spcBef>
                <a:spcPts val="0"/>
              </a:spcBef>
              <a:spcAft>
                <a:spcPts val="0"/>
              </a:spcAft>
              <a:buSzPct val="100000"/>
              <a:buChar char="●"/>
            </a:pPr>
            <a:r>
              <a:rPr lang="en"/>
              <a:t>Invitation to Transfer </a:t>
            </a:r>
            <a:endParaRPr/>
          </a:p>
          <a:p>
            <a:pPr indent="-317182" lvl="0" marL="457200" rtl="0" algn="l">
              <a:lnSpc>
                <a:spcPct val="115000"/>
              </a:lnSpc>
              <a:spcBef>
                <a:spcPts val="0"/>
              </a:spcBef>
              <a:spcAft>
                <a:spcPts val="0"/>
              </a:spcAft>
              <a:buSzPct val="100000"/>
              <a:buChar char="●"/>
            </a:pPr>
            <a:r>
              <a:rPr lang="en"/>
              <a:t>Sponsor for Membership Form Not Receiving Three Signatures </a:t>
            </a:r>
            <a:endParaRPr/>
          </a:p>
          <a:p>
            <a:pPr indent="-317182" lvl="0" marL="457200" rtl="0" algn="l">
              <a:lnSpc>
                <a:spcPct val="115000"/>
              </a:lnSpc>
              <a:spcBef>
                <a:spcPts val="0"/>
              </a:spcBef>
              <a:spcAft>
                <a:spcPts val="0"/>
              </a:spcAft>
              <a:buSzPct val="100000"/>
              <a:buChar char="●"/>
            </a:pPr>
            <a:r>
              <a:rPr lang="en"/>
              <a:t>Balloting Procedure </a:t>
            </a:r>
            <a:endParaRPr/>
          </a:p>
          <a:p>
            <a:pPr indent="-317182" lvl="0" marL="457200" rtl="0" algn="l">
              <a:lnSpc>
                <a:spcPct val="115000"/>
              </a:lnSpc>
              <a:spcBef>
                <a:spcPts val="0"/>
              </a:spcBef>
              <a:spcAft>
                <a:spcPts val="0"/>
              </a:spcAft>
              <a:buSzPct val="100000"/>
              <a:buChar char="●"/>
            </a:pPr>
            <a:r>
              <a:rPr lang="en"/>
              <a:t>Votes Cast Exceed Number Entitled to Vote </a:t>
            </a:r>
            <a:endParaRPr/>
          </a:p>
          <a:p>
            <a:pPr indent="-317182" lvl="0" marL="457200" rtl="0" algn="l">
              <a:lnSpc>
                <a:spcPct val="115000"/>
              </a:lnSpc>
              <a:spcBef>
                <a:spcPts val="0"/>
              </a:spcBef>
              <a:spcAft>
                <a:spcPts val="0"/>
              </a:spcAft>
              <a:buSzPct val="100000"/>
              <a:buChar char="●"/>
            </a:pPr>
            <a:r>
              <a:rPr lang="en"/>
              <a:t>Election of Officers, Delegate(s) and Alternate(s)</a:t>
            </a:r>
            <a:endParaRPr/>
          </a:p>
          <a:p>
            <a:pPr indent="-317182" lvl="0" marL="457200" rtl="0" algn="l">
              <a:lnSpc>
                <a:spcPct val="115000"/>
              </a:lnSpc>
              <a:spcBef>
                <a:spcPts val="0"/>
              </a:spcBef>
              <a:spcAft>
                <a:spcPts val="0"/>
              </a:spcAft>
              <a:buSzPct val="100000"/>
              <a:buChar char="●"/>
            </a:pPr>
            <a:r>
              <a:rPr lang="en"/>
              <a:t>Installation of Officer Elected but Not Installed </a:t>
            </a:r>
            <a:endParaRPr/>
          </a:p>
          <a:p>
            <a:pPr indent="-317182" lvl="0" marL="457200" rtl="0" algn="l">
              <a:lnSpc>
                <a:spcPct val="115000"/>
              </a:lnSpc>
              <a:spcBef>
                <a:spcPts val="0"/>
              </a:spcBef>
              <a:spcAft>
                <a:spcPts val="0"/>
              </a:spcAft>
              <a:buSzPct val="100000"/>
              <a:buChar char="●"/>
            </a:pPr>
            <a:r>
              <a:rPr lang="en"/>
              <a:t>Reaffirmation of Vows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1"/>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Special P.E.O. Chapter Meeting</a:t>
            </a:r>
            <a:endParaRPr/>
          </a:p>
        </p:txBody>
      </p:sp>
      <p:sp>
        <p:nvSpPr>
          <p:cNvPr id="340" name="Google Shape;340;p41"/>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President’s Book</a:t>
            </a:r>
            <a:endParaRPr/>
          </a:p>
        </p:txBody>
      </p:sp>
      <p:sp>
        <p:nvSpPr>
          <p:cNvPr id="341" name="Google Shape;341;p41"/>
          <p:cNvSpPr txBox="1"/>
          <p:nvPr>
            <p:ph idx="2" type="body"/>
          </p:nvPr>
        </p:nvSpPr>
        <p:spPr>
          <a:xfrm>
            <a:off x="4939500" y="358200"/>
            <a:ext cx="3837000" cy="4061100"/>
          </a:xfrm>
          <a:prstGeom prst="rect">
            <a:avLst/>
          </a:prstGeom>
          <a:noFill/>
          <a:ln>
            <a:noFill/>
          </a:ln>
        </p:spPr>
        <p:txBody>
          <a:bodyPr anchorCtr="0" anchor="ctr" bIns="91425" lIns="91425" spcFirstLastPara="1" rIns="91425" wrap="square" tIns="91425">
            <a:normAutofit fontScale="62500"/>
          </a:bodyPr>
          <a:lstStyle/>
          <a:p>
            <a:pPr indent="0" lvl="0" marL="0" rtl="0" algn="l">
              <a:lnSpc>
                <a:spcPct val="115000"/>
              </a:lnSpc>
              <a:spcBef>
                <a:spcPts val="0"/>
              </a:spcBef>
              <a:spcAft>
                <a:spcPts val="0"/>
              </a:spcAft>
              <a:buSzPct val="142857"/>
              <a:buNone/>
            </a:pPr>
            <a:r>
              <a:rPr lang="en"/>
              <a:t>Business which CAN be transacted at a Special Meeting </a:t>
            </a:r>
            <a:endParaRPr/>
          </a:p>
          <a:p>
            <a:pPr indent="-300037" lvl="0" marL="457200" rtl="0" algn="l">
              <a:lnSpc>
                <a:spcPct val="115000"/>
              </a:lnSpc>
              <a:spcBef>
                <a:spcPts val="1200"/>
              </a:spcBef>
              <a:spcAft>
                <a:spcPts val="0"/>
              </a:spcAft>
              <a:buSzPct val="100000"/>
              <a:buChar char="●"/>
            </a:pPr>
            <a:r>
              <a:rPr lang="en"/>
              <a:t>Acceptance letter of transfer</a:t>
            </a:r>
            <a:endParaRPr/>
          </a:p>
          <a:p>
            <a:pPr indent="-300037" lvl="0" marL="457200" rtl="0" algn="l">
              <a:lnSpc>
                <a:spcPct val="115000"/>
              </a:lnSpc>
              <a:spcBef>
                <a:spcPts val="0"/>
              </a:spcBef>
              <a:spcAft>
                <a:spcPts val="0"/>
              </a:spcAft>
              <a:buSzPct val="100000"/>
              <a:buChar char="●"/>
            </a:pPr>
            <a:r>
              <a:rPr lang="en"/>
              <a:t>Audit report</a:t>
            </a:r>
            <a:endParaRPr/>
          </a:p>
          <a:p>
            <a:pPr indent="-300037" lvl="0" marL="457200" rtl="0" algn="l">
              <a:lnSpc>
                <a:spcPct val="115000"/>
              </a:lnSpc>
              <a:spcBef>
                <a:spcPts val="0"/>
              </a:spcBef>
              <a:spcAft>
                <a:spcPts val="0"/>
              </a:spcAft>
              <a:buSzPct val="100000"/>
              <a:buChar char="●"/>
            </a:pPr>
            <a:r>
              <a:rPr lang="en"/>
              <a:t>Initiation</a:t>
            </a:r>
            <a:endParaRPr/>
          </a:p>
          <a:p>
            <a:pPr indent="-300037" lvl="0" marL="457200" rtl="0" algn="l">
              <a:lnSpc>
                <a:spcPct val="115000"/>
              </a:lnSpc>
              <a:spcBef>
                <a:spcPts val="0"/>
              </a:spcBef>
              <a:spcAft>
                <a:spcPts val="0"/>
              </a:spcAft>
              <a:buSzPct val="100000"/>
              <a:buChar char="●"/>
            </a:pPr>
            <a:r>
              <a:rPr lang="en"/>
              <a:t>Invitation renewed</a:t>
            </a:r>
            <a:endParaRPr/>
          </a:p>
          <a:p>
            <a:pPr indent="-300037" lvl="0" marL="457200" rtl="0" algn="l">
              <a:lnSpc>
                <a:spcPct val="115000"/>
              </a:lnSpc>
              <a:spcBef>
                <a:spcPts val="0"/>
              </a:spcBef>
              <a:spcAft>
                <a:spcPts val="0"/>
              </a:spcAft>
              <a:buSzPct val="100000"/>
              <a:buChar char="●"/>
            </a:pPr>
            <a:r>
              <a:rPr lang="en"/>
              <a:t>Name presented and proposed</a:t>
            </a:r>
            <a:endParaRPr/>
          </a:p>
          <a:p>
            <a:pPr indent="-300037" lvl="0" marL="457200" rtl="0" algn="l">
              <a:lnSpc>
                <a:spcPct val="115000"/>
              </a:lnSpc>
              <a:spcBef>
                <a:spcPts val="0"/>
              </a:spcBef>
              <a:spcAft>
                <a:spcPts val="0"/>
              </a:spcAft>
              <a:buSzPct val="100000"/>
              <a:buChar char="●"/>
            </a:pPr>
            <a:r>
              <a:rPr lang="en"/>
              <a:t>Official Visit</a:t>
            </a:r>
            <a:endParaRPr/>
          </a:p>
          <a:p>
            <a:pPr indent="-300037" lvl="0" marL="457200" rtl="0" algn="l">
              <a:lnSpc>
                <a:spcPct val="115000"/>
              </a:lnSpc>
              <a:spcBef>
                <a:spcPts val="0"/>
              </a:spcBef>
              <a:spcAft>
                <a:spcPts val="0"/>
              </a:spcAft>
              <a:buSzPct val="100000"/>
              <a:buChar char="●"/>
            </a:pPr>
            <a:r>
              <a:rPr lang="en"/>
              <a:t>President’s Letter</a:t>
            </a:r>
            <a:endParaRPr/>
          </a:p>
          <a:p>
            <a:pPr indent="-300037" lvl="0" marL="457200" rtl="0" algn="l">
              <a:lnSpc>
                <a:spcPct val="115000"/>
              </a:lnSpc>
              <a:spcBef>
                <a:spcPts val="0"/>
              </a:spcBef>
              <a:spcAft>
                <a:spcPts val="0"/>
              </a:spcAft>
              <a:buSzPct val="100000"/>
              <a:buChar char="●"/>
            </a:pPr>
            <a:r>
              <a:rPr lang="en"/>
              <a:t>Report of Convention</a:t>
            </a:r>
            <a:endParaRPr/>
          </a:p>
          <a:p>
            <a:pPr indent="-300037" lvl="0" marL="457200" rtl="0" algn="l">
              <a:lnSpc>
                <a:spcPct val="115000"/>
              </a:lnSpc>
              <a:spcBef>
                <a:spcPts val="0"/>
              </a:spcBef>
              <a:spcAft>
                <a:spcPts val="0"/>
              </a:spcAft>
              <a:buSzPct val="100000"/>
              <a:buChar char="●"/>
            </a:pPr>
            <a:r>
              <a:rPr lang="en"/>
              <a:t>Re-presentation of a name</a:t>
            </a:r>
            <a:endParaRPr/>
          </a:p>
          <a:p>
            <a:pPr indent="-300037" lvl="0" marL="457200" rtl="0" algn="l">
              <a:lnSpc>
                <a:spcPct val="115000"/>
              </a:lnSpc>
              <a:spcBef>
                <a:spcPts val="0"/>
              </a:spcBef>
              <a:spcAft>
                <a:spcPts val="0"/>
              </a:spcAft>
              <a:buSzPct val="100000"/>
              <a:buChar char="●"/>
            </a:pPr>
            <a:r>
              <a:rPr lang="en"/>
              <a:t>Request for ELF loan</a:t>
            </a:r>
            <a:endParaRPr/>
          </a:p>
          <a:p>
            <a:pPr indent="-300037" lvl="0" marL="457200" rtl="0" algn="l">
              <a:lnSpc>
                <a:spcPct val="115000"/>
              </a:lnSpc>
              <a:spcBef>
                <a:spcPts val="0"/>
              </a:spcBef>
              <a:spcAft>
                <a:spcPts val="0"/>
              </a:spcAft>
              <a:buSzPct val="100000"/>
              <a:buChar char="●"/>
            </a:pPr>
            <a:r>
              <a:rPr lang="en"/>
              <a:t>Voting on sponsoring a project recipient</a:t>
            </a:r>
            <a:endParaRPr/>
          </a:p>
          <a:p>
            <a:pPr indent="0" lvl="0" marL="0" rtl="0" algn="l">
              <a:lnSpc>
                <a:spcPct val="115000"/>
              </a:lnSpc>
              <a:spcBef>
                <a:spcPts val="1200"/>
              </a:spcBef>
              <a:spcAft>
                <a:spcPts val="0"/>
              </a:spcAft>
              <a:buSzPct val="142857"/>
              <a:buNone/>
            </a:pPr>
            <a:r>
              <a:rPr lang="en"/>
              <a:t>Business which CANNOT be transacted at a Special Meeting</a:t>
            </a:r>
            <a:endParaRPr/>
          </a:p>
          <a:p>
            <a:pPr indent="-300037" lvl="0" marL="457200" rtl="0" algn="l">
              <a:lnSpc>
                <a:spcPct val="115000"/>
              </a:lnSpc>
              <a:spcBef>
                <a:spcPts val="1200"/>
              </a:spcBef>
              <a:spcAft>
                <a:spcPts val="0"/>
              </a:spcAft>
              <a:buSzPct val="100000"/>
              <a:buChar char="●"/>
            </a:pPr>
            <a:r>
              <a:rPr lang="en"/>
              <a:t>Balloting on a name</a:t>
            </a:r>
            <a:endParaRPr/>
          </a:p>
          <a:p>
            <a:pPr indent="-300037" lvl="0" marL="457200" rtl="0" algn="l">
              <a:lnSpc>
                <a:spcPct val="115000"/>
              </a:lnSpc>
              <a:spcBef>
                <a:spcPts val="0"/>
              </a:spcBef>
              <a:spcAft>
                <a:spcPts val="0"/>
              </a:spcAft>
              <a:buSzPct val="100000"/>
              <a:buChar char="●"/>
            </a:pPr>
            <a:r>
              <a:rPr lang="en"/>
              <a:t>Consideration of a request for reinstatement from an expelled member</a:t>
            </a:r>
            <a:endParaRPr/>
          </a:p>
          <a:p>
            <a:pPr indent="-300037" lvl="0" marL="457200" rtl="0" algn="l">
              <a:lnSpc>
                <a:spcPct val="115000"/>
              </a:lnSpc>
              <a:spcBef>
                <a:spcPts val="0"/>
              </a:spcBef>
              <a:spcAft>
                <a:spcPts val="0"/>
              </a:spcAft>
              <a:buSzPct val="100000"/>
              <a:buChar char="●"/>
            </a:pPr>
            <a:r>
              <a:rPr lang="en"/>
              <a:t>Invitation to transfer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2"/>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Tips for running a swift &amp; successful meeting:</a:t>
            </a:r>
            <a:endParaRPr/>
          </a:p>
        </p:txBody>
      </p:sp>
      <p:sp>
        <p:nvSpPr>
          <p:cNvPr id="347" name="Google Shape;347;p42"/>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Preparation is key!</a:t>
            </a:r>
            <a:endParaRPr/>
          </a:p>
        </p:txBody>
      </p:sp>
      <p:pic>
        <p:nvPicPr>
          <p:cNvPr id="348" name="Google Shape;348;p42"/>
          <p:cNvPicPr preferRelativeResize="0"/>
          <p:nvPr/>
        </p:nvPicPr>
        <p:blipFill rotWithShape="1">
          <a:blip r:embed="rId3">
            <a:alphaModFix/>
          </a:blip>
          <a:srcRect b="0" l="0" r="0" t="0"/>
          <a:stretch/>
        </p:blipFill>
        <p:spPr>
          <a:xfrm>
            <a:off x="1285315" y="3715425"/>
            <a:ext cx="2005575" cy="804600"/>
          </a:xfrm>
          <a:prstGeom prst="rect">
            <a:avLst/>
          </a:prstGeom>
          <a:noFill/>
          <a:ln>
            <a:noFill/>
          </a:ln>
        </p:spPr>
      </p:pic>
      <p:sp>
        <p:nvSpPr>
          <p:cNvPr id="349" name="Google Shape;349;p42"/>
          <p:cNvSpPr txBox="1"/>
          <p:nvPr>
            <p:ph idx="2" type="body"/>
          </p:nvPr>
        </p:nvSpPr>
        <p:spPr>
          <a:xfrm>
            <a:off x="4641775" y="0"/>
            <a:ext cx="4502100" cy="4606800"/>
          </a:xfrm>
          <a:prstGeom prst="rect">
            <a:avLst/>
          </a:prstGeom>
          <a:noFill/>
          <a:ln>
            <a:noFill/>
          </a:ln>
        </p:spPr>
        <p:txBody>
          <a:bodyPr anchorCtr="0" anchor="ctr" bIns="91425" lIns="91425" spcFirstLastPara="1" rIns="91425" wrap="square" tIns="91425">
            <a:noAutofit/>
          </a:bodyPr>
          <a:lstStyle/>
          <a:p>
            <a:pPr indent="-317500" lvl="0" marL="457200" rtl="0" algn="l">
              <a:lnSpc>
                <a:spcPct val="105000"/>
              </a:lnSpc>
              <a:spcBef>
                <a:spcPts val="0"/>
              </a:spcBef>
              <a:spcAft>
                <a:spcPts val="0"/>
              </a:spcAft>
              <a:buClr>
                <a:srgbClr val="3A3A3A"/>
              </a:buClr>
              <a:buSzPts val="1400"/>
              <a:buChar char="●"/>
            </a:pPr>
            <a:r>
              <a:rPr lang="en" sz="1400">
                <a:solidFill>
                  <a:srgbClr val="3A3A3A"/>
                </a:solidFill>
              </a:rPr>
              <a:t>Use meeting a agenda (template online)</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Use a committee sign-up sheet </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Read through the meeting in advance </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Invest in sticky notes!</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Arrive early, start on time!</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With chapter vote, the reading of minutes can be foregone only if </a:t>
            </a:r>
            <a:r>
              <a:rPr b="1" i="1" lang="en" sz="1400" u="sng">
                <a:solidFill>
                  <a:srgbClr val="3A3A3A"/>
                </a:solidFill>
              </a:rPr>
              <a:t>all</a:t>
            </a:r>
            <a:r>
              <a:rPr lang="en" sz="1400">
                <a:solidFill>
                  <a:srgbClr val="3A3A3A"/>
                </a:solidFill>
              </a:rPr>
              <a:t> members have received the </a:t>
            </a:r>
            <a:r>
              <a:rPr i="1" lang="en" sz="1400">
                <a:solidFill>
                  <a:srgbClr val="3A3A3A"/>
                </a:solidFill>
              </a:rPr>
              <a:t>DRAFT</a:t>
            </a:r>
            <a:r>
              <a:rPr lang="en" sz="1400">
                <a:solidFill>
                  <a:srgbClr val="3A3A3A"/>
                </a:solidFill>
              </a:rPr>
              <a:t> minutes. Provisions for those without email addresses must be made.</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Ensure officers &amp; committees understand roles/expectations</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Ask committees to do their work outside of the business meeting &amp; come ready to present a final summary</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Help minimize idle conversations</a:t>
            </a:r>
            <a:endParaRPr sz="1400">
              <a:solidFill>
                <a:srgbClr val="3A3A3A"/>
              </a:solidFill>
            </a:endParaRPr>
          </a:p>
          <a:p>
            <a:pPr indent="-317500" lvl="0" marL="457200" rtl="0" algn="l">
              <a:lnSpc>
                <a:spcPct val="105000"/>
              </a:lnSpc>
              <a:spcBef>
                <a:spcPts val="0"/>
              </a:spcBef>
              <a:spcAft>
                <a:spcPts val="0"/>
              </a:spcAft>
              <a:buClr>
                <a:srgbClr val="3A3A3A"/>
              </a:buClr>
              <a:buSzPts val="1400"/>
              <a:buChar char="●"/>
            </a:pPr>
            <a:r>
              <a:rPr lang="en" sz="1400">
                <a:solidFill>
                  <a:srgbClr val="3A3A3A"/>
                </a:solidFill>
              </a:rPr>
              <a:t>Understand and implement proper procedures.</a:t>
            </a:r>
            <a:endParaRPr sz="1400">
              <a:solidFill>
                <a:srgbClr val="3A3A3A"/>
              </a:solidFill>
            </a:endParaRPr>
          </a:p>
          <a:p>
            <a:pPr indent="0" lvl="0" marL="0" rtl="0" algn="l">
              <a:lnSpc>
                <a:spcPct val="100000"/>
              </a:lnSpc>
              <a:spcBef>
                <a:spcPts val="1200"/>
              </a:spcBef>
              <a:spcAft>
                <a:spcPts val="0"/>
              </a:spcAft>
              <a:buSzPts val="1800"/>
              <a:buNone/>
            </a:pPr>
            <a:r>
              <a:rPr lang="en" sz="1400">
                <a:solidFill>
                  <a:srgbClr val="3A3A3A"/>
                </a:solidFill>
              </a:rPr>
              <a:t>Make the meetings fun. If you are not having fun why would anyone else be?!</a:t>
            </a:r>
            <a:endParaRPr sz="1400">
              <a:solidFill>
                <a:srgbClr val="3A3A3A"/>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cxnSp>
        <p:nvCxnSpPr>
          <p:cNvPr id="354" name="Google Shape;354;p43"/>
          <p:cNvCxnSpPr/>
          <p:nvPr/>
        </p:nvCxnSpPr>
        <p:spPr>
          <a:xfrm>
            <a:off x="309450" y="3499475"/>
            <a:ext cx="8525100" cy="0"/>
          </a:xfrm>
          <a:prstGeom prst="straightConnector1">
            <a:avLst/>
          </a:prstGeom>
          <a:noFill/>
          <a:ln cap="flat" cmpd="sng" w="76200">
            <a:solidFill>
              <a:schemeClr val="dk2"/>
            </a:solidFill>
            <a:prstDash val="solid"/>
            <a:round/>
            <a:headEnd len="sm" w="sm" type="none"/>
            <a:tailEnd len="sm" w="sm" type="none"/>
          </a:ln>
        </p:spPr>
      </p:cxnSp>
      <p:sp>
        <p:nvSpPr>
          <p:cNvPr id="355" name="Google Shape;355;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Timeline</a:t>
            </a:r>
            <a:endParaRPr/>
          </a:p>
        </p:txBody>
      </p:sp>
      <p:sp>
        <p:nvSpPr>
          <p:cNvPr id="356" name="Google Shape;356;p43"/>
          <p:cNvSpPr txBox="1"/>
          <p:nvPr>
            <p:ph idx="1" type="body"/>
          </p:nvPr>
        </p:nvSpPr>
        <p:spPr>
          <a:xfrm>
            <a:off x="485225" y="3596775"/>
            <a:ext cx="8419800" cy="755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rPr lang="en">
                <a:solidFill>
                  <a:schemeClr val="lt2"/>
                </a:solidFill>
              </a:rPr>
              <a:t>March		       April	    May	June		Sept	     Oct          Nov	     Jan                    Feb</a:t>
            </a:r>
            <a:endParaRPr>
              <a:solidFill>
                <a:schemeClr val="lt2"/>
              </a:solidFill>
            </a:endParaRPr>
          </a:p>
        </p:txBody>
      </p:sp>
      <p:sp>
        <p:nvSpPr>
          <p:cNvPr id="357" name="Google Shape;357;p43"/>
          <p:cNvSpPr txBox="1"/>
          <p:nvPr/>
        </p:nvSpPr>
        <p:spPr>
          <a:xfrm rot="-2315028">
            <a:off x="201753" y="2364335"/>
            <a:ext cx="3496624" cy="40025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Officer Transition Meeting</a:t>
            </a:r>
            <a:endParaRPr b="0" i="0" sz="1400" u="none" cap="none" strike="noStrike">
              <a:solidFill>
                <a:schemeClr val="accent5"/>
              </a:solidFill>
              <a:latin typeface="Average"/>
              <a:ea typeface="Average"/>
              <a:cs typeface="Average"/>
              <a:sym typeface="Average"/>
            </a:endParaRPr>
          </a:p>
        </p:txBody>
      </p:sp>
      <p:sp>
        <p:nvSpPr>
          <p:cNvPr id="358" name="Google Shape;358;p43"/>
          <p:cNvSpPr txBox="1"/>
          <p:nvPr/>
        </p:nvSpPr>
        <p:spPr>
          <a:xfrm rot="-2348793">
            <a:off x="1925130" y="2352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Annual Report Release letters</a:t>
            </a:r>
            <a:endParaRPr b="0" i="0" sz="1400" u="none" cap="none" strike="noStrike">
              <a:solidFill>
                <a:schemeClr val="accent5"/>
              </a:solidFill>
              <a:latin typeface="Average"/>
              <a:ea typeface="Average"/>
              <a:cs typeface="Average"/>
              <a:sym typeface="Average"/>
            </a:endParaRPr>
          </a:p>
        </p:txBody>
      </p:sp>
      <p:sp>
        <p:nvSpPr>
          <p:cNvPr id="359" name="Google Shape;359;p43"/>
          <p:cNvSpPr txBox="1"/>
          <p:nvPr/>
        </p:nvSpPr>
        <p:spPr>
          <a:xfrm rot="-2348793">
            <a:off x="2698045" y="2352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GA State Convention</a:t>
            </a:r>
            <a:endParaRPr b="0" i="0" sz="1400" u="none" cap="none" strike="noStrike">
              <a:solidFill>
                <a:schemeClr val="accent5"/>
              </a:solidFill>
              <a:latin typeface="Average"/>
              <a:ea typeface="Average"/>
              <a:cs typeface="Average"/>
              <a:sym typeface="Average"/>
            </a:endParaRPr>
          </a:p>
        </p:txBody>
      </p:sp>
      <p:sp>
        <p:nvSpPr>
          <p:cNvPr id="360" name="Google Shape;360;p43"/>
          <p:cNvSpPr txBox="1"/>
          <p:nvPr/>
        </p:nvSpPr>
        <p:spPr>
          <a:xfrm rot="-2348793">
            <a:off x="3329535" y="2352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Submit Yearbooks</a:t>
            </a:r>
            <a:endParaRPr b="0" i="0" sz="1400" u="none" cap="none" strike="noStrike">
              <a:solidFill>
                <a:schemeClr val="accent5"/>
              </a:solidFill>
              <a:latin typeface="Average"/>
              <a:ea typeface="Average"/>
              <a:cs typeface="Average"/>
              <a:sym typeface="Average"/>
            </a:endParaRPr>
          </a:p>
        </p:txBody>
      </p:sp>
      <p:sp>
        <p:nvSpPr>
          <p:cNvPr id="361" name="Google Shape;361;p43"/>
          <p:cNvSpPr txBox="1"/>
          <p:nvPr/>
        </p:nvSpPr>
        <p:spPr>
          <a:xfrm rot="-2348793">
            <a:off x="7184605" y="2364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Dues are due</a:t>
            </a:r>
            <a:endParaRPr b="0" i="0" sz="1400" u="none" cap="none" strike="noStrike">
              <a:solidFill>
                <a:schemeClr val="accent5"/>
              </a:solidFill>
              <a:latin typeface="Average"/>
              <a:ea typeface="Average"/>
              <a:cs typeface="Average"/>
              <a:sym typeface="Average"/>
            </a:endParaRPr>
          </a:p>
        </p:txBody>
      </p:sp>
      <p:sp>
        <p:nvSpPr>
          <p:cNvPr id="362" name="Google Shape;362;p43"/>
          <p:cNvSpPr txBox="1"/>
          <p:nvPr/>
        </p:nvSpPr>
        <p:spPr>
          <a:xfrm rot="-2348793">
            <a:off x="4113425" y="2364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International Convention</a:t>
            </a:r>
            <a:endParaRPr b="0" i="0" sz="1400" u="none" cap="none" strike="noStrike">
              <a:solidFill>
                <a:schemeClr val="accent5"/>
              </a:solidFill>
              <a:latin typeface="Average"/>
              <a:ea typeface="Average"/>
              <a:cs typeface="Average"/>
              <a:sym typeface="Average"/>
            </a:endParaRPr>
          </a:p>
        </p:txBody>
      </p:sp>
      <p:sp>
        <p:nvSpPr>
          <p:cNvPr id="363" name="Google Shape;363;p43"/>
          <p:cNvSpPr txBox="1"/>
          <p:nvPr/>
        </p:nvSpPr>
        <p:spPr>
          <a:xfrm rot="-2315028">
            <a:off x="1425733" y="2364335"/>
            <a:ext cx="3496624" cy="40025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Local Chapter Workshops</a:t>
            </a:r>
            <a:endParaRPr b="0" i="0" sz="1400" u="none" cap="none" strike="noStrike">
              <a:solidFill>
                <a:schemeClr val="accent5"/>
              </a:solidFill>
              <a:latin typeface="Average"/>
              <a:ea typeface="Average"/>
              <a:cs typeface="Average"/>
              <a:sym typeface="Average"/>
            </a:endParaRPr>
          </a:p>
        </p:txBody>
      </p:sp>
      <p:sp>
        <p:nvSpPr>
          <p:cNvPr id="364" name="Google Shape;364;p43"/>
          <p:cNvSpPr txBox="1"/>
          <p:nvPr/>
        </p:nvSpPr>
        <p:spPr>
          <a:xfrm rot="-2315028">
            <a:off x="623243" y="2371685"/>
            <a:ext cx="3496624" cy="40025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Appoint Committees</a:t>
            </a:r>
            <a:endParaRPr b="0" i="0" sz="1400" u="none" cap="none" strike="noStrike">
              <a:solidFill>
                <a:schemeClr val="accent5"/>
              </a:solidFill>
              <a:latin typeface="Average"/>
              <a:ea typeface="Average"/>
              <a:cs typeface="Average"/>
              <a:sym typeface="Average"/>
            </a:endParaRPr>
          </a:p>
        </p:txBody>
      </p:sp>
      <p:sp>
        <p:nvSpPr>
          <p:cNvPr id="365" name="Google Shape;365;p43"/>
          <p:cNvSpPr txBox="1"/>
          <p:nvPr/>
        </p:nvSpPr>
        <p:spPr>
          <a:xfrm rot="-2327604">
            <a:off x="5360749" y="1806313"/>
            <a:ext cx="3496490" cy="40030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5"/>
                </a:solidFill>
                <a:latin typeface="Average"/>
                <a:ea typeface="Average"/>
                <a:cs typeface="Average"/>
                <a:sym typeface="Average"/>
              </a:rPr>
              <a:t>Official Visits/Board Buddy Calls</a:t>
            </a:r>
            <a:endParaRPr b="0" i="0" sz="1400" u="none" cap="none" strike="noStrike">
              <a:solidFill>
                <a:schemeClr val="accent5"/>
              </a:solidFill>
              <a:latin typeface="Average"/>
              <a:ea typeface="Average"/>
              <a:cs typeface="Average"/>
              <a:sym typeface="Average"/>
            </a:endParaRPr>
          </a:p>
        </p:txBody>
      </p:sp>
      <p:sp>
        <p:nvSpPr>
          <p:cNvPr id="366" name="Google Shape;366;p43"/>
          <p:cNvSpPr txBox="1"/>
          <p:nvPr/>
        </p:nvSpPr>
        <p:spPr>
          <a:xfrm rot="-2348952">
            <a:off x="7716471" y="2801346"/>
            <a:ext cx="2018557" cy="615614"/>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President’s </a:t>
            </a:r>
            <a:endParaRPr b="0" i="0" sz="1400" u="none" cap="none" strike="noStrike">
              <a:solidFill>
                <a:schemeClr val="accent5"/>
              </a:solidFill>
              <a:latin typeface="Average"/>
              <a:ea typeface="Average"/>
              <a:cs typeface="Average"/>
              <a:sym typeface="Average"/>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5"/>
                </a:solidFill>
                <a:latin typeface="Average"/>
                <a:ea typeface="Average"/>
                <a:cs typeface="Average"/>
                <a:sym typeface="Average"/>
              </a:rPr>
              <a:t>    Letter</a:t>
            </a:r>
            <a:endParaRPr b="0" i="0" sz="1400" u="none" cap="none" strike="noStrike">
              <a:solidFill>
                <a:schemeClr val="accent5"/>
              </a:solidFill>
              <a:latin typeface="Average"/>
              <a:ea typeface="Average"/>
              <a:cs typeface="Average"/>
              <a:sym typeface="Average"/>
            </a:endParaRPr>
          </a:p>
        </p:txBody>
      </p:sp>
      <p:sp>
        <p:nvSpPr>
          <p:cNvPr id="367" name="Google Shape;367;p43"/>
          <p:cNvSpPr/>
          <p:nvPr/>
        </p:nvSpPr>
        <p:spPr>
          <a:xfrm rot="5400000">
            <a:off x="5546400" y="2664475"/>
            <a:ext cx="286800" cy="1287300"/>
          </a:xfrm>
          <a:prstGeom prst="leftBrace">
            <a:avLst>
              <a:gd fmla="val 50000" name="adj1"/>
              <a:gd fmla="val 50000"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5"/>
              </a:solidFill>
              <a:highlight>
                <a:schemeClr val="accent5"/>
              </a:highlight>
              <a:latin typeface="Arial"/>
              <a:ea typeface="Arial"/>
              <a:cs typeface="Arial"/>
              <a:sym typeface="Arial"/>
            </a:endParaRPr>
          </a:p>
        </p:txBody>
      </p:sp>
      <p:sp>
        <p:nvSpPr>
          <p:cNvPr id="368" name="Google Shape;368;p43"/>
          <p:cNvSpPr txBox="1"/>
          <p:nvPr/>
        </p:nvSpPr>
        <p:spPr>
          <a:xfrm rot="-2348793">
            <a:off x="6723280" y="2364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lang="en">
                <a:solidFill>
                  <a:schemeClr val="accent5"/>
                </a:solidFill>
                <a:latin typeface="Average"/>
                <a:ea typeface="Average"/>
                <a:cs typeface="Average"/>
                <a:sym typeface="Average"/>
              </a:rPr>
              <a:t>Int’l P.E.O. Day of Service</a:t>
            </a:r>
            <a:endParaRPr b="0" i="0" sz="1400" u="none" cap="none" strike="noStrike">
              <a:solidFill>
                <a:schemeClr val="accent5"/>
              </a:solidFill>
              <a:latin typeface="Average"/>
              <a:ea typeface="Average"/>
              <a:cs typeface="Average"/>
              <a:sym typeface="Average"/>
            </a:endParaRPr>
          </a:p>
        </p:txBody>
      </p:sp>
      <p:sp>
        <p:nvSpPr>
          <p:cNvPr id="369" name="Google Shape;369;p43"/>
          <p:cNvSpPr txBox="1"/>
          <p:nvPr/>
        </p:nvSpPr>
        <p:spPr>
          <a:xfrm rot="-2315028">
            <a:off x="-181635" y="2371685"/>
            <a:ext cx="3496624" cy="40025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Installation of Officers</a:t>
            </a:r>
            <a:endParaRPr b="0" i="0" sz="1400" u="none" cap="none" strike="noStrike">
              <a:solidFill>
                <a:schemeClr val="accent5"/>
              </a:solidFill>
              <a:latin typeface="Average"/>
              <a:ea typeface="Average"/>
              <a:cs typeface="Average"/>
              <a:sym typeface="Average"/>
            </a:endParaRPr>
          </a:p>
        </p:txBody>
      </p:sp>
      <p:sp>
        <p:nvSpPr>
          <p:cNvPr id="370" name="Google Shape;370;p43"/>
          <p:cNvSpPr txBox="1"/>
          <p:nvPr/>
        </p:nvSpPr>
        <p:spPr>
          <a:xfrm rot="-2315028">
            <a:off x="1059020" y="2364335"/>
            <a:ext cx="3496624" cy="40025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Submit ByLaw Changes</a:t>
            </a:r>
            <a:endParaRPr b="0" i="0" sz="1400" u="none" cap="none" strike="noStrike">
              <a:solidFill>
                <a:schemeClr val="accent5"/>
              </a:solidFill>
              <a:latin typeface="Average"/>
              <a:ea typeface="Average"/>
              <a:cs typeface="Average"/>
              <a:sym typeface="Average"/>
            </a:endParaRPr>
          </a:p>
        </p:txBody>
      </p:sp>
      <p:sp>
        <p:nvSpPr>
          <p:cNvPr id="371" name="Google Shape;371;p43"/>
          <p:cNvSpPr txBox="1"/>
          <p:nvPr/>
        </p:nvSpPr>
        <p:spPr>
          <a:xfrm rot="-2348793">
            <a:off x="6264130" y="2364461"/>
            <a:ext cx="3496560" cy="400038"/>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5"/>
              </a:buClr>
              <a:buSzPts val="1400"/>
              <a:buFont typeface="Average"/>
              <a:buChar char="●"/>
            </a:pPr>
            <a:r>
              <a:rPr b="0" i="0" lang="en" sz="1400" u="none" cap="none" strike="noStrike">
                <a:solidFill>
                  <a:schemeClr val="accent5"/>
                </a:solidFill>
                <a:latin typeface="Average"/>
                <a:ea typeface="Average"/>
                <a:cs typeface="Average"/>
                <a:sym typeface="Average"/>
              </a:rPr>
              <a:t>Chapter Designation Donations </a:t>
            </a:r>
            <a:endParaRPr b="0" i="0" sz="1400" u="none" cap="none" strike="noStrike">
              <a:solidFill>
                <a:schemeClr val="accent5"/>
              </a:solidFill>
              <a:latin typeface="Average"/>
              <a:ea typeface="Average"/>
              <a:cs typeface="Average"/>
              <a:sym typeface="Averag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4"/>
          <p:cNvSpPr txBox="1"/>
          <p:nvPr>
            <p:ph type="title"/>
          </p:nvPr>
        </p:nvSpPr>
        <p:spPr>
          <a:xfrm>
            <a:off x="251925" y="566500"/>
            <a:ext cx="4045200" cy="1710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Official Visits</a:t>
            </a:r>
            <a:endParaRPr/>
          </a:p>
          <a:p>
            <a:pPr indent="0" lvl="0" marL="0" rtl="0" algn="ctr">
              <a:lnSpc>
                <a:spcPct val="100000"/>
              </a:lnSpc>
              <a:spcBef>
                <a:spcPts val="0"/>
              </a:spcBef>
              <a:spcAft>
                <a:spcPts val="0"/>
              </a:spcAft>
              <a:buSzPts val="4200"/>
              <a:buNone/>
            </a:pPr>
            <a:r>
              <a:t/>
            </a:r>
            <a:endParaRPr/>
          </a:p>
        </p:txBody>
      </p:sp>
      <p:sp>
        <p:nvSpPr>
          <p:cNvPr id="377" name="Google Shape;377;p4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Purpose:</a:t>
            </a:r>
            <a:endParaRPr/>
          </a:p>
          <a:p>
            <a:pPr indent="-342900" lvl="0" marL="457200" rtl="0" algn="l">
              <a:lnSpc>
                <a:spcPct val="115000"/>
              </a:lnSpc>
              <a:spcBef>
                <a:spcPts val="1200"/>
              </a:spcBef>
              <a:spcAft>
                <a:spcPts val="0"/>
              </a:spcAft>
              <a:buSzPts val="1800"/>
              <a:buChar char="●"/>
            </a:pPr>
            <a:r>
              <a:rPr lang="en"/>
              <a:t>Celebrate successes</a:t>
            </a:r>
            <a:endParaRPr/>
          </a:p>
          <a:p>
            <a:pPr indent="-342900" lvl="0" marL="457200" rtl="0" algn="l">
              <a:lnSpc>
                <a:spcPct val="115000"/>
              </a:lnSpc>
              <a:spcBef>
                <a:spcPts val="0"/>
              </a:spcBef>
              <a:spcAft>
                <a:spcPts val="0"/>
              </a:spcAft>
              <a:buSzPts val="1800"/>
              <a:buChar char="●"/>
            </a:pPr>
            <a:r>
              <a:rPr lang="en"/>
              <a:t>Assess any needs </a:t>
            </a:r>
            <a:endParaRPr/>
          </a:p>
          <a:p>
            <a:pPr indent="-342900" lvl="0" marL="457200" rtl="0" algn="l">
              <a:lnSpc>
                <a:spcPct val="115000"/>
              </a:lnSpc>
              <a:spcBef>
                <a:spcPts val="0"/>
              </a:spcBef>
              <a:spcAft>
                <a:spcPts val="0"/>
              </a:spcAft>
              <a:buSzPts val="1800"/>
              <a:buChar char="●"/>
            </a:pPr>
            <a:r>
              <a:rPr lang="en"/>
              <a:t>Offer assistance</a:t>
            </a:r>
            <a:endParaRPr/>
          </a:p>
          <a:p>
            <a:pPr indent="0" lvl="0" marL="0" rtl="0" algn="l">
              <a:lnSpc>
                <a:spcPct val="115000"/>
              </a:lnSpc>
              <a:spcBef>
                <a:spcPts val="1200"/>
              </a:spcBef>
              <a:spcAft>
                <a:spcPts val="0"/>
              </a:spcAft>
              <a:buSzPts val="1800"/>
              <a:buNone/>
            </a:pPr>
            <a:r>
              <a:rPr lang="en"/>
              <a:t>Approximately every 3 years, schedule is announced at convention.. </a:t>
            </a:r>
            <a:endParaRPr/>
          </a:p>
          <a:p>
            <a:pPr indent="0" lvl="0" marL="0" rtl="0" algn="l">
              <a:lnSpc>
                <a:spcPct val="115000"/>
              </a:lnSpc>
              <a:spcBef>
                <a:spcPts val="1200"/>
              </a:spcBef>
              <a:spcAft>
                <a:spcPts val="1200"/>
              </a:spcAft>
              <a:buSzPts val="1800"/>
              <a:buNone/>
            </a:pPr>
            <a:r>
              <a:rPr lang="en"/>
              <a:t>Presidents contacted well in advanced and given detailed instruction of what to expect. </a:t>
            </a:r>
            <a:endParaRPr/>
          </a:p>
        </p:txBody>
      </p:sp>
      <p:pic>
        <p:nvPicPr>
          <p:cNvPr descr="a cartoon duck is standing in front of a door talking to anyone . (Provided by Tenor)" id="378" name="Google Shape;378;p44"/>
          <p:cNvPicPr preferRelativeResize="0"/>
          <p:nvPr/>
        </p:nvPicPr>
        <p:blipFill rotWithShape="1">
          <a:blip r:embed="rId3">
            <a:alphaModFix/>
          </a:blip>
          <a:srcRect b="0" l="0" r="0" t="0"/>
          <a:stretch/>
        </p:blipFill>
        <p:spPr>
          <a:xfrm>
            <a:off x="702600" y="1726000"/>
            <a:ext cx="3333750" cy="2571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5"/>
          <p:cNvSpPr txBox="1"/>
          <p:nvPr>
            <p:ph type="title"/>
          </p:nvPr>
        </p:nvSpPr>
        <p:spPr>
          <a:xfrm>
            <a:off x="265500" y="1081400"/>
            <a:ext cx="4045200" cy="5184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Board Buddy Calls</a:t>
            </a:r>
            <a:endParaRPr/>
          </a:p>
        </p:txBody>
      </p:sp>
      <p:sp>
        <p:nvSpPr>
          <p:cNvPr id="384" name="Google Shape;384;p4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If your chapter is not scheduled for an Official Visit…</a:t>
            </a:r>
            <a:endParaRPr/>
          </a:p>
          <a:p>
            <a:pPr indent="0" lvl="0" marL="0" rtl="0" algn="l">
              <a:lnSpc>
                <a:spcPct val="115000"/>
              </a:lnSpc>
              <a:spcBef>
                <a:spcPts val="1200"/>
              </a:spcBef>
              <a:spcAft>
                <a:spcPts val="0"/>
              </a:spcAft>
              <a:buSzPts val="1800"/>
              <a:buNone/>
            </a:pPr>
            <a:r>
              <a:rPr lang="en"/>
              <a:t>…the chapter president and her Board Buddy will have a phone call or zoom meeting in the fall. </a:t>
            </a:r>
            <a:endParaRPr/>
          </a:p>
          <a:p>
            <a:pPr indent="0" lvl="0" marL="0" rtl="0" algn="l">
              <a:lnSpc>
                <a:spcPct val="115000"/>
              </a:lnSpc>
              <a:spcBef>
                <a:spcPts val="1200"/>
              </a:spcBef>
              <a:spcAft>
                <a:spcPts val="1200"/>
              </a:spcAft>
              <a:buSzPts val="1800"/>
              <a:buNone/>
            </a:pPr>
            <a:r>
              <a:rPr lang="en"/>
              <a:t>A Board Buddy call is a condensed version of an Official Visit. </a:t>
            </a:r>
            <a:endParaRPr/>
          </a:p>
        </p:txBody>
      </p:sp>
      <p:pic>
        <p:nvPicPr>
          <p:cNvPr id="385" name="Google Shape;385;p45"/>
          <p:cNvPicPr preferRelativeResize="0"/>
          <p:nvPr/>
        </p:nvPicPr>
        <p:blipFill rotWithShape="1">
          <a:blip r:embed="rId3">
            <a:alphaModFix/>
          </a:blip>
          <a:srcRect b="0" l="0" r="0" t="0"/>
          <a:stretch/>
        </p:blipFill>
        <p:spPr>
          <a:xfrm>
            <a:off x="923438" y="1786325"/>
            <a:ext cx="2729333" cy="2047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6"/>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Bonus tip!</a:t>
            </a:r>
            <a:endParaRPr/>
          </a:p>
        </p:txBody>
      </p:sp>
      <p:sp>
        <p:nvSpPr>
          <p:cNvPr id="391" name="Google Shape;391;p46"/>
          <p:cNvSpPr txBox="1"/>
          <p:nvPr>
            <p:ph idx="2" type="body"/>
          </p:nvPr>
        </p:nvSpPr>
        <p:spPr>
          <a:xfrm>
            <a:off x="4939500" y="495600"/>
            <a:ext cx="3837000" cy="3695100"/>
          </a:xfrm>
          <a:prstGeom prst="rect">
            <a:avLst/>
          </a:prstGeom>
          <a:noFill/>
          <a:ln>
            <a:noFill/>
          </a:ln>
        </p:spPr>
        <p:txBody>
          <a:bodyPr anchorCtr="0" anchor="ctr"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t>You don’t have to wait for the President to be absent to preside over a meeting. </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0"/>
              </a:spcAft>
              <a:buSzPts val="1800"/>
              <a:buNone/>
            </a:pPr>
            <a:r>
              <a:rPr lang="en"/>
              <a:t>Practice running a meeting when the president is in attendance!</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rPr lang="en"/>
              <a:t>She will be right there to assist with any questions you may have </a:t>
            </a:r>
            <a:r>
              <a:rPr i="1" lang="en"/>
              <a:t>and</a:t>
            </a:r>
            <a:r>
              <a:rPr lang="en"/>
              <a:t> you will feel more comfortable running a meeting in the future. </a:t>
            </a:r>
            <a:endParaRPr/>
          </a:p>
        </p:txBody>
      </p:sp>
      <p:sp>
        <p:nvSpPr>
          <p:cNvPr id="392" name="Google Shape;392;p46"/>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For Vice Presidents</a:t>
            </a:r>
            <a:endParaRPr/>
          </a:p>
        </p:txBody>
      </p:sp>
      <p:pic>
        <p:nvPicPr>
          <p:cNvPr id="393" name="Google Shape;393;p46"/>
          <p:cNvPicPr preferRelativeResize="0"/>
          <p:nvPr/>
        </p:nvPicPr>
        <p:blipFill rotWithShape="1">
          <a:blip r:embed="rId3">
            <a:alphaModFix/>
          </a:blip>
          <a:srcRect b="0" l="0" r="0" t="0"/>
          <a:stretch/>
        </p:blipFill>
        <p:spPr>
          <a:xfrm>
            <a:off x="1533652" y="578300"/>
            <a:ext cx="1508900" cy="1542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Resources</a:t>
            </a:r>
            <a:endParaRPr/>
          </a:p>
        </p:txBody>
      </p:sp>
      <p:sp>
        <p:nvSpPr>
          <p:cNvPr id="399" name="Google Shape;399;p47"/>
          <p:cNvSpPr txBox="1"/>
          <p:nvPr>
            <p:ph idx="1" type="body"/>
          </p:nvPr>
        </p:nvSpPr>
        <p:spPr>
          <a:xfrm>
            <a:off x="311700" y="1152475"/>
            <a:ext cx="4130400" cy="38946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b="1" lang="en">
                <a:solidFill>
                  <a:schemeClr val="dk1"/>
                </a:solidFill>
              </a:rPr>
              <a:t>Guard</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3"/>
              </a:rPr>
              <a:t>Guard’s Instructions for COI</a:t>
            </a:r>
            <a:endParaRPr/>
          </a:p>
          <a:p>
            <a:pPr indent="0" lvl="0" marL="0" rtl="0" algn="l">
              <a:lnSpc>
                <a:spcPct val="115000"/>
              </a:lnSpc>
              <a:spcBef>
                <a:spcPts val="1200"/>
              </a:spcBef>
              <a:spcAft>
                <a:spcPts val="0"/>
              </a:spcAft>
              <a:buSzPts val="1800"/>
              <a:buNone/>
            </a:pPr>
            <a:r>
              <a:rPr b="1" lang="en">
                <a:solidFill>
                  <a:schemeClr val="dk1"/>
                </a:solidFill>
              </a:rPr>
              <a:t>Chaplain</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4"/>
              </a:rPr>
              <a:t>Chaplain’s Prayer Card</a:t>
            </a:r>
            <a:endParaRPr/>
          </a:p>
          <a:p>
            <a:pPr indent="0" lvl="0" marL="0" rtl="0" algn="l">
              <a:lnSpc>
                <a:spcPct val="115000"/>
              </a:lnSpc>
              <a:spcBef>
                <a:spcPts val="1200"/>
              </a:spcBef>
              <a:spcAft>
                <a:spcPts val="0"/>
              </a:spcAft>
              <a:buSzPts val="1800"/>
              <a:buNone/>
            </a:pPr>
            <a:r>
              <a:rPr b="1" lang="en">
                <a:solidFill>
                  <a:schemeClr val="dk1"/>
                </a:solidFill>
              </a:rPr>
              <a:t>Recording Secretary</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5"/>
              </a:rPr>
              <a:t>Minutes Template</a:t>
            </a:r>
            <a:endParaRPr/>
          </a:p>
          <a:p>
            <a:pPr indent="-342900" lvl="0" marL="457200" rtl="0" algn="l">
              <a:lnSpc>
                <a:spcPct val="115000"/>
              </a:lnSpc>
              <a:spcBef>
                <a:spcPts val="0"/>
              </a:spcBef>
              <a:spcAft>
                <a:spcPts val="0"/>
              </a:spcAft>
              <a:buSzPts val="1800"/>
              <a:buChar char="●"/>
            </a:pPr>
            <a:r>
              <a:rPr lang="en" u="sng">
                <a:solidFill>
                  <a:schemeClr val="hlink"/>
                </a:solidFill>
                <a:hlinkClick r:id="rId6"/>
              </a:rPr>
              <a:t>Instructions for Minutes</a:t>
            </a:r>
            <a:endParaRPr/>
          </a:p>
          <a:p>
            <a:pPr indent="-342900" lvl="0" marL="457200" rtl="0" algn="l">
              <a:lnSpc>
                <a:spcPct val="115000"/>
              </a:lnSpc>
              <a:spcBef>
                <a:spcPts val="0"/>
              </a:spcBef>
              <a:spcAft>
                <a:spcPts val="0"/>
              </a:spcAft>
              <a:buSzPts val="1800"/>
              <a:buChar char="●"/>
            </a:pPr>
            <a:r>
              <a:rPr lang="en" u="sng">
                <a:solidFill>
                  <a:schemeClr val="hlink"/>
                </a:solidFill>
                <a:hlinkClick r:id="rId7"/>
              </a:rPr>
              <a:t>Recording Secretary Training Video</a:t>
            </a:r>
            <a:endParaRPr/>
          </a:p>
          <a:p>
            <a:pPr indent="0" lvl="0" marL="0" rtl="0" algn="l">
              <a:lnSpc>
                <a:spcPct val="115000"/>
              </a:lnSpc>
              <a:spcBef>
                <a:spcPts val="1200"/>
              </a:spcBef>
              <a:spcAft>
                <a:spcPts val="1200"/>
              </a:spcAft>
              <a:buSzPts val="1800"/>
              <a:buNone/>
            </a:pPr>
            <a:r>
              <a:t/>
            </a:r>
            <a:endParaRPr/>
          </a:p>
        </p:txBody>
      </p:sp>
      <p:sp>
        <p:nvSpPr>
          <p:cNvPr id="400" name="Google Shape;400;p47"/>
          <p:cNvSpPr txBox="1"/>
          <p:nvPr>
            <p:ph idx="1" type="body"/>
          </p:nvPr>
        </p:nvSpPr>
        <p:spPr>
          <a:xfrm>
            <a:off x="4274100" y="1152475"/>
            <a:ext cx="4646700" cy="3831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solidFill>
                  <a:schemeClr val="dk1"/>
                </a:solidFill>
              </a:rPr>
              <a:t>Corresponding Secretary</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8"/>
              </a:rPr>
              <a:t>Monthly Report</a:t>
            </a:r>
            <a:endParaRPr/>
          </a:p>
          <a:p>
            <a:pPr indent="-342900" lvl="0" marL="457200" rtl="0" algn="l">
              <a:lnSpc>
                <a:spcPct val="115000"/>
              </a:lnSpc>
              <a:spcBef>
                <a:spcPts val="0"/>
              </a:spcBef>
              <a:spcAft>
                <a:spcPts val="0"/>
              </a:spcAft>
              <a:buSzPts val="1800"/>
              <a:buChar char="●"/>
            </a:pPr>
            <a:r>
              <a:rPr lang="en" u="sng">
                <a:solidFill>
                  <a:schemeClr val="hlink"/>
                </a:solidFill>
                <a:hlinkClick r:id="rId9"/>
              </a:rPr>
              <a:t>Local Chapter Corresponding Secretary Forms:</a:t>
            </a:r>
            <a:endParaRPr/>
          </a:p>
          <a:p>
            <a:pPr indent="-317500" lvl="1" marL="914400" rtl="0" algn="l">
              <a:lnSpc>
                <a:spcPct val="115000"/>
              </a:lnSpc>
              <a:spcBef>
                <a:spcPts val="0"/>
              </a:spcBef>
              <a:spcAft>
                <a:spcPts val="0"/>
              </a:spcAft>
              <a:buSzPts val="1400"/>
              <a:buChar char="○"/>
            </a:pPr>
            <a:r>
              <a:rPr lang="en" u="sng">
                <a:solidFill>
                  <a:schemeClr val="hlink"/>
                </a:solidFill>
                <a:hlinkClick r:id="rId10"/>
              </a:rPr>
              <a:t>State Convention Delegates</a:t>
            </a:r>
            <a:endParaRPr/>
          </a:p>
          <a:p>
            <a:pPr indent="-317500" lvl="1" marL="914400" rtl="0" algn="l">
              <a:lnSpc>
                <a:spcPct val="115000"/>
              </a:lnSpc>
              <a:spcBef>
                <a:spcPts val="0"/>
              </a:spcBef>
              <a:spcAft>
                <a:spcPts val="0"/>
              </a:spcAft>
              <a:buSzPts val="1400"/>
              <a:buChar char="○"/>
            </a:pPr>
            <a:r>
              <a:rPr lang="en" u="sng">
                <a:solidFill>
                  <a:schemeClr val="hlink"/>
                </a:solidFill>
                <a:hlinkClick r:id="rId11"/>
              </a:rPr>
              <a:t>Local Chapter Report of Project Chair</a:t>
            </a:r>
            <a:endParaRPr/>
          </a:p>
          <a:p>
            <a:pPr indent="-317500" lvl="1" marL="914400" rtl="0" algn="l">
              <a:lnSpc>
                <a:spcPct val="115000"/>
              </a:lnSpc>
              <a:spcBef>
                <a:spcPts val="0"/>
              </a:spcBef>
              <a:spcAft>
                <a:spcPts val="0"/>
              </a:spcAft>
              <a:buSzPts val="1400"/>
              <a:buChar char="○"/>
            </a:pPr>
            <a:r>
              <a:rPr lang="en" u="sng">
                <a:solidFill>
                  <a:schemeClr val="hlink"/>
                </a:solidFill>
                <a:hlinkClick r:id="rId12"/>
              </a:rPr>
              <a:t>Report of Election of Officers of Local Chapter</a:t>
            </a:r>
            <a:endParaRPr/>
          </a:p>
          <a:p>
            <a:pPr indent="-317500" lvl="1" marL="914400" rtl="0" algn="l">
              <a:lnSpc>
                <a:spcPct val="115000"/>
              </a:lnSpc>
              <a:spcBef>
                <a:spcPts val="0"/>
              </a:spcBef>
              <a:spcAft>
                <a:spcPts val="0"/>
              </a:spcAft>
              <a:buSzPts val="1400"/>
              <a:buChar char="○"/>
            </a:pPr>
            <a:r>
              <a:rPr lang="en" u="sng">
                <a:solidFill>
                  <a:schemeClr val="hlink"/>
                </a:solidFill>
                <a:hlinkClick r:id="rId13"/>
              </a:rPr>
              <a:t>Member Update</a:t>
            </a:r>
            <a:endParaRPr/>
          </a:p>
          <a:p>
            <a:pPr indent="-342900" lvl="0" marL="457200" rtl="0" algn="l">
              <a:lnSpc>
                <a:spcPct val="115000"/>
              </a:lnSpc>
              <a:spcBef>
                <a:spcPts val="0"/>
              </a:spcBef>
              <a:spcAft>
                <a:spcPts val="0"/>
              </a:spcAft>
              <a:buSzPts val="1800"/>
              <a:buChar char="●"/>
            </a:pPr>
            <a:r>
              <a:rPr lang="en" u="sng">
                <a:solidFill>
                  <a:schemeClr val="hlink"/>
                </a:solidFill>
                <a:hlinkClick r:id="rId14"/>
              </a:rPr>
              <a:t>Corresponding Secretary Training Video</a:t>
            </a:r>
            <a:endParaRPr/>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Resources</a:t>
            </a:r>
            <a:endParaRPr/>
          </a:p>
        </p:txBody>
      </p:sp>
      <p:sp>
        <p:nvSpPr>
          <p:cNvPr id="406" name="Google Shape;406;p48"/>
          <p:cNvSpPr txBox="1"/>
          <p:nvPr>
            <p:ph idx="1" type="body"/>
          </p:nvPr>
        </p:nvSpPr>
        <p:spPr>
          <a:xfrm>
            <a:off x="311700" y="1017725"/>
            <a:ext cx="3801600" cy="40293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b="1" lang="en">
                <a:solidFill>
                  <a:schemeClr val="dk1"/>
                </a:solidFill>
              </a:rPr>
              <a:t>Treasurer</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3"/>
              </a:rPr>
              <a:t>Roll Call </a:t>
            </a:r>
            <a:endParaRPr/>
          </a:p>
          <a:p>
            <a:pPr indent="-342900" lvl="0" marL="457200" rtl="0" algn="l">
              <a:lnSpc>
                <a:spcPct val="115000"/>
              </a:lnSpc>
              <a:spcBef>
                <a:spcPts val="0"/>
              </a:spcBef>
              <a:spcAft>
                <a:spcPts val="0"/>
              </a:spcAft>
              <a:buSzPts val="1800"/>
              <a:buChar char="●"/>
            </a:pPr>
            <a:r>
              <a:rPr lang="en" u="sng">
                <a:solidFill>
                  <a:schemeClr val="hlink"/>
                </a:solidFill>
                <a:hlinkClick r:id="rId4"/>
              </a:rPr>
              <a:t>Monthly Report to Chapter</a:t>
            </a:r>
            <a:endParaRPr/>
          </a:p>
          <a:p>
            <a:pPr indent="-342900" lvl="0" marL="457200" rtl="0" algn="l">
              <a:lnSpc>
                <a:spcPct val="115000"/>
              </a:lnSpc>
              <a:spcBef>
                <a:spcPts val="0"/>
              </a:spcBef>
              <a:spcAft>
                <a:spcPts val="0"/>
              </a:spcAft>
              <a:buSzPts val="1800"/>
              <a:buChar char="●"/>
            </a:pPr>
            <a:r>
              <a:rPr lang="en" u="sng">
                <a:solidFill>
                  <a:schemeClr val="hlink"/>
                </a:solidFill>
                <a:hlinkClick r:id="rId5"/>
              </a:rPr>
              <a:t>Order Supplies</a:t>
            </a:r>
            <a:endParaRPr/>
          </a:p>
          <a:p>
            <a:pPr indent="-342900" lvl="0" marL="457200" rtl="0" algn="l">
              <a:lnSpc>
                <a:spcPct val="115000"/>
              </a:lnSpc>
              <a:spcBef>
                <a:spcPts val="0"/>
              </a:spcBef>
              <a:spcAft>
                <a:spcPts val="0"/>
              </a:spcAft>
              <a:buSzPts val="1800"/>
              <a:buChar char="●"/>
            </a:pPr>
            <a:r>
              <a:rPr lang="en" u="sng">
                <a:solidFill>
                  <a:schemeClr val="hlink"/>
                </a:solidFill>
                <a:hlinkClick r:id="rId6"/>
              </a:rPr>
              <a:t>Chapter Contribution Form</a:t>
            </a:r>
            <a:endParaRPr/>
          </a:p>
          <a:p>
            <a:pPr indent="-342900" lvl="0" marL="457200" rtl="0" algn="l">
              <a:lnSpc>
                <a:spcPct val="115000"/>
              </a:lnSpc>
              <a:spcBef>
                <a:spcPts val="0"/>
              </a:spcBef>
              <a:spcAft>
                <a:spcPts val="0"/>
              </a:spcAft>
              <a:buSzPts val="1800"/>
              <a:buChar char="●"/>
            </a:pPr>
            <a:r>
              <a:rPr lang="en" u="sng">
                <a:solidFill>
                  <a:schemeClr val="hlink"/>
                </a:solidFill>
                <a:hlinkClick r:id="rId7"/>
              </a:rPr>
              <a:t>P.E.O. Pyramid of Giving</a:t>
            </a:r>
            <a:endParaRPr/>
          </a:p>
          <a:p>
            <a:pPr indent="-342900" lvl="0" marL="457200" rtl="0" algn="l">
              <a:lnSpc>
                <a:spcPct val="115000"/>
              </a:lnSpc>
              <a:spcBef>
                <a:spcPts val="0"/>
              </a:spcBef>
              <a:spcAft>
                <a:spcPts val="0"/>
              </a:spcAft>
              <a:buSzPts val="1800"/>
              <a:buChar char="●"/>
            </a:pPr>
            <a:r>
              <a:rPr lang="en" u="sng">
                <a:solidFill>
                  <a:schemeClr val="hlink"/>
                </a:solidFill>
                <a:hlinkClick r:id="rId8"/>
              </a:rPr>
              <a:t>Notice of Dues</a:t>
            </a:r>
            <a:endParaRPr/>
          </a:p>
          <a:p>
            <a:pPr indent="-342900" lvl="0" marL="457200" rtl="0" algn="l">
              <a:lnSpc>
                <a:spcPct val="115000"/>
              </a:lnSpc>
              <a:spcBef>
                <a:spcPts val="0"/>
              </a:spcBef>
              <a:spcAft>
                <a:spcPts val="0"/>
              </a:spcAft>
              <a:buSzPts val="1800"/>
              <a:buChar char="●"/>
            </a:pPr>
            <a:r>
              <a:rPr lang="en" u="sng">
                <a:solidFill>
                  <a:schemeClr val="hlink"/>
                </a:solidFill>
                <a:hlinkClick r:id="rId9"/>
              </a:rPr>
              <a:t>Instructions for Treasurer’s Record Book</a:t>
            </a:r>
            <a:endParaRPr/>
          </a:p>
          <a:p>
            <a:pPr indent="-342900" lvl="0" marL="457200" rtl="0" algn="l">
              <a:lnSpc>
                <a:spcPct val="115000"/>
              </a:lnSpc>
              <a:spcBef>
                <a:spcPts val="0"/>
              </a:spcBef>
              <a:spcAft>
                <a:spcPts val="0"/>
              </a:spcAft>
              <a:buSzPts val="1800"/>
              <a:buChar char="●"/>
            </a:pPr>
            <a:r>
              <a:rPr lang="en" u="sng">
                <a:solidFill>
                  <a:schemeClr val="hlink"/>
                </a:solidFill>
                <a:hlinkClick r:id="rId10"/>
              </a:rPr>
              <a:t>Treasurer Training Video</a:t>
            </a:r>
            <a:endParaRPr/>
          </a:p>
          <a:p>
            <a:pPr indent="-342900" lvl="0" marL="457200" rtl="0" algn="l">
              <a:lnSpc>
                <a:spcPct val="115000"/>
              </a:lnSpc>
              <a:spcBef>
                <a:spcPts val="0"/>
              </a:spcBef>
              <a:spcAft>
                <a:spcPts val="0"/>
              </a:spcAft>
              <a:buSzPts val="1800"/>
              <a:buChar char="●"/>
            </a:pPr>
            <a:r>
              <a:rPr lang="en" u="sng">
                <a:solidFill>
                  <a:schemeClr val="hlink"/>
                </a:solidFill>
                <a:hlinkClick r:id="rId11"/>
              </a:rPr>
              <a:t>P.E.O. Treasurer’s Excel File Instructions</a:t>
            </a:r>
            <a:endParaRPr/>
          </a:p>
        </p:txBody>
      </p:sp>
      <p:sp>
        <p:nvSpPr>
          <p:cNvPr id="407" name="Google Shape;407;p48"/>
          <p:cNvSpPr txBox="1"/>
          <p:nvPr>
            <p:ph idx="1" type="body"/>
          </p:nvPr>
        </p:nvSpPr>
        <p:spPr>
          <a:xfrm>
            <a:off x="4274100" y="1017725"/>
            <a:ext cx="4869900" cy="3862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solidFill>
                  <a:schemeClr val="dk1"/>
                </a:solidFill>
              </a:rPr>
              <a:t>President/Vice President</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12"/>
              </a:rPr>
              <a:t>List of Supplies for Local Chapter Officers</a:t>
            </a:r>
            <a:endParaRPr/>
          </a:p>
          <a:p>
            <a:pPr indent="-342900" lvl="0" marL="457200" rtl="0" algn="l">
              <a:lnSpc>
                <a:spcPct val="115000"/>
              </a:lnSpc>
              <a:spcBef>
                <a:spcPts val="0"/>
              </a:spcBef>
              <a:spcAft>
                <a:spcPts val="0"/>
              </a:spcAft>
              <a:buSzPts val="1800"/>
              <a:buChar char="●"/>
            </a:pPr>
            <a:r>
              <a:rPr lang="en"/>
              <a:t>President’s Book:</a:t>
            </a:r>
            <a:endParaRPr/>
          </a:p>
          <a:p>
            <a:pPr indent="-317500" lvl="1" marL="914400" rtl="0" algn="l">
              <a:lnSpc>
                <a:spcPct val="115000"/>
              </a:lnSpc>
              <a:spcBef>
                <a:spcPts val="0"/>
              </a:spcBef>
              <a:spcAft>
                <a:spcPts val="0"/>
              </a:spcAft>
              <a:buSzPts val="1400"/>
              <a:buChar char="○"/>
            </a:pPr>
            <a:r>
              <a:rPr lang="en" u="sng">
                <a:solidFill>
                  <a:schemeClr val="hlink"/>
                </a:solidFill>
                <a:hlinkClick r:id="rId13"/>
              </a:rPr>
              <a:t>Procedure for P.E.O. Chapter Meeting</a:t>
            </a:r>
            <a:endParaRPr/>
          </a:p>
          <a:p>
            <a:pPr indent="-317500" lvl="1" marL="914400" rtl="0" algn="l">
              <a:lnSpc>
                <a:spcPct val="115000"/>
              </a:lnSpc>
              <a:spcBef>
                <a:spcPts val="0"/>
              </a:spcBef>
              <a:spcAft>
                <a:spcPts val="0"/>
              </a:spcAft>
              <a:buSzPts val="1400"/>
              <a:buChar char="○"/>
            </a:pPr>
            <a:r>
              <a:rPr lang="en" u="sng">
                <a:solidFill>
                  <a:schemeClr val="hlink"/>
                </a:solidFill>
                <a:hlinkClick r:id="rId14"/>
              </a:rPr>
              <a:t>Procedure for Special P.E.O. Chapter Meeting</a:t>
            </a:r>
            <a:endParaRPr/>
          </a:p>
          <a:p>
            <a:pPr indent="-317500" lvl="1" marL="914400" rtl="0" algn="l">
              <a:lnSpc>
                <a:spcPct val="115000"/>
              </a:lnSpc>
              <a:spcBef>
                <a:spcPts val="0"/>
              </a:spcBef>
              <a:spcAft>
                <a:spcPts val="0"/>
              </a:spcAft>
              <a:buSzPts val="1400"/>
              <a:buChar char="○"/>
            </a:pPr>
            <a:r>
              <a:rPr lang="en" u="sng">
                <a:solidFill>
                  <a:schemeClr val="hlink"/>
                </a:solidFill>
                <a:hlinkClick r:id="rId15"/>
              </a:rPr>
              <a:t>Appendix of Supplementary Procedures</a:t>
            </a:r>
            <a:endParaRPr/>
          </a:p>
          <a:p>
            <a:pPr indent="-342900" lvl="0" marL="457200" rtl="0" algn="l">
              <a:lnSpc>
                <a:spcPct val="115000"/>
              </a:lnSpc>
              <a:spcBef>
                <a:spcPts val="0"/>
              </a:spcBef>
              <a:spcAft>
                <a:spcPts val="0"/>
              </a:spcAft>
              <a:buSzPts val="1800"/>
              <a:buChar char="●"/>
            </a:pPr>
            <a:r>
              <a:rPr lang="en" u="sng">
                <a:solidFill>
                  <a:schemeClr val="hlink"/>
                </a:solidFill>
                <a:hlinkClick r:id="rId16"/>
              </a:rPr>
              <a:t>Bylaws &amp; Standing Rules of the GA State Chapter </a:t>
            </a:r>
            <a:endParaRPr/>
          </a:p>
          <a:p>
            <a:pPr indent="0" lvl="0" marL="0" rtl="0" algn="l">
              <a:lnSpc>
                <a:spcPct val="115000"/>
              </a:lnSpc>
              <a:spcBef>
                <a:spcPts val="1200"/>
              </a:spcBef>
              <a:spcAft>
                <a:spcPts val="0"/>
              </a:spcAft>
              <a:buSzPts val="1800"/>
              <a:buNone/>
            </a:pPr>
            <a:r>
              <a:rPr b="1" lang="en">
                <a:solidFill>
                  <a:schemeClr val="dk1"/>
                </a:solidFill>
              </a:rPr>
              <a:t>Annual Report</a:t>
            </a:r>
            <a:endParaRPr b="1">
              <a:solidFill>
                <a:schemeClr val="dk1"/>
              </a:solidFill>
            </a:endParaRPr>
          </a:p>
          <a:p>
            <a:pPr indent="-342900" lvl="0" marL="457200" rtl="0" algn="l">
              <a:lnSpc>
                <a:spcPct val="115000"/>
              </a:lnSpc>
              <a:spcBef>
                <a:spcPts val="1200"/>
              </a:spcBef>
              <a:spcAft>
                <a:spcPts val="0"/>
              </a:spcAft>
              <a:buSzPts val="1800"/>
              <a:buChar char="●"/>
            </a:pPr>
            <a:r>
              <a:rPr lang="en" u="sng">
                <a:solidFill>
                  <a:schemeClr val="hlink"/>
                </a:solidFill>
                <a:hlinkClick r:id="rId17"/>
              </a:rPr>
              <a:t>Local Chapter Annual Report Resources</a:t>
            </a:r>
            <a:endParaRPr/>
          </a:p>
          <a:p>
            <a:pPr indent="-342900" lvl="0" marL="457200" rtl="0" algn="l">
              <a:lnSpc>
                <a:spcPct val="115000"/>
              </a:lnSpc>
              <a:spcBef>
                <a:spcPts val="0"/>
              </a:spcBef>
              <a:spcAft>
                <a:spcPts val="0"/>
              </a:spcAft>
              <a:buSzPts val="1800"/>
              <a:buChar char="●"/>
            </a:pPr>
            <a:r>
              <a:rPr lang="en" u="sng">
                <a:solidFill>
                  <a:schemeClr val="hlink"/>
                </a:solidFill>
                <a:hlinkClick r:id="rId18"/>
              </a:rPr>
              <a:t>IRS-LC Worksheet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5"/>
          <p:cNvSpPr txBox="1"/>
          <p:nvPr>
            <p:ph type="title"/>
          </p:nvPr>
        </p:nvSpPr>
        <p:spPr>
          <a:xfrm>
            <a:off x="671250" y="2827050"/>
            <a:ext cx="7852200" cy="861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Guard</a:t>
            </a:r>
            <a:endParaRPr/>
          </a:p>
        </p:txBody>
      </p:sp>
      <p:pic>
        <p:nvPicPr>
          <p:cNvPr id="91" name="Google Shape;91;p5"/>
          <p:cNvPicPr preferRelativeResize="0"/>
          <p:nvPr/>
        </p:nvPicPr>
        <p:blipFill rotWithShape="1">
          <a:blip r:embed="rId3">
            <a:alphaModFix/>
          </a:blip>
          <a:srcRect b="0" l="0" r="0" t="0"/>
          <a:stretch/>
        </p:blipFill>
        <p:spPr>
          <a:xfrm>
            <a:off x="3969200" y="1621475"/>
            <a:ext cx="1205575" cy="1205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15000"/>
              </a:lnSpc>
              <a:spcBef>
                <a:spcPts val="0"/>
              </a:spcBef>
              <a:spcAft>
                <a:spcPts val="0"/>
              </a:spcAft>
              <a:buSzPct val="100000"/>
              <a:buNone/>
            </a:pPr>
            <a:r>
              <a:rPr lang="en"/>
              <a:t>Conduct a visual verification of membership prior to the start of the meeting.</a:t>
            </a:r>
            <a:endParaRPr/>
          </a:p>
          <a:p>
            <a:pPr indent="0" lvl="0" marL="0" rtl="0" algn="l">
              <a:lnSpc>
                <a:spcPct val="115000"/>
              </a:lnSpc>
              <a:spcBef>
                <a:spcPts val="1200"/>
              </a:spcBef>
              <a:spcAft>
                <a:spcPts val="0"/>
              </a:spcAft>
              <a:buSzPct val="100000"/>
              <a:buNone/>
            </a:pPr>
            <a:r>
              <a:rPr lang="en"/>
              <a:t>Should a P.E.O. guest attend your meeting, the Guard may request a membership card to verify active status.</a:t>
            </a:r>
            <a:endParaRPr/>
          </a:p>
          <a:p>
            <a:pPr indent="0" lvl="0" marL="0" rtl="0" algn="l">
              <a:lnSpc>
                <a:spcPct val="115000"/>
              </a:lnSpc>
              <a:spcBef>
                <a:spcPts val="1200"/>
              </a:spcBef>
              <a:spcAft>
                <a:spcPts val="0"/>
              </a:spcAft>
              <a:buSzPct val="100000"/>
              <a:buNone/>
            </a:pPr>
            <a:r>
              <a:rPr lang="en"/>
              <a:t>No longer required:</a:t>
            </a:r>
            <a:endParaRPr/>
          </a:p>
          <a:p>
            <a:pPr indent="-334327" lvl="0" marL="457200" rtl="0" algn="l">
              <a:lnSpc>
                <a:spcPct val="115000"/>
              </a:lnSpc>
              <a:spcBef>
                <a:spcPts val="1200"/>
              </a:spcBef>
              <a:spcAft>
                <a:spcPts val="0"/>
              </a:spcAft>
              <a:buSzPct val="100000"/>
              <a:buChar char="●"/>
            </a:pPr>
            <a:r>
              <a:rPr lang="en"/>
              <a:t>Stating “Madam president all who are present are entitled to remain” is no longer required. </a:t>
            </a:r>
            <a:endParaRPr/>
          </a:p>
          <a:p>
            <a:pPr indent="-334327" lvl="0" marL="457200" rtl="0" algn="l">
              <a:lnSpc>
                <a:spcPct val="115000"/>
              </a:lnSpc>
              <a:spcBef>
                <a:spcPts val="0"/>
              </a:spcBef>
              <a:spcAft>
                <a:spcPts val="0"/>
              </a:spcAft>
              <a:buSzPct val="100000"/>
              <a:buChar char="●"/>
            </a:pPr>
            <a:r>
              <a:rPr lang="en"/>
              <a:t>Password is no longer taken/given verbally prior to a meeting. </a:t>
            </a:r>
            <a:endParaRPr/>
          </a:p>
        </p:txBody>
      </p:sp>
      <p:pic>
        <p:nvPicPr>
          <p:cNvPr id="97" name="Google Shape;97;p6"/>
          <p:cNvPicPr preferRelativeResize="0"/>
          <p:nvPr/>
        </p:nvPicPr>
        <p:blipFill rotWithShape="1">
          <a:blip r:embed="rId3">
            <a:alphaModFix/>
          </a:blip>
          <a:srcRect b="0" l="0" r="0" t="0"/>
          <a:stretch/>
        </p:blipFill>
        <p:spPr>
          <a:xfrm>
            <a:off x="240475" y="1082300"/>
            <a:ext cx="4096574" cy="333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Ceremony of Initiation</a:t>
            </a:r>
            <a:endParaRPr/>
          </a:p>
          <a:p>
            <a:pPr indent="0" lvl="0" marL="0" rtl="0" algn="l">
              <a:lnSpc>
                <a:spcPct val="115000"/>
              </a:lnSpc>
              <a:spcBef>
                <a:spcPts val="1200"/>
              </a:spcBef>
              <a:spcAft>
                <a:spcPts val="0"/>
              </a:spcAft>
              <a:buSzPts val="1800"/>
              <a:buNone/>
            </a:pPr>
            <a:r>
              <a:rPr lang="en"/>
              <a:t>The Guard sets the tone for the</a:t>
            </a:r>
            <a:endParaRPr/>
          </a:p>
          <a:p>
            <a:pPr indent="0" lvl="0" marL="0" rtl="0" algn="l">
              <a:lnSpc>
                <a:spcPct val="115000"/>
              </a:lnSpc>
              <a:spcBef>
                <a:spcPts val="1200"/>
              </a:spcBef>
              <a:spcAft>
                <a:spcPts val="0"/>
              </a:spcAft>
              <a:buSzPts val="1800"/>
              <a:buNone/>
            </a:pPr>
            <a:r>
              <a:rPr lang="en"/>
              <a:t>initiation ceremony.</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0"/>
              </a:spcAft>
              <a:buSzPts val="1800"/>
              <a:buNone/>
            </a:pPr>
            <a:r>
              <a:rPr lang="en"/>
              <a:t>Setting the table should be deliberate</a:t>
            </a:r>
            <a:endParaRPr/>
          </a:p>
          <a:p>
            <a:pPr indent="0" lvl="0" marL="0" rtl="0" algn="l">
              <a:lnSpc>
                <a:spcPct val="115000"/>
              </a:lnSpc>
              <a:spcBef>
                <a:spcPts val="1200"/>
              </a:spcBef>
              <a:spcAft>
                <a:spcPts val="1200"/>
              </a:spcAft>
              <a:buSzPts val="1800"/>
              <a:buNone/>
            </a:pPr>
            <a:r>
              <a:rPr lang="en"/>
              <a:t>and thoughtful.</a:t>
            </a:r>
            <a:endParaRPr/>
          </a:p>
        </p:txBody>
      </p:sp>
      <p:pic>
        <p:nvPicPr>
          <p:cNvPr id="103" name="Google Shape;103;p7"/>
          <p:cNvPicPr preferRelativeResize="0"/>
          <p:nvPr/>
        </p:nvPicPr>
        <p:blipFill rotWithShape="1">
          <a:blip r:embed="rId3">
            <a:alphaModFix/>
          </a:blip>
          <a:srcRect b="0" l="0" r="0" t="0"/>
          <a:stretch/>
        </p:blipFill>
        <p:spPr>
          <a:xfrm>
            <a:off x="85700" y="348004"/>
            <a:ext cx="4419600" cy="44474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8"/>
          <p:cNvSpPr txBox="1"/>
          <p:nvPr>
            <p:ph type="title"/>
          </p:nvPr>
        </p:nvSpPr>
        <p:spPr>
          <a:xfrm>
            <a:off x="671250" y="2827050"/>
            <a:ext cx="7852200" cy="861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Chaplain</a:t>
            </a:r>
            <a:endParaRPr/>
          </a:p>
        </p:txBody>
      </p:sp>
      <p:pic>
        <p:nvPicPr>
          <p:cNvPr id="109" name="Google Shape;109;p8"/>
          <p:cNvPicPr preferRelativeResize="0"/>
          <p:nvPr/>
        </p:nvPicPr>
        <p:blipFill rotWithShape="1">
          <a:blip r:embed="rId3">
            <a:alphaModFix/>
          </a:blip>
          <a:srcRect b="0" l="0" r="0" t="0"/>
          <a:stretch/>
        </p:blipFill>
        <p:spPr>
          <a:xfrm>
            <a:off x="3929975" y="1543025"/>
            <a:ext cx="1284025" cy="1284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9"/>
          <p:cNvSpPr txBox="1"/>
          <p:nvPr>
            <p:ph idx="2" type="body"/>
          </p:nvPr>
        </p:nvSpPr>
        <p:spPr>
          <a:xfrm>
            <a:off x="4939500" y="724200"/>
            <a:ext cx="3976800" cy="36951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rPr lang="en"/>
              <a:t>Conduct the devotions of each meeting.</a:t>
            </a:r>
            <a:endParaRPr/>
          </a:p>
          <a:p>
            <a:pPr indent="0" lvl="0" marL="0" rtl="0" algn="l">
              <a:lnSpc>
                <a:spcPct val="115000"/>
              </a:lnSpc>
              <a:spcBef>
                <a:spcPts val="1200"/>
              </a:spcBef>
              <a:spcAft>
                <a:spcPts val="0"/>
              </a:spcAft>
              <a:buSzPts val="1800"/>
              <a:buNone/>
            </a:pPr>
            <a:r>
              <a:rPr i="1" lang="en"/>
              <a:t>Recent changes include:</a:t>
            </a:r>
            <a:endParaRPr i="1"/>
          </a:p>
          <a:p>
            <a:pPr indent="-342900" lvl="0" marL="457200" rtl="0" algn="l">
              <a:lnSpc>
                <a:spcPct val="115000"/>
              </a:lnSpc>
              <a:spcBef>
                <a:spcPts val="1200"/>
              </a:spcBef>
              <a:spcAft>
                <a:spcPts val="0"/>
              </a:spcAft>
              <a:buSzPts val="1800"/>
              <a:buChar char="●"/>
            </a:pPr>
            <a:r>
              <a:rPr i="1" lang="en"/>
              <a:t>Bible or other devotional text is acceptable</a:t>
            </a:r>
            <a:endParaRPr i="1"/>
          </a:p>
          <a:p>
            <a:pPr indent="-342900" lvl="0" marL="457200" rtl="0" algn="l">
              <a:lnSpc>
                <a:spcPct val="115000"/>
              </a:lnSpc>
              <a:spcBef>
                <a:spcPts val="0"/>
              </a:spcBef>
              <a:spcAft>
                <a:spcPts val="0"/>
              </a:spcAft>
              <a:buSzPts val="1800"/>
              <a:buChar char="●"/>
            </a:pPr>
            <a:r>
              <a:rPr i="1" lang="en"/>
              <a:t>Lord’s Prayer is optional for the chapter (decided by chapter)</a:t>
            </a:r>
            <a:endParaRPr i="1"/>
          </a:p>
          <a:p>
            <a:pPr indent="-342900" lvl="0" marL="457200" rtl="0" algn="l">
              <a:lnSpc>
                <a:spcPct val="115000"/>
              </a:lnSpc>
              <a:spcBef>
                <a:spcPts val="0"/>
              </a:spcBef>
              <a:spcAft>
                <a:spcPts val="0"/>
              </a:spcAft>
              <a:buSzPts val="1800"/>
              <a:buChar char="●"/>
            </a:pPr>
            <a:r>
              <a:rPr i="1" lang="en"/>
              <a:t>Chaplain’s Prayer wording updated 1/22</a:t>
            </a:r>
            <a:endParaRPr i="1"/>
          </a:p>
        </p:txBody>
      </p:sp>
      <p:pic>
        <p:nvPicPr>
          <p:cNvPr id="115" name="Google Shape;115;p9"/>
          <p:cNvPicPr preferRelativeResize="0"/>
          <p:nvPr/>
        </p:nvPicPr>
        <p:blipFill rotWithShape="1">
          <a:blip r:embed="rId3">
            <a:alphaModFix/>
          </a:blip>
          <a:srcRect b="0" l="0" r="0" t="0"/>
          <a:stretch/>
        </p:blipFill>
        <p:spPr>
          <a:xfrm>
            <a:off x="944800" y="461500"/>
            <a:ext cx="2753150" cy="4220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