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0" r:id="rId2"/>
    <p:sldId id="266" r:id="rId3"/>
    <p:sldId id="268" r:id="rId4"/>
    <p:sldId id="269" r:id="rId5"/>
    <p:sldId id="271" r:id="rId6"/>
    <p:sldId id="272" r:id="rId7"/>
    <p:sldId id="273" r:id="rId8"/>
    <p:sldId id="281" r:id="rId9"/>
    <p:sldId id="275" r:id="rId10"/>
    <p:sldId id="276" r:id="rId11"/>
    <p:sldId id="280" r:id="rId12"/>
    <p:sldId id="277" r:id="rId13"/>
    <p:sldId id="267" r:id="rId14"/>
    <p:sldId id="282"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idi Harris" initials="HH" lastIdx="1" clrIdx="0">
    <p:extLst>
      <p:ext uri="{19B8F6BF-5375-455C-9EA6-DF929625EA0E}">
        <p15:presenceInfo xmlns:p15="http://schemas.microsoft.com/office/powerpoint/2012/main" userId="fd0ee4e5846ae70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21C5E"/>
    <a:srgbClr val="90E6E8"/>
    <a:srgbClr val="FFFFCC"/>
    <a:srgbClr val="FFFFF7"/>
    <a:srgbClr val="88D7F0"/>
    <a:srgbClr val="88DCF0"/>
    <a:srgbClr val="7CF6FC"/>
    <a:srgbClr val="04ECD6"/>
    <a:srgbClr val="0BE0E5"/>
    <a:srgbClr val="0DDEE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66" autoAdjust="0"/>
    <p:restoredTop sz="94660"/>
  </p:normalViewPr>
  <p:slideViewPr>
    <p:cSldViewPr snapToGrid="0">
      <p:cViewPr varScale="1">
        <p:scale>
          <a:sx n="43" d="100"/>
          <a:sy n="43" d="100"/>
        </p:scale>
        <p:origin x="1037" y="264"/>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DD92D7-7FFA-28DC-25DB-371FF2FA08F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875DEF5-5A12-BCD9-AB44-70CF7BA7DA2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7F13193-C427-E198-D7AA-931CA204DCC8}"/>
              </a:ext>
            </a:extLst>
          </p:cNvPr>
          <p:cNvSpPr>
            <a:spLocks noGrp="1"/>
          </p:cNvSpPr>
          <p:nvPr>
            <p:ph type="dt" sz="half" idx="10"/>
          </p:nvPr>
        </p:nvSpPr>
        <p:spPr/>
        <p:txBody>
          <a:bodyPr/>
          <a:lstStyle/>
          <a:p>
            <a:fld id="{27D3FC8B-5C86-45A1-A336-93643B491B96}" type="datetimeFigureOut">
              <a:rPr lang="en-US" smtClean="0"/>
              <a:t>8/4/2025</a:t>
            </a:fld>
            <a:endParaRPr lang="en-US"/>
          </a:p>
        </p:txBody>
      </p:sp>
      <p:sp>
        <p:nvSpPr>
          <p:cNvPr id="5" name="Footer Placeholder 4">
            <a:extLst>
              <a:ext uri="{FF2B5EF4-FFF2-40B4-BE49-F238E27FC236}">
                <a16:creationId xmlns:a16="http://schemas.microsoft.com/office/drawing/2014/main" id="{47F91070-C047-051A-9EA9-ECF5D38E2F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7C882-6729-9D28-EC75-63E997C4A382}"/>
              </a:ext>
            </a:extLst>
          </p:cNvPr>
          <p:cNvSpPr>
            <a:spLocks noGrp="1"/>
          </p:cNvSpPr>
          <p:nvPr>
            <p:ph type="sldNum" sz="quarter" idx="12"/>
          </p:nvPr>
        </p:nvSpPr>
        <p:spPr/>
        <p:txBody>
          <a:bodyPr/>
          <a:lstStyle/>
          <a:p>
            <a:fld id="{5FCDF247-5E0E-4879-8347-D5E613F6EF0A}" type="slidenum">
              <a:rPr lang="en-US" smtClean="0"/>
              <a:t>‹#›</a:t>
            </a:fld>
            <a:endParaRPr lang="en-US"/>
          </a:p>
        </p:txBody>
      </p:sp>
    </p:spTree>
    <p:extLst>
      <p:ext uri="{BB962C8B-B14F-4D97-AF65-F5344CB8AC3E}">
        <p14:creationId xmlns:p14="http://schemas.microsoft.com/office/powerpoint/2010/main" val="21428370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CCB20-20FA-794B-4FBC-6099F086034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07BB4FD-2A12-0AA7-9B69-704C0511DA2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E72B34-AB12-15AE-91E5-510B89102091}"/>
              </a:ext>
            </a:extLst>
          </p:cNvPr>
          <p:cNvSpPr>
            <a:spLocks noGrp="1"/>
          </p:cNvSpPr>
          <p:nvPr>
            <p:ph type="dt" sz="half" idx="10"/>
          </p:nvPr>
        </p:nvSpPr>
        <p:spPr/>
        <p:txBody>
          <a:bodyPr/>
          <a:lstStyle/>
          <a:p>
            <a:fld id="{27D3FC8B-5C86-45A1-A336-93643B491B96}" type="datetimeFigureOut">
              <a:rPr lang="en-US" smtClean="0"/>
              <a:t>8/4/2025</a:t>
            </a:fld>
            <a:endParaRPr lang="en-US"/>
          </a:p>
        </p:txBody>
      </p:sp>
      <p:sp>
        <p:nvSpPr>
          <p:cNvPr id="5" name="Footer Placeholder 4">
            <a:extLst>
              <a:ext uri="{FF2B5EF4-FFF2-40B4-BE49-F238E27FC236}">
                <a16:creationId xmlns:a16="http://schemas.microsoft.com/office/drawing/2014/main" id="{D34528E0-6FCE-8573-1264-6EBA3274C3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5525EA-F3F8-E71E-C0C8-B7217E27BC69}"/>
              </a:ext>
            </a:extLst>
          </p:cNvPr>
          <p:cNvSpPr>
            <a:spLocks noGrp="1"/>
          </p:cNvSpPr>
          <p:nvPr>
            <p:ph type="sldNum" sz="quarter" idx="12"/>
          </p:nvPr>
        </p:nvSpPr>
        <p:spPr/>
        <p:txBody>
          <a:bodyPr/>
          <a:lstStyle/>
          <a:p>
            <a:fld id="{5FCDF247-5E0E-4879-8347-D5E613F6EF0A}" type="slidenum">
              <a:rPr lang="en-US" smtClean="0"/>
              <a:t>‹#›</a:t>
            </a:fld>
            <a:endParaRPr lang="en-US"/>
          </a:p>
        </p:txBody>
      </p:sp>
    </p:spTree>
    <p:extLst>
      <p:ext uri="{BB962C8B-B14F-4D97-AF65-F5344CB8AC3E}">
        <p14:creationId xmlns:p14="http://schemas.microsoft.com/office/powerpoint/2010/main" val="39490248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5110F4D-A817-0E89-94A2-B4F16DC5F6F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225C49B-931F-6CB4-833C-8B8171ED751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C32BB4-8545-2C76-E4F1-1738559FD254}"/>
              </a:ext>
            </a:extLst>
          </p:cNvPr>
          <p:cNvSpPr>
            <a:spLocks noGrp="1"/>
          </p:cNvSpPr>
          <p:nvPr>
            <p:ph type="dt" sz="half" idx="10"/>
          </p:nvPr>
        </p:nvSpPr>
        <p:spPr/>
        <p:txBody>
          <a:bodyPr/>
          <a:lstStyle/>
          <a:p>
            <a:fld id="{27D3FC8B-5C86-45A1-A336-93643B491B96}" type="datetimeFigureOut">
              <a:rPr lang="en-US" smtClean="0"/>
              <a:t>8/4/2025</a:t>
            </a:fld>
            <a:endParaRPr lang="en-US"/>
          </a:p>
        </p:txBody>
      </p:sp>
      <p:sp>
        <p:nvSpPr>
          <p:cNvPr id="5" name="Footer Placeholder 4">
            <a:extLst>
              <a:ext uri="{FF2B5EF4-FFF2-40B4-BE49-F238E27FC236}">
                <a16:creationId xmlns:a16="http://schemas.microsoft.com/office/drawing/2014/main" id="{F2BED691-6A8C-483F-3D74-CE2AF6B4EC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0BF3E1-2E88-D803-9DA2-C8CE862A2D2E}"/>
              </a:ext>
            </a:extLst>
          </p:cNvPr>
          <p:cNvSpPr>
            <a:spLocks noGrp="1"/>
          </p:cNvSpPr>
          <p:nvPr>
            <p:ph type="sldNum" sz="quarter" idx="12"/>
          </p:nvPr>
        </p:nvSpPr>
        <p:spPr/>
        <p:txBody>
          <a:bodyPr/>
          <a:lstStyle/>
          <a:p>
            <a:fld id="{5FCDF247-5E0E-4879-8347-D5E613F6EF0A}" type="slidenum">
              <a:rPr lang="en-US" smtClean="0"/>
              <a:t>‹#›</a:t>
            </a:fld>
            <a:endParaRPr lang="en-US"/>
          </a:p>
        </p:txBody>
      </p:sp>
    </p:spTree>
    <p:extLst>
      <p:ext uri="{BB962C8B-B14F-4D97-AF65-F5344CB8AC3E}">
        <p14:creationId xmlns:p14="http://schemas.microsoft.com/office/powerpoint/2010/main" val="13574261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47636F-0663-56F8-2816-16B7FC87485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01A513E-2D32-A8F9-8250-BBB2A1BF384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6C8136F-CBFB-09BD-F2C5-7E9E9F94C9D8}"/>
              </a:ext>
            </a:extLst>
          </p:cNvPr>
          <p:cNvSpPr>
            <a:spLocks noGrp="1"/>
          </p:cNvSpPr>
          <p:nvPr>
            <p:ph type="dt" sz="half" idx="10"/>
          </p:nvPr>
        </p:nvSpPr>
        <p:spPr/>
        <p:txBody>
          <a:bodyPr/>
          <a:lstStyle/>
          <a:p>
            <a:fld id="{27D3FC8B-5C86-45A1-A336-93643B491B96}" type="datetimeFigureOut">
              <a:rPr lang="en-US" smtClean="0"/>
              <a:t>8/4/2025</a:t>
            </a:fld>
            <a:endParaRPr lang="en-US"/>
          </a:p>
        </p:txBody>
      </p:sp>
      <p:sp>
        <p:nvSpPr>
          <p:cNvPr id="5" name="Footer Placeholder 4">
            <a:extLst>
              <a:ext uri="{FF2B5EF4-FFF2-40B4-BE49-F238E27FC236}">
                <a16:creationId xmlns:a16="http://schemas.microsoft.com/office/drawing/2014/main" id="{DA479AE6-8661-4C75-5054-3821594E5F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7E4D12-DB77-90E8-A867-2E4F9EFF27E9}"/>
              </a:ext>
            </a:extLst>
          </p:cNvPr>
          <p:cNvSpPr>
            <a:spLocks noGrp="1"/>
          </p:cNvSpPr>
          <p:nvPr>
            <p:ph type="sldNum" sz="quarter" idx="12"/>
          </p:nvPr>
        </p:nvSpPr>
        <p:spPr/>
        <p:txBody>
          <a:bodyPr/>
          <a:lstStyle/>
          <a:p>
            <a:fld id="{5FCDF247-5E0E-4879-8347-D5E613F6EF0A}" type="slidenum">
              <a:rPr lang="en-US" smtClean="0"/>
              <a:t>‹#›</a:t>
            </a:fld>
            <a:endParaRPr lang="en-US"/>
          </a:p>
        </p:txBody>
      </p:sp>
    </p:spTree>
    <p:extLst>
      <p:ext uri="{BB962C8B-B14F-4D97-AF65-F5344CB8AC3E}">
        <p14:creationId xmlns:p14="http://schemas.microsoft.com/office/powerpoint/2010/main" val="17013796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2F3EC1-34F5-080A-3D11-1029A786067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3313829-DC2D-5C67-95C6-41E95A8B9E0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CE2975F-AF6A-4F2B-D05B-8C41BFBBA128}"/>
              </a:ext>
            </a:extLst>
          </p:cNvPr>
          <p:cNvSpPr>
            <a:spLocks noGrp="1"/>
          </p:cNvSpPr>
          <p:nvPr>
            <p:ph type="dt" sz="half" idx="10"/>
          </p:nvPr>
        </p:nvSpPr>
        <p:spPr/>
        <p:txBody>
          <a:bodyPr/>
          <a:lstStyle/>
          <a:p>
            <a:fld id="{27D3FC8B-5C86-45A1-A336-93643B491B96}" type="datetimeFigureOut">
              <a:rPr lang="en-US" smtClean="0"/>
              <a:t>8/4/2025</a:t>
            </a:fld>
            <a:endParaRPr lang="en-US"/>
          </a:p>
        </p:txBody>
      </p:sp>
      <p:sp>
        <p:nvSpPr>
          <p:cNvPr id="5" name="Footer Placeholder 4">
            <a:extLst>
              <a:ext uri="{FF2B5EF4-FFF2-40B4-BE49-F238E27FC236}">
                <a16:creationId xmlns:a16="http://schemas.microsoft.com/office/drawing/2014/main" id="{F8C359FB-66D5-203C-1C6D-A145238397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B8478E-F2FC-ADB2-3D5F-539472B87A6F}"/>
              </a:ext>
            </a:extLst>
          </p:cNvPr>
          <p:cNvSpPr>
            <a:spLocks noGrp="1"/>
          </p:cNvSpPr>
          <p:nvPr>
            <p:ph type="sldNum" sz="quarter" idx="12"/>
          </p:nvPr>
        </p:nvSpPr>
        <p:spPr/>
        <p:txBody>
          <a:bodyPr/>
          <a:lstStyle/>
          <a:p>
            <a:fld id="{5FCDF247-5E0E-4879-8347-D5E613F6EF0A}" type="slidenum">
              <a:rPr lang="en-US" smtClean="0"/>
              <a:t>‹#›</a:t>
            </a:fld>
            <a:endParaRPr lang="en-US"/>
          </a:p>
        </p:txBody>
      </p:sp>
    </p:spTree>
    <p:extLst>
      <p:ext uri="{BB962C8B-B14F-4D97-AF65-F5344CB8AC3E}">
        <p14:creationId xmlns:p14="http://schemas.microsoft.com/office/powerpoint/2010/main" val="16851321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61683-B8C2-2C2B-8811-70790A98A9C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2AD9ADB-B2B2-050B-6996-BE56565A398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7B5EF86-6D7B-32C3-6FD8-3D99EBB4ACC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7BC32C9-6847-9381-DF63-5B877C6A73A6}"/>
              </a:ext>
            </a:extLst>
          </p:cNvPr>
          <p:cNvSpPr>
            <a:spLocks noGrp="1"/>
          </p:cNvSpPr>
          <p:nvPr>
            <p:ph type="dt" sz="half" idx="10"/>
          </p:nvPr>
        </p:nvSpPr>
        <p:spPr/>
        <p:txBody>
          <a:bodyPr/>
          <a:lstStyle/>
          <a:p>
            <a:fld id="{27D3FC8B-5C86-45A1-A336-93643B491B96}" type="datetimeFigureOut">
              <a:rPr lang="en-US" smtClean="0"/>
              <a:t>8/4/2025</a:t>
            </a:fld>
            <a:endParaRPr lang="en-US"/>
          </a:p>
        </p:txBody>
      </p:sp>
      <p:sp>
        <p:nvSpPr>
          <p:cNvPr id="6" name="Footer Placeholder 5">
            <a:extLst>
              <a:ext uri="{FF2B5EF4-FFF2-40B4-BE49-F238E27FC236}">
                <a16:creationId xmlns:a16="http://schemas.microsoft.com/office/drawing/2014/main" id="{91D8C316-4708-880A-715C-5B7C5534DB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03C8CC9-FBDC-E1C4-C789-91D163D2E684}"/>
              </a:ext>
            </a:extLst>
          </p:cNvPr>
          <p:cNvSpPr>
            <a:spLocks noGrp="1"/>
          </p:cNvSpPr>
          <p:nvPr>
            <p:ph type="sldNum" sz="quarter" idx="12"/>
          </p:nvPr>
        </p:nvSpPr>
        <p:spPr/>
        <p:txBody>
          <a:bodyPr/>
          <a:lstStyle/>
          <a:p>
            <a:fld id="{5FCDF247-5E0E-4879-8347-D5E613F6EF0A}" type="slidenum">
              <a:rPr lang="en-US" smtClean="0"/>
              <a:t>‹#›</a:t>
            </a:fld>
            <a:endParaRPr lang="en-US"/>
          </a:p>
        </p:txBody>
      </p:sp>
    </p:spTree>
    <p:extLst>
      <p:ext uri="{BB962C8B-B14F-4D97-AF65-F5344CB8AC3E}">
        <p14:creationId xmlns:p14="http://schemas.microsoft.com/office/powerpoint/2010/main" val="41105230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F82294-F447-675B-19E1-A2CD864FC9A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14D8363-F579-D994-245E-86D64D40390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1838A20-B4C9-06BE-EF38-A38C5E66FF9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136D298-F21A-0EA8-DC5D-CF39236A951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EBC0DDE-7599-1CA5-321B-2456F00057B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40762F7-EDCF-7513-E537-EBC5541337D9}"/>
              </a:ext>
            </a:extLst>
          </p:cNvPr>
          <p:cNvSpPr>
            <a:spLocks noGrp="1"/>
          </p:cNvSpPr>
          <p:nvPr>
            <p:ph type="dt" sz="half" idx="10"/>
          </p:nvPr>
        </p:nvSpPr>
        <p:spPr/>
        <p:txBody>
          <a:bodyPr/>
          <a:lstStyle/>
          <a:p>
            <a:fld id="{27D3FC8B-5C86-45A1-A336-93643B491B96}" type="datetimeFigureOut">
              <a:rPr lang="en-US" smtClean="0"/>
              <a:t>8/4/2025</a:t>
            </a:fld>
            <a:endParaRPr lang="en-US"/>
          </a:p>
        </p:txBody>
      </p:sp>
      <p:sp>
        <p:nvSpPr>
          <p:cNvPr id="8" name="Footer Placeholder 7">
            <a:extLst>
              <a:ext uri="{FF2B5EF4-FFF2-40B4-BE49-F238E27FC236}">
                <a16:creationId xmlns:a16="http://schemas.microsoft.com/office/drawing/2014/main" id="{2C539A69-D2EE-A8E1-0BB5-EF2A39E25B4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D94943B-254C-D0D8-071E-B0FC4277A7A3}"/>
              </a:ext>
            </a:extLst>
          </p:cNvPr>
          <p:cNvSpPr>
            <a:spLocks noGrp="1"/>
          </p:cNvSpPr>
          <p:nvPr>
            <p:ph type="sldNum" sz="quarter" idx="12"/>
          </p:nvPr>
        </p:nvSpPr>
        <p:spPr/>
        <p:txBody>
          <a:bodyPr/>
          <a:lstStyle/>
          <a:p>
            <a:fld id="{5FCDF247-5E0E-4879-8347-D5E613F6EF0A}" type="slidenum">
              <a:rPr lang="en-US" smtClean="0"/>
              <a:t>‹#›</a:t>
            </a:fld>
            <a:endParaRPr lang="en-US"/>
          </a:p>
        </p:txBody>
      </p:sp>
    </p:spTree>
    <p:extLst>
      <p:ext uri="{BB962C8B-B14F-4D97-AF65-F5344CB8AC3E}">
        <p14:creationId xmlns:p14="http://schemas.microsoft.com/office/powerpoint/2010/main" val="29945799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AB4EB8-9C53-3E7C-9BE9-1B4AAC3B8B9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34D0EAF-5B14-E5EB-EEAF-808C6A9B60DB}"/>
              </a:ext>
            </a:extLst>
          </p:cNvPr>
          <p:cNvSpPr>
            <a:spLocks noGrp="1"/>
          </p:cNvSpPr>
          <p:nvPr>
            <p:ph type="dt" sz="half" idx="10"/>
          </p:nvPr>
        </p:nvSpPr>
        <p:spPr/>
        <p:txBody>
          <a:bodyPr/>
          <a:lstStyle/>
          <a:p>
            <a:fld id="{27D3FC8B-5C86-45A1-A336-93643B491B96}" type="datetimeFigureOut">
              <a:rPr lang="en-US" smtClean="0"/>
              <a:t>8/4/2025</a:t>
            </a:fld>
            <a:endParaRPr lang="en-US"/>
          </a:p>
        </p:txBody>
      </p:sp>
      <p:sp>
        <p:nvSpPr>
          <p:cNvPr id="4" name="Footer Placeholder 3">
            <a:extLst>
              <a:ext uri="{FF2B5EF4-FFF2-40B4-BE49-F238E27FC236}">
                <a16:creationId xmlns:a16="http://schemas.microsoft.com/office/drawing/2014/main" id="{210AA9E6-8F17-626C-E96D-9805A162876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7EC400A-483D-DE6F-E0E1-1B7BB5BFFBE4}"/>
              </a:ext>
            </a:extLst>
          </p:cNvPr>
          <p:cNvSpPr>
            <a:spLocks noGrp="1"/>
          </p:cNvSpPr>
          <p:nvPr>
            <p:ph type="sldNum" sz="quarter" idx="12"/>
          </p:nvPr>
        </p:nvSpPr>
        <p:spPr/>
        <p:txBody>
          <a:bodyPr/>
          <a:lstStyle/>
          <a:p>
            <a:fld id="{5FCDF247-5E0E-4879-8347-D5E613F6EF0A}" type="slidenum">
              <a:rPr lang="en-US" smtClean="0"/>
              <a:t>‹#›</a:t>
            </a:fld>
            <a:endParaRPr lang="en-US"/>
          </a:p>
        </p:txBody>
      </p:sp>
    </p:spTree>
    <p:extLst>
      <p:ext uri="{BB962C8B-B14F-4D97-AF65-F5344CB8AC3E}">
        <p14:creationId xmlns:p14="http://schemas.microsoft.com/office/powerpoint/2010/main" val="10004466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8995B15-5EF9-4072-9060-E4A5464912C3}"/>
              </a:ext>
            </a:extLst>
          </p:cNvPr>
          <p:cNvSpPr>
            <a:spLocks noGrp="1"/>
          </p:cNvSpPr>
          <p:nvPr>
            <p:ph type="dt" sz="half" idx="10"/>
          </p:nvPr>
        </p:nvSpPr>
        <p:spPr/>
        <p:txBody>
          <a:bodyPr/>
          <a:lstStyle/>
          <a:p>
            <a:fld id="{27D3FC8B-5C86-45A1-A336-93643B491B96}" type="datetimeFigureOut">
              <a:rPr lang="en-US" smtClean="0"/>
              <a:t>8/4/2025</a:t>
            </a:fld>
            <a:endParaRPr lang="en-US"/>
          </a:p>
        </p:txBody>
      </p:sp>
      <p:sp>
        <p:nvSpPr>
          <p:cNvPr id="3" name="Footer Placeholder 2">
            <a:extLst>
              <a:ext uri="{FF2B5EF4-FFF2-40B4-BE49-F238E27FC236}">
                <a16:creationId xmlns:a16="http://schemas.microsoft.com/office/drawing/2014/main" id="{19021323-3D91-72D6-C138-4AB492718D3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3888F07-51CA-AAEF-10F9-119E93F99149}"/>
              </a:ext>
            </a:extLst>
          </p:cNvPr>
          <p:cNvSpPr>
            <a:spLocks noGrp="1"/>
          </p:cNvSpPr>
          <p:nvPr>
            <p:ph type="sldNum" sz="quarter" idx="12"/>
          </p:nvPr>
        </p:nvSpPr>
        <p:spPr/>
        <p:txBody>
          <a:bodyPr/>
          <a:lstStyle/>
          <a:p>
            <a:fld id="{5FCDF247-5E0E-4879-8347-D5E613F6EF0A}" type="slidenum">
              <a:rPr lang="en-US" smtClean="0"/>
              <a:t>‹#›</a:t>
            </a:fld>
            <a:endParaRPr lang="en-US"/>
          </a:p>
        </p:txBody>
      </p:sp>
    </p:spTree>
    <p:extLst>
      <p:ext uri="{BB962C8B-B14F-4D97-AF65-F5344CB8AC3E}">
        <p14:creationId xmlns:p14="http://schemas.microsoft.com/office/powerpoint/2010/main" val="8697435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EBF62-C17D-8E23-9035-43741421D0F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6FA1A26-E60D-9754-A05B-299579CCF20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B0697CF-7138-FD0D-FE91-25414052DB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B4EAC2C-7727-697F-3431-8048A02585EF}"/>
              </a:ext>
            </a:extLst>
          </p:cNvPr>
          <p:cNvSpPr>
            <a:spLocks noGrp="1"/>
          </p:cNvSpPr>
          <p:nvPr>
            <p:ph type="dt" sz="half" idx="10"/>
          </p:nvPr>
        </p:nvSpPr>
        <p:spPr/>
        <p:txBody>
          <a:bodyPr/>
          <a:lstStyle/>
          <a:p>
            <a:fld id="{27D3FC8B-5C86-45A1-A336-93643B491B96}" type="datetimeFigureOut">
              <a:rPr lang="en-US" smtClean="0"/>
              <a:t>8/4/2025</a:t>
            </a:fld>
            <a:endParaRPr lang="en-US"/>
          </a:p>
        </p:txBody>
      </p:sp>
      <p:sp>
        <p:nvSpPr>
          <p:cNvPr id="6" name="Footer Placeholder 5">
            <a:extLst>
              <a:ext uri="{FF2B5EF4-FFF2-40B4-BE49-F238E27FC236}">
                <a16:creationId xmlns:a16="http://schemas.microsoft.com/office/drawing/2014/main" id="{394C4F38-A556-5D4B-E1DC-C30F65951A0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C3E95A1-5B7F-AFD1-B7C9-F05CA0E822CD}"/>
              </a:ext>
            </a:extLst>
          </p:cNvPr>
          <p:cNvSpPr>
            <a:spLocks noGrp="1"/>
          </p:cNvSpPr>
          <p:nvPr>
            <p:ph type="sldNum" sz="quarter" idx="12"/>
          </p:nvPr>
        </p:nvSpPr>
        <p:spPr/>
        <p:txBody>
          <a:bodyPr/>
          <a:lstStyle/>
          <a:p>
            <a:fld id="{5FCDF247-5E0E-4879-8347-D5E613F6EF0A}" type="slidenum">
              <a:rPr lang="en-US" smtClean="0"/>
              <a:t>‹#›</a:t>
            </a:fld>
            <a:endParaRPr lang="en-US"/>
          </a:p>
        </p:txBody>
      </p:sp>
    </p:spTree>
    <p:extLst>
      <p:ext uri="{BB962C8B-B14F-4D97-AF65-F5344CB8AC3E}">
        <p14:creationId xmlns:p14="http://schemas.microsoft.com/office/powerpoint/2010/main" val="11094983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259ABB-4024-D9F7-182C-8644E01637F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180A34F-6810-EA8B-F68E-DE578A63152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7A100AD-A079-0716-198D-9B4B78E090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9A1ACC2-4A94-DD9C-F53D-385B055D37C2}"/>
              </a:ext>
            </a:extLst>
          </p:cNvPr>
          <p:cNvSpPr>
            <a:spLocks noGrp="1"/>
          </p:cNvSpPr>
          <p:nvPr>
            <p:ph type="dt" sz="half" idx="10"/>
          </p:nvPr>
        </p:nvSpPr>
        <p:spPr/>
        <p:txBody>
          <a:bodyPr/>
          <a:lstStyle/>
          <a:p>
            <a:fld id="{27D3FC8B-5C86-45A1-A336-93643B491B96}" type="datetimeFigureOut">
              <a:rPr lang="en-US" smtClean="0"/>
              <a:t>8/4/2025</a:t>
            </a:fld>
            <a:endParaRPr lang="en-US"/>
          </a:p>
        </p:txBody>
      </p:sp>
      <p:sp>
        <p:nvSpPr>
          <p:cNvPr id="6" name="Footer Placeholder 5">
            <a:extLst>
              <a:ext uri="{FF2B5EF4-FFF2-40B4-BE49-F238E27FC236}">
                <a16:creationId xmlns:a16="http://schemas.microsoft.com/office/drawing/2014/main" id="{811A33C7-5334-12A2-0271-924D91CEB03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FAD9830-CA90-D63E-100E-0896AFCA11DC}"/>
              </a:ext>
            </a:extLst>
          </p:cNvPr>
          <p:cNvSpPr>
            <a:spLocks noGrp="1"/>
          </p:cNvSpPr>
          <p:nvPr>
            <p:ph type="sldNum" sz="quarter" idx="12"/>
          </p:nvPr>
        </p:nvSpPr>
        <p:spPr/>
        <p:txBody>
          <a:bodyPr/>
          <a:lstStyle/>
          <a:p>
            <a:fld id="{5FCDF247-5E0E-4879-8347-D5E613F6EF0A}" type="slidenum">
              <a:rPr lang="en-US" smtClean="0"/>
              <a:t>‹#›</a:t>
            </a:fld>
            <a:endParaRPr lang="en-US"/>
          </a:p>
        </p:txBody>
      </p:sp>
    </p:spTree>
    <p:extLst>
      <p:ext uri="{BB962C8B-B14F-4D97-AF65-F5344CB8AC3E}">
        <p14:creationId xmlns:p14="http://schemas.microsoft.com/office/powerpoint/2010/main" val="30533663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71939B5-D089-91C0-8B4D-5018D1121BC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0C3207C-40CA-07D6-6C49-CCE2B3DDEA1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A086345-48F6-8843-2272-D7D8FCA823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D3FC8B-5C86-45A1-A336-93643B491B96}" type="datetimeFigureOut">
              <a:rPr lang="en-US" smtClean="0"/>
              <a:t>8/4/2025</a:t>
            </a:fld>
            <a:endParaRPr lang="en-US"/>
          </a:p>
        </p:txBody>
      </p:sp>
      <p:sp>
        <p:nvSpPr>
          <p:cNvPr id="5" name="Footer Placeholder 4">
            <a:extLst>
              <a:ext uri="{FF2B5EF4-FFF2-40B4-BE49-F238E27FC236}">
                <a16:creationId xmlns:a16="http://schemas.microsoft.com/office/drawing/2014/main" id="{91D693C0-AF60-F4A7-CF11-DDACE57D73C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C181EE0-CF21-CD3A-5A91-85E15E91A33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CDF247-5E0E-4879-8347-D5E613F6EF0A}" type="slidenum">
              <a:rPr lang="en-US" smtClean="0"/>
              <a:t>‹#›</a:t>
            </a:fld>
            <a:endParaRPr lang="en-US"/>
          </a:p>
        </p:txBody>
      </p:sp>
    </p:spTree>
    <p:extLst>
      <p:ext uri="{BB962C8B-B14F-4D97-AF65-F5344CB8AC3E}">
        <p14:creationId xmlns:p14="http://schemas.microsoft.com/office/powerpoint/2010/main" val="9220175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hyperlink" Target="http://coinsblog.ws/calendar-icon"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90E6E8"/>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085949D-2F7B-F323-E10E-8310B98A4591}"/>
              </a:ext>
            </a:extLst>
          </p:cNvPr>
          <p:cNvSpPr/>
          <p:nvPr/>
        </p:nvSpPr>
        <p:spPr>
          <a:xfrm>
            <a:off x="0" y="0"/>
            <a:ext cx="6096000" cy="6858000"/>
          </a:xfrm>
          <a:prstGeom prst="rect">
            <a:avLst/>
          </a:prstGeom>
          <a:solidFill>
            <a:srgbClr val="421C5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b="1" dirty="0">
              <a:solidFill>
                <a:srgbClr val="90E6E8"/>
              </a:solidFill>
            </a:endParaRPr>
          </a:p>
        </p:txBody>
      </p:sp>
      <p:sp>
        <p:nvSpPr>
          <p:cNvPr id="9" name="TextBox 8">
            <a:extLst>
              <a:ext uri="{FF2B5EF4-FFF2-40B4-BE49-F238E27FC236}">
                <a16:creationId xmlns:a16="http://schemas.microsoft.com/office/drawing/2014/main" id="{56498F36-D7C3-6DFE-FB11-104AA4A3850F}"/>
              </a:ext>
            </a:extLst>
          </p:cNvPr>
          <p:cNvSpPr txBox="1"/>
          <p:nvPr/>
        </p:nvSpPr>
        <p:spPr>
          <a:xfrm>
            <a:off x="388104" y="1775664"/>
            <a:ext cx="5546704" cy="1446550"/>
          </a:xfrm>
          <a:prstGeom prst="rect">
            <a:avLst/>
          </a:prstGeom>
          <a:noFill/>
        </p:spPr>
        <p:txBody>
          <a:bodyPr wrap="square" rtlCol="0">
            <a:spAutoFit/>
          </a:bodyPr>
          <a:lstStyle/>
          <a:p>
            <a:pPr algn="ctr"/>
            <a:r>
              <a:rPr lang="en-US" sz="8800" dirty="0">
                <a:solidFill>
                  <a:srgbClr val="90E6E8"/>
                </a:solidFill>
                <a:latin typeface="Arial Narrow" panose="020B0606020202030204" pitchFamily="34" charset="0"/>
              </a:rPr>
              <a:t>LET’S TALK </a:t>
            </a:r>
          </a:p>
        </p:txBody>
      </p:sp>
      <p:sp>
        <p:nvSpPr>
          <p:cNvPr id="10" name="TextBox 9">
            <a:extLst>
              <a:ext uri="{FF2B5EF4-FFF2-40B4-BE49-F238E27FC236}">
                <a16:creationId xmlns:a16="http://schemas.microsoft.com/office/drawing/2014/main" id="{35FE87DC-16A4-337D-87ED-0BBC0EDD77F8}"/>
              </a:ext>
            </a:extLst>
          </p:cNvPr>
          <p:cNvSpPr txBox="1"/>
          <p:nvPr/>
        </p:nvSpPr>
        <p:spPr>
          <a:xfrm>
            <a:off x="735623" y="3099103"/>
            <a:ext cx="4624753" cy="1446550"/>
          </a:xfrm>
          <a:prstGeom prst="rect">
            <a:avLst/>
          </a:prstGeom>
          <a:noFill/>
        </p:spPr>
        <p:txBody>
          <a:bodyPr wrap="square" rtlCol="0">
            <a:spAutoFit/>
          </a:bodyPr>
          <a:lstStyle/>
          <a:p>
            <a:pPr algn="ctr"/>
            <a:r>
              <a:rPr lang="en-US" sz="8800" dirty="0">
                <a:solidFill>
                  <a:srgbClr val="90E6E8"/>
                </a:solidFill>
                <a:latin typeface="Arial Narrow" panose="020B0606020202030204" pitchFamily="34" charset="0"/>
                <a:cs typeface="Arial" panose="020B0604020202020204" pitchFamily="34" charset="0"/>
              </a:rPr>
              <a:t>ABOUT</a:t>
            </a:r>
          </a:p>
        </p:txBody>
      </p:sp>
      <p:sp>
        <p:nvSpPr>
          <p:cNvPr id="11" name="TextBox 10">
            <a:extLst>
              <a:ext uri="{FF2B5EF4-FFF2-40B4-BE49-F238E27FC236}">
                <a16:creationId xmlns:a16="http://schemas.microsoft.com/office/drawing/2014/main" id="{25C638B4-6F31-DFD8-5D58-4C9BECBECC8B}"/>
              </a:ext>
            </a:extLst>
          </p:cNvPr>
          <p:cNvSpPr txBox="1"/>
          <p:nvPr/>
        </p:nvSpPr>
        <p:spPr>
          <a:xfrm>
            <a:off x="6672117" y="2305615"/>
            <a:ext cx="4784260" cy="2246769"/>
          </a:xfrm>
          <a:prstGeom prst="rect">
            <a:avLst/>
          </a:prstGeom>
          <a:noFill/>
        </p:spPr>
        <p:txBody>
          <a:bodyPr wrap="square" rtlCol="0">
            <a:spAutoFit/>
          </a:bodyPr>
          <a:lstStyle/>
          <a:p>
            <a:r>
              <a:rPr lang="en-US" sz="14000" dirty="0">
                <a:solidFill>
                  <a:srgbClr val="421C5E"/>
                </a:solidFill>
                <a:latin typeface="Arial Black" panose="020B0A04020102020204" pitchFamily="34" charset="0"/>
              </a:rPr>
              <a:t>PCE!</a:t>
            </a:r>
          </a:p>
        </p:txBody>
      </p:sp>
    </p:spTree>
    <p:extLst>
      <p:ext uri="{BB962C8B-B14F-4D97-AF65-F5344CB8AC3E}">
        <p14:creationId xmlns:p14="http://schemas.microsoft.com/office/powerpoint/2010/main" val="65156270"/>
      </p:ext>
    </p:extLst>
  </p:cSld>
  <p:clrMapOvr>
    <a:masterClrMapping/>
  </p:clrMapOvr>
  <mc:AlternateContent xmlns:mc="http://schemas.openxmlformats.org/markup-compatibility/2006" xmlns:p14="http://schemas.microsoft.com/office/powerpoint/2010/main">
    <mc:Choice Requires="p14">
      <p:transition spd="slow" p14:dur="2000" advTm="12351"/>
    </mc:Choice>
    <mc:Fallback xmlns="">
      <p:transition spd="slow" advTm="12351"/>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90E6E8"/>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41A4CC-8CBA-494C-1BB0-FB0887078EC3}"/>
              </a:ext>
            </a:extLst>
          </p:cNvPr>
          <p:cNvSpPr/>
          <p:nvPr/>
        </p:nvSpPr>
        <p:spPr>
          <a:xfrm>
            <a:off x="11141765" y="5804452"/>
            <a:ext cx="9144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A805B5C0-4925-257E-AC2B-C4443905CD68}"/>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098696" y="5804452"/>
            <a:ext cx="957469" cy="957469"/>
          </a:xfrm>
          <a:prstGeom prst="rect">
            <a:avLst/>
          </a:prstGeom>
        </p:spPr>
      </p:pic>
      <p:pic>
        <p:nvPicPr>
          <p:cNvPr id="12" name="Picture 11">
            <a:extLst>
              <a:ext uri="{FF2B5EF4-FFF2-40B4-BE49-F238E27FC236}">
                <a16:creationId xmlns:a16="http://schemas.microsoft.com/office/drawing/2014/main" id="{BCF49892-3B6F-E149-EDBE-FA683A3ACF1B}"/>
              </a:ext>
            </a:extLst>
          </p:cNvPr>
          <p:cNvPicPr>
            <a:picLocks noChangeAspect="1"/>
          </p:cNvPicPr>
          <p:nvPr/>
        </p:nvPicPr>
        <p:blipFill>
          <a:blip r:embed="rId3"/>
          <a:stretch>
            <a:fillRect/>
          </a:stretch>
        </p:blipFill>
        <p:spPr>
          <a:xfrm>
            <a:off x="7300872" y="1482381"/>
            <a:ext cx="2731618" cy="3893237"/>
          </a:xfrm>
          <a:prstGeom prst="rect">
            <a:avLst/>
          </a:prstGeom>
          <a:ln w="19050">
            <a:solidFill>
              <a:schemeClr val="tx1"/>
            </a:solidFill>
          </a:ln>
        </p:spPr>
      </p:pic>
      <p:sp>
        <p:nvSpPr>
          <p:cNvPr id="2" name="TextBox 1">
            <a:extLst>
              <a:ext uri="{FF2B5EF4-FFF2-40B4-BE49-F238E27FC236}">
                <a16:creationId xmlns:a16="http://schemas.microsoft.com/office/drawing/2014/main" id="{F8A3D102-468C-B2E6-E093-C5F76314A985}"/>
              </a:ext>
            </a:extLst>
          </p:cNvPr>
          <p:cNvSpPr txBox="1"/>
          <p:nvPr/>
        </p:nvSpPr>
        <p:spPr>
          <a:xfrm>
            <a:off x="1473332" y="146806"/>
            <a:ext cx="4494313" cy="1754326"/>
          </a:xfrm>
          <a:prstGeom prst="rect">
            <a:avLst/>
          </a:prstGeom>
          <a:noFill/>
        </p:spPr>
        <p:txBody>
          <a:bodyPr wrap="square" rtlCol="0">
            <a:spAutoFit/>
          </a:bodyPr>
          <a:lstStyle/>
          <a:p>
            <a:r>
              <a:rPr lang="en-US" sz="5400" b="1" dirty="0">
                <a:solidFill>
                  <a:srgbClr val="421C5E"/>
                </a:solidFill>
              </a:rPr>
              <a:t>PCE Recipients</a:t>
            </a:r>
          </a:p>
          <a:p>
            <a:r>
              <a:rPr lang="en-US" sz="5400" b="1" dirty="0">
                <a:solidFill>
                  <a:srgbClr val="421C5E"/>
                </a:solidFill>
              </a:rPr>
              <a:t>	say</a:t>
            </a:r>
          </a:p>
        </p:txBody>
      </p:sp>
      <p:sp>
        <p:nvSpPr>
          <p:cNvPr id="10" name="TextBox 9">
            <a:extLst>
              <a:ext uri="{FF2B5EF4-FFF2-40B4-BE49-F238E27FC236}">
                <a16:creationId xmlns:a16="http://schemas.microsoft.com/office/drawing/2014/main" id="{2A0C1389-2E40-45AA-99C4-7F9CF10CFBCB}"/>
              </a:ext>
            </a:extLst>
          </p:cNvPr>
          <p:cNvSpPr txBox="1"/>
          <p:nvPr/>
        </p:nvSpPr>
        <p:spPr>
          <a:xfrm>
            <a:off x="9149904" y="474345"/>
            <a:ext cx="2427526" cy="2954655"/>
          </a:xfrm>
          <a:prstGeom prst="rect">
            <a:avLst/>
          </a:prstGeom>
          <a:solidFill>
            <a:schemeClr val="bg1"/>
          </a:solidFill>
          <a:ln w="28575">
            <a:noFill/>
            <a:prstDash val="lgDashDotDot"/>
          </a:ln>
        </p:spPr>
        <p:txBody>
          <a:bodyPr wrap="square" rtlCol="0">
            <a:spAutoFit/>
          </a:bodyPr>
          <a:lstStyle/>
          <a:p>
            <a:pPr algn="ctr"/>
            <a:endParaRPr lang="en-US" sz="2400" i="1" dirty="0">
              <a:latin typeface="Arial" panose="020B0604020202020204" pitchFamily="34" charset="0"/>
              <a:cs typeface="Arial" panose="020B0604020202020204" pitchFamily="34" charset="0"/>
            </a:endParaRPr>
          </a:p>
          <a:p>
            <a:pPr algn="ctr"/>
            <a:r>
              <a:rPr lang="en-US" i="1" dirty="0">
                <a:latin typeface="Bahnschrift SemiLight SemiConde" panose="020B0502040204020203" pitchFamily="34" charset="0"/>
                <a:cs typeface="Arial" panose="020B0604020202020204" pitchFamily="34" charset="0"/>
              </a:rPr>
              <a:t>“To all the strong and supportive women of P.E.O. who’ve become friends and mentors, I’m overcome with gratitude.” </a:t>
            </a:r>
          </a:p>
          <a:p>
            <a:r>
              <a:rPr lang="en-US" sz="2400" i="1" dirty="0">
                <a:latin typeface="Arial" panose="020B0604020202020204" pitchFamily="34" charset="0"/>
                <a:cs typeface="Arial" panose="020B0604020202020204" pitchFamily="34" charset="0"/>
              </a:rPr>
              <a:t>     </a:t>
            </a:r>
          </a:p>
          <a:p>
            <a:r>
              <a:rPr lang="en-US" sz="1000" dirty="0">
                <a:latin typeface="Arial" panose="020B0604020202020204" pitchFamily="34" charset="0"/>
                <a:cs typeface="Arial" panose="020B0604020202020204" pitchFamily="34" charset="0"/>
              </a:rPr>
              <a:t>– </a:t>
            </a:r>
            <a:r>
              <a:rPr lang="en-US" sz="800" b="1" dirty="0">
                <a:latin typeface="Arial" panose="020B0604020202020204" pitchFamily="34" charset="0"/>
                <a:cs typeface="Arial" panose="020B0604020202020204" pitchFamily="34" charset="0"/>
              </a:rPr>
              <a:t>MAGGIE LINDLEY </a:t>
            </a:r>
          </a:p>
          <a:p>
            <a:r>
              <a:rPr lang="en-US" sz="1100" dirty="0">
                <a:latin typeface="Arial" panose="020B0604020202020204" pitchFamily="34" charset="0"/>
                <a:cs typeface="Arial" panose="020B0604020202020204" pitchFamily="34" charset="0"/>
              </a:rPr>
              <a:t>    </a:t>
            </a:r>
            <a:r>
              <a:rPr lang="en-US" sz="800" dirty="0">
                <a:latin typeface="Arial" panose="020B0604020202020204" pitchFamily="34" charset="0"/>
                <a:cs typeface="Arial" panose="020B0604020202020204" pitchFamily="34" charset="0"/>
              </a:rPr>
              <a:t>P.E.O. PROGRAM FOR CONTINUING</a:t>
            </a:r>
          </a:p>
          <a:p>
            <a:r>
              <a:rPr lang="en-US" sz="800" dirty="0">
                <a:latin typeface="Arial" panose="020B0604020202020204" pitchFamily="34" charset="0"/>
                <a:cs typeface="Arial" panose="020B0604020202020204" pitchFamily="34" charset="0"/>
              </a:rPr>
              <a:t>     EDUCATION GRANT RECIPIENT            </a:t>
            </a:r>
          </a:p>
        </p:txBody>
      </p:sp>
      <p:sp>
        <p:nvSpPr>
          <p:cNvPr id="3" name="Speech Bubble: Rectangle 2">
            <a:extLst>
              <a:ext uri="{FF2B5EF4-FFF2-40B4-BE49-F238E27FC236}">
                <a16:creationId xmlns:a16="http://schemas.microsoft.com/office/drawing/2014/main" id="{6620FC85-A6A9-BE9E-F62C-279ECBEA4AC5}"/>
              </a:ext>
            </a:extLst>
          </p:cNvPr>
          <p:cNvSpPr/>
          <p:nvPr/>
        </p:nvSpPr>
        <p:spPr>
          <a:xfrm>
            <a:off x="3134315" y="4534784"/>
            <a:ext cx="4019910" cy="1820173"/>
          </a:xfrm>
          <a:prstGeom prst="wedgeRectCallout">
            <a:avLst/>
          </a:prstGeom>
          <a:solidFill>
            <a:srgbClr val="421C5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90E6E8"/>
                </a:solidFill>
              </a:rPr>
              <a:t>“PCE supports women taking on various brave and difficult life choices by offering a community where betterment is valued and appreciated. I view this grant as a direct extension of the community that you have committed to foster.”</a:t>
            </a:r>
          </a:p>
        </p:txBody>
      </p:sp>
      <p:sp>
        <p:nvSpPr>
          <p:cNvPr id="6" name="Speech Bubble: Rectangle with Corners Rounded 5">
            <a:extLst>
              <a:ext uri="{FF2B5EF4-FFF2-40B4-BE49-F238E27FC236}">
                <a16:creationId xmlns:a16="http://schemas.microsoft.com/office/drawing/2014/main" id="{43FBDD9F-BD5A-D2C1-B8D1-503989F967B1}"/>
              </a:ext>
            </a:extLst>
          </p:cNvPr>
          <p:cNvSpPr/>
          <p:nvPr/>
        </p:nvSpPr>
        <p:spPr>
          <a:xfrm>
            <a:off x="2932975" y="2460398"/>
            <a:ext cx="3554084" cy="1725283"/>
          </a:xfrm>
          <a:prstGeom prst="wedgeRoundRect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21C5E"/>
                </a:solidFill>
              </a:rPr>
              <a:t>“The world can be a scary and frustrating place and it helps so much to know that there are organizations like P.E.O. that are willing to lift up others.”</a:t>
            </a:r>
          </a:p>
        </p:txBody>
      </p:sp>
      <p:sp>
        <p:nvSpPr>
          <p:cNvPr id="8" name="Speech Bubble: Rectangle with Corners Rounded 7">
            <a:extLst>
              <a:ext uri="{FF2B5EF4-FFF2-40B4-BE49-F238E27FC236}">
                <a16:creationId xmlns:a16="http://schemas.microsoft.com/office/drawing/2014/main" id="{4609FB28-0AF2-9BB7-D114-54EC737B8130}"/>
              </a:ext>
            </a:extLst>
          </p:cNvPr>
          <p:cNvSpPr/>
          <p:nvPr/>
        </p:nvSpPr>
        <p:spPr>
          <a:xfrm>
            <a:off x="358802" y="1949593"/>
            <a:ext cx="2427526" cy="3978777"/>
          </a:xfrm>
          <a:prstGeom prst="wedgeRoundRectCallout">
            <a:avLst/>
          </a:prstGeom>
          <a:solidFill>
            <a:srgbClr val="90E6E8"/>
          </a:solidFill>
          <a:ln w="57150">
            <a:solidFill>
              <a:srgbClr val="421C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21C5E"/>
                </a:solidFill>
              </a:rPr>
              <a:t>“I cannot express enough, my gratitude for providing me with this scholarship! You have lifted such a burden off my chest with fears of not having enough in order to complete my education. Thank you all so much! </a:t>
            </a:r>
          </a:p>
        </p:txBody>
      </p:sp>
      <p:sp>
        <p:nvSpPr>
          <p:cNvPr id="9" name="TextBox 8">
            <a:extLst>
              <a:ext uri="{FF2B5EF4-FFF2-40B4-BE49-F238E27FC236}">
                <a16:creationId xmlns:a16="http://schemas.microsoft.com/office/drawing/2014/main" id="{3F2F834A-44C2-6FDF-E0BF-2A6790CC0DA4}"/>
              </a:ext>
            </a:extLst>
          </p:cNvPr>
          <p:cNvSpPr txBox="1"/>
          <p:nvPr/>
        </p:nvSpPr>
        <p:spPr>
          <a:xfrm rot="20853561">
            <a:off x="3643272" y="870477"/>
            <a:ext cx="3001994" cy="769441"/>
          </a:xfrm>
          <a:prstGeom prst="rect">
            <a:avLst/>
          </a:prstGeom>
          <a:noFill/>
        </p:spPr>
        <p:txBody>
          <a:bodyPr wrap="square" rtlCol="0">
            <a:spAutoFit/>
          </a:bodyPr>
          <a:lstStyle/>
          <a:p>
            <a:r>
              <a:rPr lang="en-US" sz="4400" b="1" u="sng" dirty="0">
                <a:solidFill>
                  <a:srgbClr val="421C5E"/>
                </a:solidFill>
                <a:latin typeface="Bradley Hand ITC" panose="03070402050302030203" pitchFamily="66" charset="0"/>
              </a:rPr>
              <a:t>thank you!</a:t>
            </a:r>
          </a:p>
        </p:txBody>
      </p:sp>
      <p:sp>
        <p:nvSpPr>
          <p:cNvPr id="11" name="Half Frame 10">
            <a:extLst>
              <a:ext uri="{FF2B5EF4-FFF2-40B4-BE49-F238E27FC236}">
                <a16:creationId xmlns:a16="http://schemas.microsoft.com/office/drawing/2014/main" id="{2563CD03-A80E-E6B4-91A4-FE631BC0850B}"/>
              </a:ext>
            </a:extLst>
          </p:cNvPr>
          <p:cNvSpPr/>
          <p:nvPr/>
        </p:nvSpPr>
        <p:spPr>
          <a:xfrm>
            <a:off x="9040354" y="340799"/>
            <a:ext cx="914400" cy="914400"/>
          </a:xfrm>
          <a:prstGeom prst="halfFrame">
            <a:avLst/>
          </a:prstGeom>
          <a:solidFill>
            <a:srgbClr val="421C5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Half Frame 12">
            <a:extLst>
              <a:ext uri="{FF2B5EF4-FFF2-40B4-BE49-F238E27FC236}">
                <a16:creationId xmlns:a16="http://schemas.microsoft.com/office/drawing/2014/main" id="{DA8FE91B-2EDC-A5DA-1591-1182CE4F98D3}"/>
              </a:ext>
            </a:extLst>
          </p:cNvPr>
          <p:cNvSpPr/>
          <p:nvPr/>
        </p:nvSpPr>
        <p:spPr>
          <a:xfrm rot="10800000">
            <a:off x="10772580" y="2648146"/>
            <a:ext cx="914400" cy="914400"/>
          </a:xfrm>
          <a:prstGeom prst="halfFrame">
            <a:avLst/>
          </a:prstGeom>
          <a:solidFill>
            <a:srgbClr val="421C5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872831611"/>
      </p:ext>
    </p:extLst>
  </p:cSld>
  <p:clrMapOvr>
    <a:masterClrMapping/>
  </p:clrMapOvr>
  <mc:AlternateContent xmlns:mc="http://schemas.openxmlformats.org/markup-compatibility/2006" xmlns:p14="http://schemas.microsoft.com/office/powerpoint/2010/main">
    <mc:Choice Requires="p14">
      <p:transition spd="slow" p14:dur="2000" advTm="60144"/>
    </mc:Choice>
    <mc:Fallback xmlns="">
      <p:transition spd="slow" advTm="60144"/>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421C5E"/>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84EE537-1A95-5E4E-0F4A-AC4781DEFB7C}"/>
              </a:ext>
            </a:extLst>
          </p:cNvPr>
          <p:cNvSpPr/>
          <p:nvPr/>
        </p:nvSpPr>
        <p:spPr>
          <a:xfrm>
            <a:off x="11151704" y="5824331"/>
            <a:ext cx="914400" cy="914400"/>
          </a:xfrm>
          <a:prstGeom prst="rect">
            <a:avLst/>
          </a:prstGeom>
          <a:solidFill>
            <a:srgbClr val="421C5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9681AFFC-91AB-49DD-B571-48D9C69791DF}"/>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108635" y="5781262"/>
            <a:ext cx="957469" cy="957469"/>
          </a:xfrm>
          <a:prstGeom prst="rect">
            <a:avLst/>
          </a:prstGeom>
        </p:spPr>
      </p:pic>
      <p:sp>
        <p:nvSpPr>
          <p:cNvPr id="4" name="TextBox 3">
            <a:extLst>
              <a:ext uri="{FF2B5EF4-FFF2-40B4-BE49-F238E27FC236}">
                <a16:creationId xmlns:a16="http://schemas.microsoft.com/office/drawing/2014/main" id="{60B7A829-A0F4-1F87-AEC3-AE954B76B277}"/>
              </a:ext>
            </a:extLst>
          </p:cNvPr>
          <p:cNvSpPr txBox="1"/>
          <p:nvPr/>
        </p:nvSpPr>
        <p:spPr>
          <a:xfrm>
            <a:off x="388188" y="198408"/>
            <a:ext cx="6719977" cy="923330"/>
          </a:xfrm>
          <a:prstGeom prst="rect">
            <a:avLst/>
          </a:prstGeom>
          <a:noFill/>
        </p:spPr>
        <p:txBody>
          <a:bodyPr wrap="square" rtlCol="0">
            <a:spAutoFit/>
          </a:bodyPr>
          <a:lstStyle/>
          <a:p>
            <a:r>
              <a:rPr lang="en-US" sz="5400" b="1" dirty="0">
                <a:solidFill>
                  <a:srgbClr val="90E6E8"/>
                </a:solidFill>
              </a:rPr>
              <a:t>Finding PCE applicants</a:t>
            </a:r>
          </a:p>
        </p:txBody>
      </p:sp>
      <p:sp>
        <p:nvSpPr>
          <p:cNvPr id="5" name="Flowchart: Process 4">
            <a:extLst>
              <a:ext uri="{FF2B5EF4-FFF2-40B4-BE49-F238E27FC236}">
                <a16:creationId xmlns:a16="http://schemas.microsoft.com/office/drawing/2014/main" id="{22A6A543-ABCE-6C8F-B700-0602431CBC30}"/>
              </a:ext>
            </a:extLst>
          </p:cNvPr>
          <p:cNvSpPr/>
          <p:nvPr/>
        </p:nvSpPr>
        <p:spPr>
          <a:xfrm rot="5400000">
            <a:off x="-437005" y="2193224"/>
            <a:ext cx="4267878" cy="2471554"/>
          </a:xfrm>
          <a:prstGeom prst="flowChartProcess">
            <a:avLst/>
          </a:prstGeom>
          <a:solidFill>
            <a:srgbClr val="90E6E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latin typeface="Arial" panose="020B0604020202020204" pitchFamily="34" charset="0"/>
              <a:cs typeface="Arial" panose="020B0604020202020204" pitchFamily="34" charset="0"/>
            </a:endParaRPr>
          </a:p>
        </p:txBody>
      </p:sp>
      <p:sp>
        <p:nvSpPr>
          <p:cNvPr id="6" name="Flowchart: Process 5">
            <a:extLst>
              <a:ext uri="{FF2B5EF4-FFF2-40B4-BE49-F238E27FC236}">
                <a16:creationId xmlns:a16="http://schemas.microsoft.com/office/drawing/2014/main" id="{CCA53619-83E6-AB67-4BE9-4E5FDD64BB59}"/>
              </a:ext>
            </a:extLst>
          </p:cNvPr>
          <p:cNvSpPr/>
          <p:nvPr/>
        </p:nvSpPr>
        <p:spPr>
          <a:xfrm rot="5400000">
            <a:off x="2495705" y="2193224"/>
            <a:ext cx="4267879" cy="2471554"/>
          </a:xfrm>
          <a:prstGeom prst="flowChartProcess">
            <a:avLst/>
          </a:prstGeom>
          <a:solidFill>
            <a:srgbClr val="90E6E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Arial" panose="020B0604020202020204" pitchFamily="34" charset="0"/>
              <a:cs typeface="Arial" panose="020B0604020202020204" pitchFamily="34" charset="0"/>
            </a:endParaRPr>
          </a:p>
        </p:txBody>
      </p:sp>
      <p:sp>
        <p:nvSpPr>
          <p:cNvPr id="7" name="Flowchart: Process 6">
            <a:extLst>
              <a:ext uri="{FF2B5EF4-FFF2-40B4-BE49-F238E27FC236}">
                <a16:creationId xmlns:a16="http://schemas.microsoft.com/office/drawing/2014/main" id="{CDB1BFA9-858B-356C-862C-C512292D315C}"/>
              </a:ext>
            </a:extLst>
          </p:cNvPr>
          <p:cNvSpPr/>
          <p:nvPr/>
        </p:nvSpPr>
        <p:spPr>
          <a:xfrm rot="5400000">
            <a:off x="5428416" y="2193224"/>
            <a:ext cx="4267879" cy="2471554"/>
          </a:xfrm>
          <a:prstGeom prst="flowChartProcess">
            <a:avLst/>
          </a:prstGeom>
          <a:solidFill>
            <a:srgbClr val="90E6E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Arial" panose="020B0604020202020204" pitchFamily="34" charset="0"/>
              <a:cs typeface="Arial" panose="020B0604020202020204" pitchFamily="34" charset="0"/>
            </a:endParaRPr>
          </a:p>
        </p:txBody>
      </p:sp>
      <p:sp>
        <p:nvSpPr>
          <p:cNvPr id="8" name="Flowchart: Process 7">
            <a:extLst>
              <a:ext uri="{FF2B5EF4-FFF2-40B4-BE49-F238E27FC236}">
                <a16:creationId xmlns:a16="http://schemas.microsoft.com/office/drawing/2014/main" id="{68FAD91B-34A4-CAFF-5C60-4434177D08ED}"/>
              </a:ext>
            </a:extLst>
          </p:cNvPr>
          <p:cNvSpPr/>
          <p:nvPr/>
        </p:nvSpPr>
        <p:spPr>
          <a:xfrm rot="5400000">
            <a:off x="8361127" y="2193223"/>
            <a:ext cx="4267879" cy="2471554"/>
          </a:xfrm>
          <a:prstGeom prst="flowChartProcess">
            <a:avLst/>
          </a:prstGeom>
          <a:solidFill>
            <a:srgbClr val="90E6E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92315DBE-ABC5-49A8-7141-B44A3AC31EA7}"/>
              </a:ext>
            </a:extLst>
          </p:cNvPr>
          <p:cNvSpPr txBox="1"/>
          <p:nvPr/>
        </p:nvSpPr>
        <p:spPr>
          <a:xfrm>
            <a:off x="871267" y="1949570"/>
            <a:ext cx="1526875" cy="400110"/>
          </a:xfrm>
          <a:prstGeom prst="rect">
            <a:avLst/>
          </a:prstGeom>
          <a:noFill/>
        </p:spPr>
        <p:txBody>
          <a:bodyPr wrap="square" rtlCol="0">
            <a:spAutoFit/>
          </a:bodyPr>
          <a:lstStyle/>
          <a:p>
            <a:r>
              <a:rPr lang="en-US" sz="2000" b="1" dirty="0">
                <a:solidFill>
                  <a:srgbClr val="421C5E"/>
                </a:solidFill>
                <a:latin typeface="Arial" panose="020B0604020202020204" pitchFamily="34" charset="0"/>
                <a:cs typeface="Arial" panose="020B0604020202020204" pitchFamily="34" charset="0"/>
              </a:rPr>
              <a:t>NETWORK</a:t>
            </a:r>
          </a:p>
        </p:txBody>
      </p:sp>
      <p:sp>
        <p:nvSpPr>
          <p:cNvPr id="10" name="TextBox 9">
            <a:extLst>
              <a:ext uri="{FF2B5EF4-FFF2-40B4-BE49-F238E27FC236}">
                <a16:creationId xmlns:a16="http://schemas.microsoft.com/office/drawing/2014/main" id="{7D847395-9887-8F06-77BB-8241AB4E6DDB}"/>
              </a:ext>
            </a:extLst>
          </p:cNvPr>
          <p:cNvSpPr txBox="1"/>
          <p:nvPr/>
        </p:nvSpPr>
        <p:spPr>
          <a:xfrm>
            <a:off x="3674853" y="1810752"/>
            <a:ext cx="1906438" cy="707886"/>
          </a:xfrm>
          <a:prstGeom prst="rect">
            <a:avLst/>
          </a:prstGeom>
          <a:noFill/>
        </p:spPr>
        <p:txBody>
          <a:bodyPr wrap="square" rtlCol="0">
            <a:spAutoFit/>
          </a:bodyPr>
          <a:lstStyle/>
          <a:p>
            <a:pPr algn="ctr"/>
            <a:r>
              <a:rPr lang="en-US" sz="2000" b="1" dirty="0">
                <a:solidFill>
                  <a:srgbClr val="421C5E"/>
                </a:solidFill>
                <a:latin typeface="Arial" panose="020B0604020202020204" pitchFamily="34" charset="0"/>
                <a:cs typeface="Arial" panose="020B0604020202020204" pitchFamily="34" charset="0"/>
              </a:rPr>
              <a:t>PREVIOUS NOMINEES</a:t>
            </a:r>
          </a:p>
        </p:txBody>
      </p:sp>
      <p:sp>
        <p:nvSpPr>
          <p:cNvPr id="11" name="TextBox 10">
            <a:extLst>
              <a:ext uri="{FF2B5EF4-FFF2-40B4-BE49-F238E27FC236}">
                <a16:creationId xmlns:a16="http://schemas.microsoft.com/office/drawing/2014/main" id="{5833B1D8-ABC7-8A14-4BF0-3BD102B42415}"/>
              </a:ext>
            </a:extLst>
          </p:cNvPr>
          <p:cNvSpPr txBox="1"/>
          <p:nvPr/>
        </p:nvSpPr>
        <p:spPr>
          <a:xfrm>
            <a:off x="6358971" y="1810752"/>
            <a:ext cx="2406770" cy="707886"/>
          </a:xfrm>
          <a:prstGeom prst="rect">
            <a:avLst/>
          </a:prstGeom>
          <a:noFill/>
        </p:spPr>
        <p:txBody>
          <a:bodyPr wrap="square" rtlCol="0">
            <a:spAutoFit/>
          </a:bodyPr>
          <a:lstStyle/>
          <a:p>
            <a:pPr algn="ctr"/>
            <a:r>
              <a:rPr lang="en-US" sz="2000" b="1" dirty="0">
                <a:solidFill>
                  <a:srgbClr val="421C5E"/>
                </a:solidFill>
                <a:latin typeface="Arial" panose="020B0604020202020204" pitchFamily="34" charset="0"/>
                <a:cs typeface="Arial" panose="020B0604020202020204" pitchFamily="34" charset="0"/>
              </a:rPr>
              <a:t>TRADE SCHOOLS &amp; COLLEGES</a:t>
            </a:r>
          </a:p>
        </p:txBody>
      </p:sp>
      <p:sp>
        <p:nvSpPr>
          <p:cNvPr id="12" name="TextBox 11">
            <a:extLst>
              <a:ext uri="{FF2B5EF4-FFF2-40B4-BE49-F238E27FC236}">
                <a16:creationId xmlns:a16="http://schemas.microsoft.com/office/drawing/2014/main" id="{96C5C551-DA1F-E1A7-FE41-29C4FD18A0BC}"/>
              </a:ext>
            </a:extLst>
          </p:cNvPr>
          <p:cNvSpPr txBox="1"/>
          <p:nvPr/>
        </p:nvSpPr>
        <p:spPr>
          <a:xfrm>
            <a:off x="9602232" y="1818583"/>
            <a:ext cx="1785668" cy="707886"/>
          </a:xfrm>
          <a:prstGeom prst="rect">
            <a:avLst/>
          </a:prstGeom>
          <a:noFill/>
        </p:spPr>
        <p:txBody>
          <a:bodyPr wrap="square" rtlCol="0">
            <a:spAutoFit/>
          </a:bodyPr>
          <a:lstStyle/>
          <a:p>
            <a:pPr algn="ctr"/>
            <a:r>
              <a:rPr lang="en-US" sz="2000" b="1" dirty="0">
                <a:solidFill>
                  <a:srgbClr val="421C5E"/>
                </a:solidFill>
                <a:latin typeface="Arial" panose="020B0604020202020204" pitchFamily="34" charset="0"/>
                <a:cs typeface="Arial" panose="020B0604020202020204" pitchFamily="34" charset="0"/>
              </a:rPr>
              <a:t>WORD OF MOUTH</a:t>
            </a:r>
          </a:p>
        </p:txBody>
      </p:sp>
      <p:sp>
        <p:nvSpPr>
          <p:cNvPr id="13" name="TextBox 12">
            <a:extLst>
              <a:ext uri="{FF2B5EF4-FFF2-40B4-BE49-F238E27FC236}">
                <a16:creationId xmlns:a16="http://schemas.microsoft.com/office/drawing/2014/main" id="{5D0C7140-1645-1F3A-AB8A-410D941D7F74}"/>
              </a:ext>
            </a:extLst>
          </p:cNvPr>
          <p:cNvSpPr txBox="1"/>
          <p:nvPr/>
        </p:nvSpPr>
        <p:spPr>
          <a:xfrm>
            <a:off x="461152" y="2701804"/>
            <a:ext cx="2471554" cy="1938992"/>
          </a:xfrm>
          <a:prstGeom prst="rect">
            <a:avLst/>
          </a:prstGeom>
          <a:noFill/>
        </p:spPr>
        <p:txBody>
          <a:bodyPr wrap="square" rtlCol="0">
            <a:spAutoFit/>
          </a:bodyPr>
          <a:lstStyle/>
          <a:p>
            <a:pPr algn="ctr"/>
            <a:r>
              <a:rPr lang="en-US" sz="2000" dirty="0">
                <a:solidFill>
                  <a:srgbClr val="421C5E"/>
                </a:solidFill>
                <a:latin typeface="Arial" panose="020B0604020202020204" pitchFamily="34" charset="0"/>
                <a:cs typeface="Arial" panose="020B0604020202020204" pitchFamily="34" charset="0"/>
              </a:rPr>
              <a:t>Post a PCE flyer where teachers, health professionals and other community members will see it</a:t>
            </a:r>
          </a:p>
        </p:txBody>
      </p:sp>
      <p:sp>
        <p:nvSpPr>
          <p:cNvPr id="14" name="TextBox 13">
            <a:extLst>
              <a:ext uri="{FF2B5EF4-FFF2-40B4-BE49-F238E27FC236}">
                <a16:creationId xmlns:a16="http://schemas.microsoft.com/office/drawing/2014/main" id="{7843007E-B0F8-C4CE-8259-44F049F54902}"/>
              </a:ext>
            </a:extLst>
          </p:cNvPr>
          <p:cNvSpPr txBox="1"/>
          <p:nvPr/>
        </p:nvSpPr>
        <p:spPr>
          <a:xfrm>
            <a:off x="3392294" y="2701804"/>
            <a:ext cx="2471555" cy="1938992"/>
          </a:xfrm>
          <a:prstGeom prst="rect">
            <a:avLst/>
          </a:prstGeom>
          <a:noFill/>
        </p:spPr>
        <p:txBody>
          <a:bodyPr wrap="square" rtlCol="0">
            <a:spAutoFit/>
          </a:bodyPr>
          <a:lstStyle/>
          <a:p>
            <a:pPr algn="ctr"/>
            <a:r>
              <a:rPr lang="en-US" sz="2000" dirty="0">
                <a:solidFill>
                  <a:srgbClr val="421C5E"/>
                </a:solidFill>
                <a:latin typeface="Arial" panose="020B0604020202020204" pitchFamily="34" charset="0"/>
                <a:cs typeface="Arial" panose="020B0604020202020204" pitchFamily="34" charset="0"/>
              </a:rPr>
              <a:t>Continue contact with chapter sponsored applicants for other projects for potential PCE eligibility</a:t>
            </a:r>
          </a:p>
        </p:txBody>
      </p:sp>
      <p:sp>
        <p:nvSpPr>
          <p:cNvPr id="15" name="TextBox 14">
            <a:extLst>
              <a:ext uri="{FF2B5EF4-FFF2-40B4-BE49-F238E27FC236}">
                <a16:creationId xmlns:a16="http://schemas.microsoft.com/office/drawing/2014/main" id="{06BE645D-305F-0DCC-8DCE-5378AC33FD02}"/>
              </a:ext>
            </a:extLst>
          </p:cNvPr>
          <p:cNvSpPr txBox="1"/>
          <p:nvPr/>
        </p:nvSpPr>
        <p:spPr>
          <a:xfrm>
            <a:off x="6326577" y="2708147"/>
            <a:ext cx="2471555" cy="1631216"/>
          </a:xfrm>
          <a:prstGeom prst="rect">
            <a:avLst/>
          </a:prstGeom>
          <a:noFill/>
        </p:spPr>
        <p:txBody>
          <a:bodyPr wrap="square" rtlCol="0">
            <a:spAutoFit/>
          </a:bodyPr>
          <a:lstStyle/>
          <a:p>
            <a:pPr algn="ctr"/>
            <a:r>
              <a:rPr lang="en-US" sz="2000" dirty="0">
                <a:solidFill>
                  <a:srgbClr val="421C5E"/>
                </a:solidFill>
                <a:latin typeface="Arial" panose="020B0604020202020204" pitchFamily="34" charset="0"/>
                <a:cs typeface="Arial" panose="020B0604020202020204" pitchFamily="34" charset="0"/>
              </a:rPr>
              <a:t>Establish contacts with local trade schools, community colleges and universities </a:t>
            </a:r>
          </a:p>
        </p:txBody>
      </p:sp>
      <p:sp>
        <p:nvSpPr>
          <p:cNvPr id="16" name="TextBox 15">
            <a:extLst>
              <a:ext uri="{FF2B5EF4-FFF2-40B4-BE49-F238E27FC236}">
                <a16:creationId xmlns:a16="http://schemas.microsoft.com/office/drawing/2014/main" id="{8238C43B-F5B8-7F5E-7B83-4DF8F679E05F}"/>
              </a:ext>
            </a:extLst>
          </p:cNvPr>
          <p:cNvSpPr txBox="1"/>
          <p:nvPr/>
        </p:nvSpPr>
        <p:spPr>
          <a:xfrm>
            <a:off x="9257716" y="2701804"/>
            <a:ext cx="2471555" cy="2246769"/>
          </a:xfrm>
          <a:prstGeom prst="rect">
            <a:avLst/>
          </a:prstGeom>
          <a:noFill/>
        </p:spPr>
        <p:txBody>
          <a:bodyPr wrap="square" rtlCol="0">
            <a:spAutoFit/>
          </a:bodyPr>
          <a:lstStyle/>
          <a:p>
            <a:pPr algn="ctr"/>
            <a:r>
              <a:rPr lang="en-US" sz="2000" dirty="0">
                <a:solidFill>
                  <a:srgbClr val="421C5E"/>
                </a:solidFill>
                <a:latin typeface="Arial" panose="020B0604020202020204" pitchFamily="34" charset="0"/>
                <a:cs typeface="Arial" panose="020B0604020202020204" pitchFamily="34" charset="0"/>
              </a:rPr>
              <a:t>Talk about or utilize PCE flyers during chapter events and update chapter with PCE programs available on the website</a:t>
            </a:r>
          </a:p>
        </p:txBody>
      </p:sp>
    </p:spTree>
    <p:extLst>
      <p:ext uri="{BB962C8B-B14F-4D97-AF65-F5344CB8AC3E}">
        <p14:creationId xmlns:p14="http://schemas.microsoft.com/office/powerpoint/2010/main" val="3581138011"/>
      </p:ext>
    </p:extLst>
  </p:cSld>
  <p:clrMapOvr>
    <a:masterClrMapping/>
  </p:clrMapOvr>
  <mc:AlternateContent xmlns:mc="http://schemas.openxmlformats.org/markup-compatibility/2006" xmlns:p14="http://schemas.microsoft.com/office/powerpoint/2010/main">
    <mc:Choice Requires="p14">
      <p:transition spd="slow" p14:dur="2000" advTm="43471"/>
    </mc:Choice>
    <mc:Fallback xmlns="">
      <p:transition spd="slow" advTm="43471"/>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B3FA84B-4E08-D6AC-79F0-592F8B7CAA8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092069" y="5761382"/>
            <a:ext cx="957469" cy="957469"/>
          </a:xfrm>
          <a:prstGeom prst="rect">
            <a:avLst/>
          </a:prstGeom>
        </p:spPr>
      </p:pic>
      <p:pic>
        <p:nvPicPr>
          <p:cNvPr id="5" name="Picture 4">
            <a:extLst>
              <a:ext uri="{FF2B5EF4-FFF2-40B4-BE49-F238E27FC236}">
                <a16:creationId xmlns:a16="http://schemas.microsoft.com/office/drawing/2014/main" id="{01D76378-4A45-6C71-424E-441A9A7A485A}"/>
              </a:ext>
            </a:extLst>
          </p:cNvPr>
          <p:cNvPicPr>
            <a:picLocks noChangeAspect="1"/>
          </p:cNvPicPr>
          <p:nvPr/>
        </p:nvPicPr>
        <p:blipFill>
          <a:blip r:embed="rId3"/>
          <a:stretch>
            <a:fillRect/>
          </a:stretch>
        </p:blipFill>
        <p:spPr>
          <a:xfrm>
            <a:off x="9808271" y="139149"/>
            <a:ext cx="1642488" cy="1594356"/>
          </a:xfrm>
          <a:prstGeom prst="rect">
            <a:avLst/>
          </a:prstGeom>
        </p:spPr>
      </p:pic>
      <p:sp>
        <p:nvSpPr>
          <p:cNvPr id="6" name="TextBox 5">
            <a:extLst>
              <a:ext uri="{FF2B5EF4-FFF2-40B4-BE49-F238E27FC236}">
                <a16:creationId xmlns:a16="http://schemas.microsoft.com/office/drawing/2014/main" id="{E7F36117-49B8-67BD-9F7B-CD0621DB9E40}"/>
              </a:ext>
            </a:extLst>
          </p:cNvPr>
          <p:cNvSpPr txBox="1"/>
          <p:nvPr/>
        </p:nvSpPr>
        <p:spPr>
          <a:xfrm>
            <a:off x="577969" y="551606"/>
            <a:ext cx="8980099" cy="769441"/>
          </a:xfrm>
          <a:prstGeom prst="rect">
            <a:avLst/>
          </a:prstGeom>
          <a:noFill/>
        </p:spPr>
        <p:txBody>
          <a:bodyPr wrap="square" rtlCol="0">
            <a:spAutoFit/>
          </a:bodyPr>
          <a:lstStyle/>
          <a:p>
            <a:r>
              <a:rPr lang="en-US" sz="4400" b="1" dirty="0">
                <a:solidFill>
                  <a:srgbClr val="421C5E"/>
                </a:solidFill>
              </a:rPr>
              <a:t>Become a Brighter Tomorrow Chapter</a:t>
            </a:r>
          </a:p>
        </p:txBody>
      </p:sp>
      <p:sp>
        <p:nvSpPr>
          <p:cNvPr id="7" name="TextBox 6">
            <a:extLst>
              <a:ext uri="{FF2B5EF4-FFF2-40B4-BE49-F238E27FC236}">
                <a16:creationId xmlns:a16="http://schemas.microsoft.com/office/drawing/2014/main" id="{13DF2FDB-7F2F-EA39-ADA1-D40EFFA518BA}"/>
              </a:ext>
            </a:extLst>
          </p:cNvPr>
          <p:cNvSpPr txBox="1"/>
          <p:nvPr/>
        </p:nvSpPr>
        <p:spPr>
          <a:xfrm>
            <a:off x="577969" y="1949569"/>
            <a:ext cx="10734767" cy="2308324"/>
          </a:xfrm>
          <a:prstGeom prst="rect">
            <a:avLst/>
          </a:prstGeom>
          <a:noFill/>
        </p:spPr>
        <p:txBody>
          <a:bodyPr wrap="square" rtlCol="0">
            <a:spAutoFit/>
          </a:bodyPr>
          <a:lstStyle/>
          <a:p>
            <a:r>
              <a:rPr lang="en-US" sz="2400" b="0" i="0" dirty="0">
                <a:solidFill>
                  <a:srgbClr val="421C5E"/>
                </a:solidFill>
                <a:effectLst/>
                <a:latin typeface="Arial" panose="020B0604020202020204" pitchFamily="34" charset="0"/>
              </a:rPr>
              <a:t>The Program for Continuing Education offers </a:t>
            </a:r>
            <a:r>
              <a:rPr lang="en-US" sz="2400" b="1" i="1" dirty="0">
                <a:ln w="22225">
                  <a:solidFill>
                    <a:srgbClr val="90E6E8"/>
                  </a:solidFill>
                  <a:prstDash val="solid"/>
                </a:ln>
                <a:solidFill>
                  <a:srgbClr val="421C5E"/>
                </a:solidFill>
                <a:latin typeface="Arial" panose="020B0604020202020204" pitchFamily="34" charset="0"/>
              </a:rPr>
              <a:t>hope and a brighter tomorrow</a:t>
            </a:r>
            <a:r>
              <a:rPr lang="en-US" sz="2400" b="1" i="0" dirty="0">
                <a:ln w="22225">
                  <a:solidFill>
                    <a:srgbClr val="90E6E8"/>
                  </a:solidFill>
                  <a:prstDash val="solid"/>
                </a:ln>
                <a:solidFill>
                  <a:srgbClr val="421C5E"/>
                </a:solidFill>
                <a:latin typeface="Arial" panose="020B0604020202020204" pitchFamily="34" charset="0"/>
              </a:rPr>
              <a:t> </a:t>
            </a:r>
            <a:r>
              <a:rPr lang="en-US" sz="2400" b="0" i="0" dirty="0">
                <a:solidFill>
                  <a:srgbClr val="421C5E"/>
                </a:solidFill>
                <a:effectLst/>
                <a:latin typeface="Arial" panose="020B0604020202020204" pitchFamily="34" charset="0"/>
              </a:rPr>
              <a:t>for women whose education has been interrupted and who find it necessary to return to school to support themselves and/or their families. Now, local chapters have an opportunity to earn the Program for Continuing Education Brighter Tomorrow designation as they continue to lift up women who are working to create better futures for themselves. </a:t>
            </a:r>
            <a:endParaRPr lang="en-US" sz="2400" dirty="0">
              <a:solidFill>
                <a:srgbClr val="421C5E"/>
              </a:solidFill>
            </a:endParaRPr>
          </a:p>
        </p:txBody>
      </p:sp>
      <p:sp>
        <p:nvSpPr>
          <p:cNvPr id="10" name="Rectangle 9">
            <a:extLst>
              <a:ext uri="{FF2B5EF4-FFF2-40B4-BE49-F238E27FC236}">
                <a16:creationId xmlns:a16="http://schemas.microsoft.com/office/drawing/2014/main" id="{7183E32C-2290-2FA9-1213-325D63D55184}"/>
              </a:ext>
            </a:extLst>
          </p:cNvPr>
          <p:cNvSpPr/>
          <p:nvPr/>
        </p:nvSpPr>
        <p:spPr>
          <a:xfrm>
            <a:off x="6670118" y="1960262"/>
            <a:ext cx="4642618" cy="461665"/>
          </a:xfrm>
          <a:prstGeom prst="rect">
            <a:avLst/>
          </a:prstGeom>
          <a:noFill/>
        </p:spPr>
        <p:txBody>
          <a:bodyPr wrap="none" lIns="91440" tIns="45720" rIns="91440" bIns="45720">
            <a:spAutoFit/>
          </a:bodyPr>
          <a:lstStyle/>
          <a:p>
            <a:pPr algn="ctr"/>
            <a:r>
              <a:rPr lang="en-US" sz="2400" b="1" i="1" cap="none" spc="0" dirty="0">
                <a:ln w="3175">
                  <a:solidFill>
                    <a:srgbClr val="90E6E8"/>
                  </a:solidFill>
                  <a:prstDash val="solid"/>
                </a:ln>
                <a:solidFill>
                  <a:srgbClr val="421C5E"/>
                </a:solidFill>
                <a:effectLst/>
                <a:latin typeface="Arial" panose="020B0604020202020204" pitchFamily="34" charset="0"/>
              </a:rPr>
              <a:t>hope and a brighter tomorrow</a:t>
            </a:r>
            <a:r>
              <a:rPr lang="en-US" sz="2400" b="1" i="0" cap="none" spc="0" dirty="0">
                <a:ln w="3175">
                  <a:solidFill>
                    <a:srgbClr val="90E6E8"/>
                  </a:solidFill>
                  <a:prstDash val="solid"/>
                </a:ln>
                <a:solidFill>
                  <a:srgbClr val="421C5E"/>
                </a:solidFill>
                <a:effectLst/>
                <a:latin typeface="Arial" panose="020B0604020202020204" pitchFamily="34" charset="0"/>
              </a:rPr>
              <a:t> </a:t>
            </a:r>
            <a:endParaRPr lang="en-US" sz="2400" b="1" cap="none" spc="0" dirty="0">
              <a:ln w="3175">
                <a:solidFill>
                  <a:srgbClr val="90E6E8"/>
                </a:solidFill>
                <a:prstDash val="solid"/>
              </a:ln>
              <a:solidFill>
                <a:srgbClr val="421C5E"/>
              </a:solidFill>
              <a:effectLst/>
            </a:endParaRPr>
          </a:p>
        </p:txBody>
      </p:sp>
      <p:sp>
        <p:nvSpPr>
          <p:cNvPr id="12" name="TextBox 11">
            <a:extLst>
              <a:ext uri="{FF2B5EF4-FFF2-40B4-BE49-F238E27FC236}">
                <a16:creationId xmlns:a16="http://schemas.microsoft.com/office/drawing/2014/main" id="{45D06624-D9CD-88AA-5D30-C25775133BB1}"/>
              </a:ext>
            </a:extLst>
          </p:cNvPr>
          <p:cNvSpPr txBox="1"/>
          <p:nvPr/>
        </p:nvSpPr>
        <p:spPr>
          <a:xfrm>
            <a:off x="1160410" y="4736843"/>
            <a:ext cx="9871180" cy="1015663"/>
          </a:xfrm>
          <a:prstGeom prst="rect">
            <a:avLst/>
          </a:prstGeom>
          <a:noFill/>
        </p:spPr>
        <p:txBody>
          <a:bodyPr wrap="square" rtlCol="0">
            <a:spAutoFit/>
          </a:bodyPr>
          <a:lstStyle/>
          <a:p>
            <a:r>
              <a:rPr lang="en-US" sz="2000" b="1" dirty="0">
                <a:solidFill>
                  <a:srgbClr val="421C5E"/>
                </a:solidFill>
                <a:latin typeface="Arial" panose="020B0604020202020204" pitchFamily="34" charset="0"/>
                <a:cs typeface="Arial" panose="020B0604020202020204" pitchFamily="34" charset="0"/>
              </a:rPr>
              <a:t>AMOUNT: $500 lump sum donation</a:t>
            </a:r>
          </a:p>
          <a:p>
            <a:r>
              <a:rPr lang="en-US" sz="2000" b="1" dirty="0">
                <a:solidFill>
                  <a:srgbClr val="421C5E"/>
                </a:solidFill>
                <a:latin typeface="Arial" panose="020B0604020202020204" pitchFamily="34" charset="0"/>
                <a:cs typeface="Arial" panose="020B0604020202020204" pitchFamily="34" charset="0"/>
              </a:rPr>
              <a:t>DUE DATE (</a:t>
            </a:r>
            <a:r>
              <a:rPr lang="en-US" sz="1600" b="1" dirty="0">
                <a:solidFill>
                  <a:srgbClr val="421C5E"/>
                </a:solidFill>
                <a:latin typeface="Arial" panose="020B0604020202020204" pitchFamily="34" charset="0"/>
                <a:cs typeface="Arial" panose="020B0604020202020204" pitchFamily="34" charset="0"/>
              </a:rPr>
              <a:t>For Current Year Recognition) </a:t>
            </a:r>
            <a:r>
              <a:rPr lang="en-US" sz="2000" b="1" dirty="0">
                <a:solidFill>
                  <a:srgbClr val="421C5E"/>
                </a:solidFill>
                <a:latin typeface="Arial" panose="020B0604020202020204" pitchFamily="34" charset="0"/>
                <a:cs typeface="Arial" panose="020B0604020202020204" pitchFamily="34" charset="0"/>
              </a:rPr>
              <a:t>BY: January 31 to your state/ </a:t>
            </a:r>
          </a:p>
          <a:p>
            <a:r>
              <a:rPr lang="en-US" sz="2000" b="1" dirty="0">
                <a:solidFill>
                  <a:srgbClr val="421C5E"/>
                </a:solidFill>
                <a:latin typeface="Arial" panose="020B0604020202020204" pitchFamily="34" charset="0"/>
                <a:cs typeface="Arial" panose="020B0604020202020204" pitchFamily="34" charset="0"/>
              </a:rPr>
              <a:t>                                                                      provincial/district treasurer                                                                                                                                                                                                                             </a:t>
            </a:r>
          </a:p>
        </p:txBody>
      </p:sp>
    </p:spTree>
    <p:extLst>
      <p:ext uri="{BB962C8B-B14F-4D97-AF65-F5344CB8AC3E}">
        <p14:creationId xmlns:p14="http://schemas.microsoft.com/office/powerpoint/2010/main" val="1126079519"/>
      </p:ext>
    </p:extLst>
  </p:cSld>
  <p:clrMapOvr>
    <a:masterClrMapping/>
  </p:clrMapOvr>
  <mc:AlternateContent xmlns:mc="http://schemas.openxmlformats.org/markup-compatibility/2006" xmlns:p14="http://schemas.microsoft.com/office/powerpoint/2010/main">
    <mc:Choice Requires="p14">
      <p:transition spd="slow" p14:dur="2000" advTm="45857"/>
    </mc:Choice>
    <mc:Fallback xmlns="">
      <p:transition spd="slow" advTm="45857"/>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90E6E8"/>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41A4CC-8CBA-494C-1BB0-FB0887078EC3}"/>
              </a:ext>
            </a:extLst>
          </p:cNvPr>
          <p:cNvSpPr/>
          <p:nvPr/>
        </p:nvSpPr>
        <p:spPr>
          <a:xfrm>
            <a:off x="11141765" y="5804452"/>
            <a:ext cx="9144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A805B5C0-4925-257E-AC2B-C4443905CD68}"/>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098696" y="5804452"/>
            <a:ext cx="957469" cy="957469"/>
          </a:xfrm>
          <a:prstGeom prst="rect">
            <a:avLst/>
          </a:prstGeom>
        </p:spPr>
      </p:pic>
      <p:sp>
        <p:nvSpPr>
          <p:cNvPr id="2" name="TextBox 1">
            <a:extLst>
              <a:ext uri="{FF2B5EF4-FFF2-40B4-BE49-F238E27FC236}">
                <a16:creationId xmlns:a16="http://schemas.microsoft.com/office/drawing/2014/main" id="{28F3655F-D214-9C76-10EE-17B86F785F05}"/>
              </a:ext>
            </a:extLst>
          </p:cNvPr>
          <p:cNvSpPr txBox="1"/>
          <p:nvPr/>
        </p:nvSpPr>
        <p:spPr>
          <a:xfrm>
            <a:off x="638355" y="362309"/>
            <a:ext cx="8807570" cy="923330"/>
          </a:xfrm>
          <a:prstGeom prst="rect">
            <a:avLst/>
          </a:prstGeom>
          <a:noFill/>
        </p:spPr>
        <p:txBody>
          <a:bodyPr wrap="square" rtlCol="0">
            <a:spAutoFit/>
          </a:bodyPr>
          <a:lstStyle/>
          <a:p>
            <a:pPr algn="l"/>
            <a:r>
              <a:rPr lang="en-US" sz="5400" b="1" i="0" dirty="0">
                <a:solidFill>
                  <a:srgbClr val="5D285F"/>
                </a:solidFill>
                <a:effectLst/>
              </a:rPr>
              <a:t>Named and Endowed Grants</a:t>
            </a:r>
          </a:p>
        </p:txBody>
      </p:sp>
      <p:sp>
        <p:nvSpPr>
          <p:cNvPr id="3" name="TextBox 2">
            <a:extLst>
              <a:ext uri="{FF2B5EF4-FFF2-40B4-BE49-F238E27FC236}">
                <a16:creationId xmlns:a16="http://schemas.microsoft.com/office/drawing/2014/main" id="{CF66491B-B5FE-E0D3-A8CF-D78A3CE377C9}"/>
              </a:ext>
            </a:extLst>
          </p:cNvPr>
          <p:cNvSpPr txBox="1"/>
          <p:nvPr/>
        </p:nvSpPr>
        <p:spPr>
          <a:xfrm>
            <a:off x="1293960" y="1923691"/>
            <a:ext cx="9325155" cy="2308324"/>
          </a:xfrm>
          <a:prstGeom prst="rect">
            <a:avLst/>
          </a:prstGeom>
          <a:noFill/>
        </p:spPr>
        <p:txBody>
          <a:bodyPr wrap="square" rtlCol="0">
            <a:spAutoFit/>
          </a:bodyPr>
          <a:lstStyle/>
          <a:p>
            <a:r>
              <a:rPr lang="en-US" sz="2400" b="0" i="0" dirty="0">
                <a:solidFill>
                  <a:srgbClr val="421C5E"/>
                </a:solidFill>
                <a:effectLst/>
                <a:latin typeface="Arial" panose="020B0604020202020204" pitchFamily="34" charset="0"/>
              </a:rPr>
              <a:t>PCE Named Grants and Endowed Grants provide the opportunity for individuals, families, and chapters to make special gifts to the P.E.O. Program for Continuing Education. Each of these full grants can be named by the donor and may be made in honor or in memory of an individual or a chapter. The recipients of Named and Endowed grants are chosen by the PCE Board of Trustees.</a:t>
            </a:r>
            <a:endParaRPr lang="en-US" sz="2400" dirty="0">
              <a:solidFill>
                <a:srgbClr val="421C5E"/>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FFBE53FA-4DD5-DC70-D843-C8B8E196C60E}"/>
              </a:ext>
            </a:extLst>
          </p:cNvPr>
          <p:cNvSpPr txBox="1"/>
          <p:nvPr/>
        </p:nvSpPr>
        <p:spPr>
          <a:xfrm>
            <a:off x="2807897" y="4632385"/>
            <a:ext cx="8199409" cy="1323439"/>
          </a:xfrm>
          <a:prstGeom prst="rect">
            <a:avLst/>
          </a:prstGeom>
          <a:noFill/>
        </p:spPr>
        <p:txBody>
          <a:bodyPr wrap="square" rtlCol="0">
            <a:spAutoFit/>
          </a:bodyPr>
          <a:lstStyle/>
          <a:p>
            <a:r>
              <a:rPr lang="en-US" sz="2000" b="1" dirty="0">
                <a:solidFill>
                  <a:srgbClr val="421C5E"/>
                </a:solidFill>
                <a:latin typeface="Arial" panose="020B0604020202020204" pitchFamily="34" charset="0"/>
                <a:cs typeface="Arial" panose="020B0604020202020204" pitchFamily="34" charset="0"/>
              </a:rPr>
              <a:t>AMOUNT: Donations in increments of $3000</a:t>
            </a:r>
          </a:p>
          <a:p>
            <a:endParaRPr lang="en-US" sz="2000" b="1" dirty="0">
              <a:solidFill>
                <a:srgbClr val="421C5E"/>
              </a:solidFill>
              <a:latin typeface="Arial" panose="020B0604020202020204" pitchFamily="34" charset="0"/>
              <a:cs typeface="Arial" panose="020B0604020202020204" pitchFamily="34" charset="0"/>
            </a:endParaRPr>
          </a:p>
          <a:p>
            <a:r>
              <a:rPr lang="en-US" sz="2000" b="1" dirty="0">
                <a:solidFill>
                  <a:srgbClr val="421C5E"/>
                </a:solidFill>
                <a:latin typeface="Arial" panose="020B0604020202020204" pitchFamily="34" charset="0"/>
                <a:cs typeface="Arial" panose="020B0604020202020204" pitchFamily="34" charset="0"/>
              </a:rPr>
              <a:t>INFORMATION: Follow the “PCE Quick Links” on the International                   		 website for more information</a:t>
            </a:r>
          </a:p>
        </p:txBody>
      </p:sp>
    </p:spTree>
    <p:extLst>
      <p:ext uri="{BB962C8B-B14F-4D97-AF65-F5344CB8AC3E}">
        <p14:creationId xmlns:p14="http://schemas.microsoft.com/office/powerpoint/2010/main" val="1358440774"/>
      </p:ext>
    </p:extLst>
  </p:cSld>
  <p:clrMapOvr>
    <a:masterClrMapping/>
  </p:clrMapOvr>
  <mc:AlternateContent xmlns:mc="http://schemas.openxmlformats.org/markup-compatibility/2006" xmlns:p14="http://schemas.microsoft.com/office/powerpoint/2010/main">
    <mc:Choice Requires="p14">
      <p:transition spd="slow" p14:dur="2000" advTm="44539"/>
    </mc:Choice>
    <mc:Fallback xmlns="">
      <p:transition spd="slow" advTm="44539"/>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421C5E"/>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681AFFC-91AB-49DD-B571-48D9C69791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01373" y="2360266"/>
            <a:ext cx="3816248" cy="3816248"/>
          </a:xfrm>
          <a:prstGeom prst="rect">
            <a:avLst/>
          </a:prstGeom>
        </p:spPr>
      </p:pic>
      <p:sp>
        <p:nvSpPr>
          <p:cNvPr id="4" name="TextBox 3">
            <a:extLst>
              <a:ext uri="{FF2B5EF4-FFF2-40B4-BE49-F238E27FC236}">
                <a16:creationId xmlns:a16="http://schemas.microsoft.com/office/drawing/2014/main" id="{DA73AF93-AF1E-3FEB-5BF3-CDBC6ACB228F}"/>
              </a:ext>
            </a:extLst>
          </p:cNvPr>
          <p:cNvSpPr txBox="1"/>
          <p:nvPr/>
        </p:nvSpPr>
        <p:spPr>
          <a:xfrm>
            <a:off x="281796" y="534837"/>
            <a:ext cx="11628407"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90E6E8"/>
                </a:solidFill>
                <a:effectLst/>
                <a:uLnTx/>
                <a:uFillTx/>
                <a:latin typeface="Calibri" panose="020F0502020204030204"/>
                <a:ea typeface="+mn-ea"/>
                <a:cs typeface="+mn-cs"/>
              </a:rPr>
              <a:t>P.E.O. Program for Continuing Education</a:t>
            </a:r>
          </a:p>
        </p:txBody>
      </p:sp>
      <p:sp>
        <p:nvSpPr>
          <p:cNvPr id="5" name="TextBox 4">
            <a:extLst>
              <a:ext uri="{FF2B5EF4-FFF2-40B4-BE49-F238E27FC236}">
                <a16:creationId xmlns:a16="http://schemas.microsoft.com/office/drawing/2014/main" id="{F9E102E6-B258-363E-9019-C1BBED9870F1}"/>
              </a:ext>
            </a:extLst>
          </p:cNvPr>
          <p:cNvSpPr txBox="1"/>
          <p:nvPr/>
        </p:nvSpPr>
        <p:spPr>
          <a:xfrm>
            <a:off x="2123535" y="1544128"/>
            <a:ext cx="794492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1" u="none" strike="noStrike" kern="1200" cap="none" spc="0" normalizeH="0" baseline="0" noProof="0" dirty="0">
                <a:ln>
                  <a:noFill/>
                </a:ln>
                <a:solidFill>
                  <a:srgbClr val="90E6E8"/>
                </a:solidFill>
                <a:effectLst/>
                <a:uLnTx/>
                <a:uFillTx/>
                <a:latin typeface="arial" panose="020B0604020202020204" pitchFamily="34" charset="0"/>
                <a:ea typeface="+mn-ea"/>
                <a:cs typeface="+mn-cs"/>
              </a:rPr>
              <a:t>Funding Grants Today...For a Brighter Tomorrow</a:t>
            </a:r>
            <a:endParaRPr kumimoji="0" lang="en-US" sz="2800" b="0" i="0" u="none" strike="noStrike" kern="1200" cap="none" spc="0" normalizeH="0" baseline="0" noProof="0" dirty="0">
              <a:ln>
                <a:noFill/>
              </a:ln>
              <a:solidFill>
                <a:srgbClr val="90E6E8"/>
              </a:solidFill>
              <a:effectLst/>
              <a:uLnTx/>
              <a:uFillTx/>
              <a:latin typeface="Arial" panose="020B0604020202020204" pitchFamily="34" charset="0"/>
              <a:ea typeface="+mn-ea"/>
              <a:cs typeface="Arial" panose="020B0604020202020204" pitchFamily="34" charset="0"/>
            </a:endParaRPr>
          </a:p>
        </p:txBody>
      </p:sp>
      <p:sp>
        <p:nvSpPr>
          <p:cNvPr id="6" name="TextBox 5">
            <a:extLst>
              <a:ext uri="{FF2B5EF4-FFF2-40B4-BE49-F238E27FC236}">
                <a16:creationId xmlns:a16="http://schemas.microsoft.com/office/drawing/2014/main" id="{191BC3E2-CA93-D17B-CD10-E1B22292FFB6}"/>
              </a:ext>
            </a:extLst>
          </p:cNvPr>
          <p:cNvSpPr txBox="1"/>
          <p:nvPr/>
        </p:nvSpPr>
        <p:spPr>
          <a:xfrm>
            <a:off x="1140000" y="2544792"/>
            <a:ext cx="5873276" cy="31700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srgbClr val="90E6E8"/>
                </a:solidFill>
                <a:effectLst/>
                <a:uLnTx/>
                <a:uFillTx/>
                <a:latin typeface="Arial" panose="020B0604020202020204" pitchFamily="34" charset="0"/>
                <a:ea typeface="+mn-ea"/>
                <a:cs typeface="Arial" panose="020B0604020202020204" pitchFamily="34" charset="0"/>
              </a:rPr>
              <a:t>Thank you!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90E6E8"/>
                </a:solidFill>
                <a:effectLst/>
                <a:uLnTx/>
                <a:uFillTx/>
                <a:latin typeface="Arial" panose="020B0604020202020204" pitchFamily="34" charset="0"/>
                <a:ea typeface="Open Sans" panose="020B0606030504020204" pitchFamily="34" charset="0"/>
                <a:cs typeface="Arial" panose="020B0604020202020204" pitchFamily="34" charset="0"/>
              </a:rPr>
              <a:t>    For your…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90E6E8"/>
                </a:solidFill>
                <a:effectLst/>
                <a:uLnTx/>
                <a:uFillTx/>
                <a:latin typeface="Arial" panose="020B0604020202020204" pitchFamily="34" charset="0"/>
                <a:ea typeface="Open Sans" panose="020B0606030504020204" pitchFamily="34" charset="0"/>
                <a:cs typeface="Arial" panose="020B0604020202020204" pitchFamily="34" charset="0"/>
              </a:rPr>
              <a:t>	– nominations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90E6E8"/>
                </a:solidFill>
                <a:effectLst/>
                <a:uLnTx/>
                <a:uFillTx/>
                <a:latin typeface="Arial" panose="020B0604020202020204" pitchFamily="34" charset="0"/>
                <a:ea typeface="Open Sans" panose="020B0606030504020204" pitchFamily="34" charset="0"/>
                <a:cs typeface="Arial" panose="020B0604020202020204" pitchFamily="34" charset="0"/>
              </a:rPr>
              <a:t>	– donations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90E6E8"/>
                </a:solidFill>
                <a:effectLst/>
                <a:uLnTx/>
                <a:uFillTx/>
                <a:latin typeface="Arial" panose="020B0604020202020204" pitchFamily="34" charset="0"/>
                <a:ea typeface="Open Sans" panose="020B0606030504020204" pitchFamily="34" charset="0"/>
                <a:cs typeface="Arial" panose="020B0604020202020204" pitchFamily="34" charset="0"/>
              </a:rPr>
              <a:t>	– support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srgbClr val="90E6E8"/>
              </a:solidFill>
              <a:effectLst/>
              <a:uLnTx/>
              <a:uFillTx/>
              <a:latin typeface="Calibri" panose="020F0502020204030204" pitchFamily="34" charset="0"/>
              <a:ea typeface="Open Sans" panose="020B0606030504020204" pitchFamily="34"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a:ln>
                  <a:noFill/>
                </a:ln>
                <a:solidFill>
                  <a:srgbClr val="90E6E8"/>
                </a:solidFill>
                <a:effectLst/>
                <a:uLnTx/>
                <a:uFillTx/>
                <a:latin typeface="Arial" panose="020B0604020202020204" pitchFamily="34" charset="0"/>
                <a:ea typeface="Open Sans" panose="020B0606030504020204" pitchFamily="34" charset="0"/>
                <a:cs typeface="Arial" panose="020B0604020202020204" pitchFamily="34" charset="0"/>
              </a:rPr>
              <a:t>YOU</a:t>
            </a:r>
            <a:r>
              <a:rPr kumimoji="0" lang="en-US" sz="2000" b="1" i="0" u="none" strike="noStrike" kern="1200" cap="none" spc="0" normalizeH="0" baseline="0" noProof="0">
                <a:ln>
                  <a:noFill/>
                </a:ln>
                <a:solidFill>
                  <a:srgbClr val="90E6E8"/>
                </a:solidFill>
                <a:effectLst/>
                <a:uLnTx/>
                <a:uFillTx/>
                <a:latin typeface="Arial" panose="020B0604020202020204" pitchFamily="34" charset="0"/>
                <a:ea typeface="Open Sans" panose="020B0606030504020204" pitchFamily="34" charset="0"/>
                <a:cs typeface="Arial" panose="020B0604020202020204" pitchFamily="34" charset="0"/>
              </a:rPr>
              <a:t> ensure PCE continues to help women have a </a:t>
            </a:r>
            <a:r>
              <a:rPr kumimoji="0" lang="en-US" sz="2000" b="1" i="1" u="none" strike="noStrike" kern="1200" cap="none" spc="0" normalizeH="0" baseline="0" noProof="0">
                <a:ln>
                  <a:noFill/>
                </a:ln>
                <a:solidFill>
                  <a:srgbClr val="90E6E8"/>
                </a:solidFill>
                <a:effectLst/>
                <a:uLnTx/>
                <a:uFillTx/>
                <a:latin typeface="Arial" panose="020B0604020202020204" pitchFamily="34" charset="0"/>
                <a:ea typeface="Open Sans" panose="020B0606030504020204" pitchFamily="34" charset="0"/>
                <a:cs typeface="Arial" panose="020B0604020202020204" pitchFamily="34" charset="0"/>
              </a:rPr>
              <a:t>brighter tomorrow</a:t>
            </a:r>
            <a:r>
              <a:rPr kumimoji="0" lang="en-US" sz="2000" b="1" i="0" u="none" strike="noStrike" kern="1200" cap="none" spc="0" normalizeH="0" baseline="0" noProof="0">
                <a:ln>
                  <a:noFill/>
                </a:ln>
                <a:solidFill>
                  <a:srgbClr val="90E6E8"/>
                </a:solidFill>
                <a:effectLst/>
                <a:uLnTx/>
                <a:uFillTx/>
                <a:latin typeface="Arial" panose="020B0604020202020204" pitchFamily="34" charset="0"/>
                <a:ea typeface="Open Sans" panose="020B0606030504020204" pitchFamily="34" charset="0"/>
                <a:cs typeface="Arial" panose="020B0604020202020204" pitchFamily="34" charset="0"/>
              </a:rPr>
              <a:t>!</a:t>
            </a:r>
            <a:endParaRPr kumimoji="0" lang="en-US" sz="2000" b="1" i="0" u="none" strike="noStrike" kern="1200" cap="none" spc="0" normalizeH="0" baseline="0" noProof="0" dirty="0">
              <a:ln>
                <a:noFill/>
              </a:ln>
              <a:solidFill>
                <a:srgbClr val="90E6E8"/>
              </a:solidFill>
              <a:effectLst/>
              <a:uLnTx/>
              <a:uFillTx/>
              <a:latin typeface="Arial" panose="020B0604020202020204" pitchFamily="34" charset="0"/>
              <a:ea typeface="Open Sans" panose="020B0606030504020204" pitchFamily="34" charset="0"/>
              <a:cs typeface="Arial" panose="020B0604020202020204" pitchFamily="34" charset="0"/>
            </a:endParaRPr>
          </a:p>
        </p:txBody>
      </p:sp>
    </p:spTree>
    <p:extLst>
      <p:ext uri="{BB962C8B-B14F-4D97-AF65-F5344CB8AC3E}">
        <p14:creationId xmlns:p14="http://schemas.microsoft.com/office/powerpoint/2010/main" val="2185606176"/>
      </p:ext>
    </p:extLst>
  </p:cSld>
  <p:clrMapOvr>
    <a:masterClrMapping/>
  </p:clrMapOvr>
  <mc:AlternateContent xmlns:mc="http://schemas.openxmlformats.org/markup-compatibility/2006" xmlns:p14="http://schemas.microsoft.com/office/powerpoint/2010/main">
    <mc:Choice Requires="p14">
      <p:transition spd="slow" p14:dur="2000" advTm="18788"/>
    </mc:Choice>
    <mc:Fallback xmlns="">
      <p:transition spd="slow" advTm="18788"/>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421C5E"/>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3A17CD1-8E17-257B-5BD0-CF17CDD92BE1}"/>
              </a:ext>
            </a:extLst>
          </p:cNvPr>
          <p:cNvSpPr txBox="1"/>
          <p:nvPr/>
        </p:nvSpPr>
        <p:spPr>
          <a:xfrm>
            <a:off x="7739062" y="4438650"/>
            <a:ext cx="2943225" cy="1569660"/>
          </a:xfrm>
          <a:prstGeom prst="rect">
            <a:avLst/>
          </a:prstGeom>
          <a:noFill/>
        </p:spPr>
        <p:txBody>
          <a:bodyPr wrap="square" rtlCol="0">
            <a:spAutoFit/>
          </a:bodyPr>
          <a:lstStyle/>
          <a:p>
            <a:pPr algn="ctr"/>
            <a:r>
              <a:rPr lang="en-US" sz="9600" b="1" dirty="0">
                <a:solidFill>
                  <a:srgbClr val="90E6E8"/>
                </a:solidFill>
              </a:rPr>
              <a:t>PCE</a:t>
            </a:r>
          </a:p>
        </p:txBody>
      </p:sp>
      <p:sp>
        <p:nvSpPr>
          <p:cNvPr id="3" name="TextBox 2">
            <a:extLst>
              <a:ext uri="{FF2B5EF4-FFF2-40B4-BE49-F238E27FC236}">
                <a16:creationId xmlns:a16="http://schemas.microsoft.com/office/drawing/2014/main" id="{78C14FC9-A099-3FC6-199E-44E36A8C04D9}"/>
              </a:ext>
            </a:extLst>
          </p:cNvPr>
          <p:cNvSpPr txBox="1"/>
          <p:nvPr/>
        </p:nvSpPr>
        <p:spPr>
          <a:xfrm>
            <a:off x="2009685" y="849690"/>
            <a:ext cx="8462783" cy="2123658"/>
          </a:xfrm>
          <a:prstGeom prst="rect">
            <a:avLst/>
          </a:prstGeom>
          <a:noFill/>
        </p:spPr>
        <p:txBody>
          <a:bodyPr wrap="square" rtlCol="0">
            <a:spAutoFit/>
          </a:bodyPr>
          <a:lstStyle/>
          <a:p>
            <a:pPr algn="ctr"/>
            <a:r>
              <a:rPr lang="en-US" sz="6600" b="1" dirty="0">
                <a:solidFill>
                  <a:srgbClr val="90E6E8"/>
                </a:solidFill>
              </a:rPr>
              <a:t>P.E.O. Program for Continuing Education</a:t>
            </a:r>
          </a:p>
        </p:txBody>
      </p:sp>
      <p:sp>
        <p:nvSpPr>
          <p:cNvPr id="4" name="Arrow: Curved Right 3">
            <a:extLst>
              <a:ext uri="{FF2B5EF4-FFF2-40B4-BE49-F238E27FC236}">
                <a16:creationId xmlns:a16="http://schemas.microsoft.com/office/drawing/2014/main" id="{75218C01-0DD4-5D5F-5046-51BE6C370521}"/>
              </a:ext>
            </a:extLst>
          </p:cNvPr>
          <p:cNvSpPr/>
          <p:nvPr/>
        </p:nvSpPr>
        <p:spPr>
          <a:xfrm rot="19849894">
            <a:off x="6133238" y="3788956"/>
            <a:ext cx="731520" cy="2028817"/>
          </a:xfrm>
          <a:prstGeom prst="curvedRightArrow">
            <a:avLst/>
          </a:prstGeom>
          <a:solidFill>
            <a:srgbClr val="90E6E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endParaRPr>
          </a:p>
        </p:txBody>
      </p:sp>
      <p:pic>
        <p:nvPicPr>
          <p:cNvPr id="7" name="Picture 6">
            <a:extLst>
              <a:ext uri="{FF2B5EF4-FFF2-40B4-BE49-F238E27FC236}">
                <a16:creationId xmlns:a16="http://schemas.microsoft.com/office/drawing/2014/main" id="{EA259A8F-A12D-C3A0-6667-48148F05B3A5}"/>
              </a:ext>
            </a:extLst>
          </p:cNvPr>
          <p:cNvPicPr>
            <a:picLocks noChangeAspect="1"/>
          </p:cNvPicPr>
          <p:nvPr/>
        </p:nvPicPr>
        <p:blipFill>
          <a:blip r:embed="rId2"/>
          <a:stretch>
            <a:fillRect/>
          </a:stretch>
        </p:blipFill>
        <p:spPr>
          <a:xfrm>
            <a:off x="2394021" y="3617048"/>
            <a:ext cx="2514410" cy="2130263"/>
          </a:xfrm>
          <a:prstGeom prst="rect">
            <a:avLst/>
          </a:prstGeom>
        </p:spPr>
      </p:pic>
    </p:spTree>
    <p:extLst>
      <p:ext uri="{BB962C8B-B14F-4D97-AF65-F5344CB8AC3E}">
        <p14:creationId xmlns:p14="http://schemas.microsoft.com/office/powerpoint/2010/main" val="2755992238"/>
      </p:ext>
    </p:extLst>
  </p:cSld>
  <p:clrMapOvr>
    <a:masterClrMapping/>
  </p:clrMapOvr>
  <mc:AlternateContent xmlns:mc="http://schemas.openxmlformats.org/markup-compatibility/2006" xmlns:p14="http://schemas.microsoft.com/office/powerpoint/2010/main">
    <mc:Choice Requires="p14">
      <p:transition spd="slow" p14:dur="2000" advTm="13953"/>
    </mc:Choice>
    <mc:Fallback xmlns="">
      <p:transition spd="slow" advTm="13953"/>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B3FA84B-4E08-D6AC-79F0-592F8B7CAA8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092069" y="5761382"/>
            <a:ext cx="957469" cy="957469"/>
          </a:xfrm>
          <a:prstGeom prst="rect">
            <a:avLst/>
          </a:prstGeom>
        </p:spPr>
      </p:pic>
      <p:sp>
        <p:nvSpPr>
          <p:cNvPr id="2" name="TextBox 1">
            <a:extLst>
              <a:ext uri="{FF2B5EF4-FFF2-40B4-BE49-F238E27FC236}">
                <a16:creationId xmlns:a16="http://schemas.microsoft.com/office/drawing/2014/main" id="{A9A68A74-ECBF-7A84-DAC2-E60515E8A30D}"/>
              </a:ext>
            </a:extLst>
          </p:cNvPr>
          <p:cNvSpPr txBox="1"/>
          <p:nvPr/>
        </p:nvSpPr>
        <p:spPr>
          <a:xfrm>
            <a:off x="552450" y="894645"/>
            <a:ext cx="11420475" cy="646331"/>
          </a:xfrm>
          <a:prstGeom prst="rect">
            <a:avLst/>
          </a:prstGeom>
          <a:noFill/>
        </p:spPr>
        <p:txBody>
          <a:bodyPr wrap="square" rtlCol="0">
            <a:spAutoFit/>
          </a:bodyPr>
          <a:lstStyle/>
          <a:p>
            <a:r>
              <a:rPr lang="en-US" sz="3600" b="1" dirty="0">
                <a:solidFill>
                  <a:srgbClr val="421C5E"/>
                </a:solidFill>
              </a:rPr>
              <a:t>What is the P.E.O. Program for Continuing Education (PCE)?</a:t>
            </a:r>
          </a:p>
        </p:txBody>
      </p:sp>
      <p:sp>
        <p:nvSpPr>
          <p:cNvPr id="4" name="Rectangle 3">
            <a:extLst>
              <a:ext uri="{FF2B5EF4-FFF2-40B4-BE49-F238E27FC236}">
                <a16:creationId xmlns:a16="http://schemas.microsoft.com/office/drawing/2014/main" id="{F179E57C-9A3D-C0A9-2138-B85DC64EE6C9}"/>
              </a:ext>
            </a:extLst>
          </p:cNvPr>
          <p:cNvSpPr/>
          <p:nvPr/>
        </p:nvSpPr>
        <p:spPr>
          <a:xfrm>
            <a:off x="-2903341" y="2662052"/>
            <a:ext cx="1026914" cy="110984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Beveled 5">
            <a:extLst>
              <a:ext uri="{FF2B5EF4-FFF2-40B4-BE49-F238E27FC236}">
                <a16:creationId xmlns:a16="http://schemas.microsoft.com/office/drawing/2014/main" id="{2226A819-52FA-B7B4-7320-98F223B5851C}"/>
              </a:ext>
            </a:extLst>
          </p:cNvPr>
          <p:cNvSpPr/>
          <p:nvPr/>
        </p:nvSpPr>
        <p:spPr>
          <a:xfrm rot="21357981">
            <a:off x="747254" y="2109005"/>
            <a:ext cx="2812638" cy="3316818"/>
          </a:xfrm>
          <a:prstGeom prst="bevel">
            <a:avLst/>
          </a:prstGeom>
          <a:solidFill>
            <a:srgbClr val="421C5E"/>
          </a:solidFill>
          <a:ln>
            <a:solidFill>
              <a:srgbClr val="90E6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2" descr="No photo description available.">
            <a:extLst>
              <a:ext uri="{FF2B5EF4-FFF2-40B4-BE49-F238E27FC236}">
                <a16:creationId xmlns:a16="http://schemas.microsoft.com/office/drawing/2014/main" id="{909D825A-72E1-9596-83DB-8F76CEBBD56A}"/>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rot="21367558">
            <a:off x="1137049" y="2496345"/>
            <a:ext cx="2040885" cy="255110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5C0D577F-7640-7E0D-3D27-3E4F61BA8FFD}"/>
              </a:ext>
            </a:extLst>
          </p:cNvPr>
          <p:cNvSpPr txBox="1"/>
          <p:nvPr/>
        </p:nvSpPr>
        <p:spPr>
          <a:xfrm rot="21407405">
            <a:off x="1068995" y="2581308"/>
            <a:ext cx="1284913" cy="600164"/>
          </a:xfrm>
          <a:prstGeom prst="rect">
            <a:avLst/>
          </a:prstGeom>
          <a:noFill/>
        </p:spPr>
        <p:txBody>
          <a:bodyPr wrap="square" rtlCol="0">
            <a:spAutoFit/>
          </a:bodyPr>
          <a:lstStyle/>
          <a:p>
            <a:r>
              <a:rPr lang="en-US" sz="1100" b="1" dirty="0"/>
              <a:t>Shannon Budnick, PCE Recipient</a:t>
            </a:r>
          </a:p>
          <a:p>
            <a:endParaRPr lang="en-US" sz="1100" b="1" dirty="0"/>
          </a:p>
        </p:txBody>
      </p:sp>
      <p:sp>
        <p:nvSpPr>
          <p:cNvPr id="10" name="TextBox 9">
            <a:extLst>
              <a:ext uri="{FF2B5EF4-FFF2-40B4-BE49-F238E27FC236}">
                <a16:creationId xmlns:a16="http://schemas.microsoft.com/office/drawing/2014/main" id="{C01ABE13-A04A-1D27-E394-EFA046B66D6E}"/>
              </a:ext>
            </a:extLst>
          </p:cNvPr>
          <p:cNvSpPr txBox="1"/>
          <p:nvPr/>
        </p:nvSpPr>
        <p:spPr>
          <a:xfrm>
            <a:off x="4261750" y="2328207"/>
            <a:ext cx="6477000" cy="2677656"/>
          </a:xfrm>
          <a:prstGeom prst="rect">
            <a:avLst/>
          </a:prstGeom>
          <a:noFill/>
        </p:spPr>
        <p:txBody>
          <a:bodyPr wrap="square" rtlCol="0">
            <a:spAutoFit/>
          </a:bodyPr>
          <a:lstStyle/>
          <a:p>
            <a:pPr algn="ctr"/>
            <a:r>
              <a:rPr lang="en-US" sz="2400" dirty="0">
                <a:solidFill>
                  <a:srgbClr val="421C5E"/>
                </a:solidFill>
                <a:latin typeface="Arial" panose="020B0604020202020204" pitchFamily="34" charset="0"/>
                <a:cs typeface="Arial" panose="020B0604020202020204" pitchFamily="34" charset="0"/>
              </a:rPr>
              <a:t>Established in 1973 to provide </a:t>
            </a:r>
            <a:r>
              <a:rPr lang="en-US" sz="2400" b="1" dirty="0">
                <a:solidFill>
                  <a:srgbClr val="421C5E"/>
                </a:solidFill>
                <a:latin typeface="Arial" panose="020B0604020202020204" pitchFamily="34" charset="0"/>
                <a:cs typeface="Arial" panose="020B0604020202020204" pitchFamily="34" charset="0"/>
              </a:rPr>
              <a:t>need-based grants</a:t>
            </a:r>
            <a:r>
              <a:rPr lang="en-US" sz="2400" dirty="0">
                <a:solidFill>
                  <a:srgbClr val="421C5E"/>
                </a:solidFill>
                <a:latin typeface="Arial" panose="020B0604020202020204" pitchFamily="34" charset="0"/>
                <a:cs typeface="Arial" panose="020B0604020202020204" pitchFamily="34" charset="0"/>
              </a:rPr>
              <a:t> to women in the U.S. and Canada whose education has been interrupted and who find it necessary to return to school to complete a degree or certification that will improve their marketable skills for employment to support themselves and/or their families.</a:t>
            </a:r>
          </a:p>
        </p:txBody>
      </p:sp>
      <p:sp>
        <p:nvSpPr>
          <p:cNvPr id="11" name="TextBox 10">
            <a:extLst>
              <a:ext uri="{FF2B5EF4-FFF2-40B4-BE49-F238E27FC236}">
                <a16:creationId xmlns:a16="http://schemas.microsoft.com/office/drawing/2014/main" id="{826AD25C-BA86-B3A3-E68E-119275A2FCBE}"/>
              </a:ext>
            </a:extLst>
          </p:cNvPr>
          <p:cNvSpPr txBox="1"/>
          <p:nvPr/>
        </p:nvSpPr>
        <p:spPr>
          <a:xfrm>
            <a:off x="4103253" y="5854651"/>
            <a:ext cx="6393297" cy="461665"/>
          </a:xfrm>
          <a:prstGeom prst="rect">
            <a:avLst/>
          </a:prstGeom>
          <a:noFill/>
        </p:spPr>
        <p:txBody>
          <a:bodyPr wrap="square" rtlCol="0">
            <a:spAutoFit/>
          </a:bodyPr>
          <a:lstStyle/>
          <a:p>
            <a:r>
              <a:rPr lang="en-US" sz="2400" b="1" i="1" dirty="0">
                <a:solidFill>
                  <a:srgbClr val="421C5E"/>
                </a:solidFill>
              </a:rPr>
              <a:t>Funding Grants Today … For a Brighter Tomorrow</a:t>
            </a:r>
          </a:p>
        </p:txBody>
      </p:sp>
    </p:spTree>
    <p:extLst>
      <p:ext uri="{BB962C8B-B14F-4D97-AF65-F5344CB8AC3E}">
        <p14:creationId xmlns:p14="http://schemas.microsoft.com/office/powerpoint/2010/main" val="2486601652"/>
      </p:ext>
    </p:extLst>
  </p:cSld>
  <p:clrMapOvr>
    <a:masterClrMapping/>
  </p:clrMapOvr>
  <mc:AlternateContent xmlns:mc="http://schemas.openxmlformats.org/markup-compatibility/2006" xmlns:p14="http://schemas.microsoft.com/office/powerpoint/2010/main">
    <mc:Choice Requires="p14">
      <p:transition spd="slow" p14:dur="2000" advTm="37925"/>
    </mc:Choice>
    <mc:Fallback xmlns="">
      <p:transition spd="slow" advTm="37925"/>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90E6E8"/>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41A4CC-8CBA-494C-1BB0-FB0887078EC3}"/>
              </a:ext>
            </a:extLst>
          </p:cNvPr>
          <p:cNvSpPr/>
          <p:nvPr/>
        </p:nvSpPr>
        <p:spPr>
          <a:xfrm>
            <a:off x="11141765" y="5804452"/>
            <a:ext cx="9144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A805B5C0-4925-257E-AC2B-C4443905CD68}"/>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098696" y="5804452"/>
            <a:ext cx="957469" cy="957469"/>
          </a:xfrm>
          <a:prstGeom prst="rect">
            <a:avLst/>
          </a:prstGeom>
        </p:spPr>
      </p:pic>
      <p:sp>
        <p:nvSpPr>
          <p:cNvPr id="3" name="TextBox 2">
            <a:extLst>
              <a:ext uri="{FF2B5EF4-FFF2-40B4-BE49-F238E27FC236}">
                <a16:creationId xmlns:a16="http://schemas.microsoft.com/office/drawing/2014/main" id="{60171B83-C404-99FE-1601-0D780918E790}"/>
              </a:ext>
            </a:extLst>
          </p:cNvPr>
          <p:cNvSpPr txBox="1"/>
          <p:nvPr/>
        </p:nvSpPr>
        <p:spPr>
          <a:xfrm>
            <a:off x="342722" y="645184"/>
            <a:ext cx="8620124" cy="769441"/>
          </a:xfrm>
          <a:prstGeom prst="rect">
            <a:avLst/>
          </a:prstGeom>
          <a:noFill/>
        </p:spPr>
        <p:txBody>
          <a:bodyPr wrap="square" rtlCol="0">
            <a:spAutoFit/>
          </a:bodyPr>
          <a:lstStyle/>
          <a:p>
            <a:r>
              <a:rPr lang="en-US" sz="4400" b="1" dirty="0">
                <a:solidFill>
                  <a:srgbClr val="421C5E"/>
                </a:solidFill>
              </a:rPr>
              <a:t>PCE Grant Information at a Glance</a:t>
            </a:r>
          </a:p>
        </p:txBody>
      </p:sp>
      <p:sp>
        <p:nvSpPr>
          <p:cNvPr id="7" name="TextBox 6">
            <a:extLst>
              <a:ext uri="{FF2B5EF4-FFF2-40B4-BE49-F238E27FC236}">
                <a16:creationId xmlns:a16="http://schemas.microsoft.com/office/drawing/2014/main" id="{2C3FBD06-F623-4268-73D0-B48C66F0E31C}"/>
              </a:ext>
            </a:extLst>
          </p:cNvPr>
          <p:cNvSpPr txBox="1"/>
          <p:nvPr/>
        </p:nvSpPr>
        <p:spPr>
          <a:xfrm>
            <a:off x="914220" y="1816100"/>
            <a:ext cx="8620125" cy="3890489"/>
          </a:xfrm>
          <a:prstGeom prst="rect">
            <a:avLst/>
          </a:prstGeom>
          <a:noFill/>
        </p:spPr>
        <p:txBody>
          <a:bodyPr wrap="square" rtlCol="0">
            <a:spAutoFit/>
          </a:bodyPr>
          <a:lstStyle/>
          <a:p>
            <a:pPr marL="457200" indent="-457200">
              <a:lnSpc>
                <a:spcPct val="150000"/>
              </a:lnSpc>
              <a:buClr>
                <a:srgbClr val="421C5E"/>
              </a:buClr>
              <a:buFont typeface="Arial" panose="020B0604020202020204" pitchFamily="34" charset="0"/>
              <a:buChar char="•"/>
            </a:pPr>
            <a:r>
              <a:rPr lang="en-US" sz="2800" dirty="0">
                <a:solidFill>
                  <a:srgbClr val="421C5E"/>
                </a:solidFill>
                <a:latin typeface="Arial" panose="020B0604020202020204" pitchFamily="34" charset="0"/>
                <a:cs typeface="Arial" panose="020B0604020202020204" pitchFamily="34" charset="0"/>
              </a:rPr>
              <a:t>Maximum grant $4000</a:t>
            </a:r>
          </a:p>
          <a:p>
            <a:pPr marL="457200" indent="-457200">
              <a:lnSpc>
                <a:spcPct val="150000"/>
              </a:lnSpc>
              <a:buClr>
                <a:srgbClr val="421C5E"/>
              </a:buClr>
              <a:buFont typeface="Arial" panose="020B0604020202020204" pitchFamily="34" charset="0"/>
              <a:buChar char="•"/>
            </a:pPr>
            <a:r>
              <a:rPr lang="en-US" sz="2800" dirty="0">
                <a:solidFill>
                  <a:srgbClr val="421C5E"/>
                </a:solidFill>
                <a:latin typeface="Arial" panose="020B0604020202020204" pitchFamily="34" charset="0"/>
                <a:cs typeface="Arial" panose="020B0604020202020204" pitchFamily="34" charset="0"/>
              </a:rPr>
              <a:t>One-time grant regardless of amount awarded</a:t>
            </a:r>
          </a:p>
          <a:p>
            <a:pPr marL="457200" indent="-457200">
              <a:lnSpc>
                <a:spcPct val="150000"/>
              </a:lnSpc>
              <a:buClr>
                <a:srgbClr val="421C5E"/>
              </a:buClr>
              <a:buFont typeface="Arial" panose="020B0604020202020204" pitchFamily="34" charset="0"/>
              <a:buChar char="•"/>
            </a:pPr>
            <a:r>
              <a:rPr lang="en-US" sz="2800" dirty="0">
                <a:solidFill>
                  <a:srgbClr val="421C5E"/>
                </a:solidFill>
                <a:latin typeface="Arial" panose="020B0604020202020204" pitchFamily="34" charset="0"/>
                <a:cs typeface="Arial" panose="020B0604020202020204" pitchFamily="34" charset="0"/>
              </a:rPr>
              <a:t>24 consecutive months break in education</a:t>
            </a:r>
          </a:p>
          <a:p>
            <a:pPr marL="457200" indent="-457200">
              <a:lnSpc>
                <a:spcPct val="150000"/>
              </a:lnSpc>
              <a:buClr>
                <a:srgbClr val="421C5E"/>
              </a:buClr>
              <a:buFont typeface="Arial" panose="020B0604020202020204" pitchFamily="34" charset="0"/>
              <a:buChar char="•"/>
            </a:pPr>
            <a:r>
              <a:rPr lang="en-US" sz="2800" dirty="0">
                <a:solidFill>
                  <a:srgbClr val="421C5E"/>
                </a:solidFill>
                <a:latin typeface="Arial" panose="020B0604020202020204" pitchFamily="34" charset="0"/>
                <a:cs typeface="Arial" panose="020B0604020202020204" pitchFamily="34" charset="0"/>
              </a:rPr>
              <a:t>For educational expenses not living expenses or educational loan repayment</a:t>
            </a:r>
          </a:p>
          <a:p>
            <a:pPr marL="457200" indent="-457200">
              <a:lnSpc>
                <a:spcPct val="150000"/>
              </a:lnSpc>
              <a:buClr>
                <a:srgbClr val="421C5E"/>
              </a:buClr>
              <a:buFont typeface="Arial" panose="020B0604020202020204" pitchFamily="34" charset="0"/>
              <a:buChar char="•"/>
            </a:pPr>
            <a:r>
              <a:rPr lang="en-US" sz="2800" dirty="0">
                <a:solidFill>
                  <a:srgbClr val="421C5E"/>
                </a:solidFill>
                <a:latin typeface="Arial" panose="020B0604020202020204" pitchFamily="34" charset="0"/>
                <a:cs typeface="Arial" panose="020B0604020202020204" pitchFamily="34" charset="0"/>
              </a:rPr>
              <a:t>Payment made directly to recipient</a:t>
            </a:r>
          </a:p>
        </p:txBody>
      </p:sp>
      <p:pic>
        <p:nvPicPr>
          <p:cNvPr id="9" name="Picture 8">
            <a:extLst>
              <a:ext uri="{FF2B5EF4-FFF2-40B4-BE49-F238E27FC236}">
                <a16:creationId xmlns:a16="http://schemas.microsoft.com/office/drawing/2014/main" id="{1F67089E-EB3A-76EC-B182-C764BE80C42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rot="5400000">
            <a:off x="8891975" y="672799"/>
            <a:ext cx="3292896" cy="2469672"/>
          </a:xfrm>
          <a:prstGeom prst="rect">
            <a:avLst/>
          </a:prstGeom>
          <a:ln w="38100">
            <a:solidFill>
              <a:srgbClr val="421C5E"/>
            </a:solidFill>
          </a:ln>
        </p:spPr>
      </p:pic>
      <p:sp>
        <p:nvSpPr>
          <p:cNvPr id="10" name="TextBox 9">
            <a:extLst>
              <a:ext uri="{FF2B5EF4-FFF2-40B4-BE49-F238E27FC236}">
                <a16:creationId xmlns:a16="http://schemas.microsoft.com/office/drawing/2014/main" id="{FA95258A-D7DF-51D2-9FE2-E6172D920E6F}"/>
              </a:ext>
            </a:extLst>
          </p:cNvPr>
          <p:cNvSpPr txBox="1"/>
          <p:nvPr/>
        </p:nvSpPr>
        <p:spPr>
          <a:xfrm>
            <a:off x="9641275" y="3622846"/>
            <a:ext cx="1794295" cy="276999"/>
          </a:xfrm>
          <a:prstGeom prst="rect">
            <a:avLst/>
          </a:prstGeom>
          <a:noFill/>
        </p:spPr>
        <p:txBody>
          <a:bodyPr wrap="square" rtlCol="0">
            <a:spAutoFit/>
          </a:bodyPr>
          <a:lstStyle/>
          <a:p>
            <a:r>
              <a:rPr lang="en-US" sz="1200" dirty="0">
                <a:solidFill>
                  <a:srgbClr val="421C5E"/>
                </a:solidFill>
              </a:rPr>
              <a:t>PCE recipient Loni Heinen</a:t>
            </a:r>
          </a:p>
        </p:txBody>
      </p:sp>
    </p:spTree>
    <p:extLst>
      <p:ext uri="{BB962C8B-B14F-4D97-AF65-F5344CB8AC3E}">
        <p14:creationId xmlns:p14="http://schemas.microsoft.com/office/powerpoint/2010/main" val="1557751841"/>
      </p:ext>
    </p:extLst>
  </p:cSld>
  <p:clrMapOvr>
    <a:masterClrMapping/>
  </p:clrMapOvr>
  <mc:AlternateContent xmlns:mc="http://schemas.openxmlformats.org/markup-compatibility/2006" xmlns:p14="http://schemas.microsoft.com/office/powerpoint/2010/main">
    <mc:Choice Requires="p14">
      <p:transition spd="slow" p14:dur="2000" advTm="29261"/>
    </mc:Choice>
    <mc:Fallback xmlns="">
      <p:transition spd="slow" advTm="29261"/>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421C5E"/>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84EE537-1A95-5E4E-0F4A-AC4781DEFB7C}"/>
              </a:ext>
            </a:extLst>
          </p:cNvPr>
          <p:cNvSpPr/>
          <p:nvPr/>
        </p:nvSpPr>
        <p:spPr>
          <a:xfrm>
            <a:off x="11151704" y="5824331"/>
            <a:ext cx="914400" cy="914400"/>
          </a:xfrm>
          <a:prstGeom prst="rect">
            <a:avLst/>
          </a:prstGeom>
          <a:solidFill>
            <a:srgbClr val="421C5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9681AFFC-91AB-49DD-B571-48D9C69791DF}"/>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108635" y="5781262"/>
            <a:ext cx="957469" cy="957469"/>
          </a:xfrm>
          <a:prstGeom prst="rect">
            <a:avLst/>
          </a:prstGeom>
        </p:spPr>
      </p:pic>
      <p:sp>
        <p:nvSpPr>
          <p:cNvPr id="4" name="TextBox 3">
            <a:extLst>
              <a:ext uri="{FF2B5EF4-FFF2-40B4-BE49-F238E27FC236}">
                <a16:creationId xmlns:a16="http://schemas.microsoft.com/office/drawing/2014/main" id="{02532271-B88F-AA9B-FF93-D65EDB8F5D58}"/>
              </a:ext>
            </a:extLst>
          </p:cNvPr>
          <p:cNvSpPr txBox="1"/>
          <p:nvPr/>
        </p:nvSpPr>
        <p:spPr>
          <a:xfrm>
            <a:off x="957532" y="672860"/>
            <a:ext cx="8177841" cy="923330"/>
          </a:xfrm>
          <a:prstGeom prst="rect">
            <a:avLst/>
          </a:prstGeom>
          <a:noFill/>
        </p:spPr>
        <p:txBody>
          <a:bodyPr wrap="square" rtlCol="0">
            <a:spAutoFit/>
          </a:bodyPr>
          <a:lstStyle/>
          <a:p>
            <a:r>
              <a:rPr lang="en-US" sz="5400" b="1" dirty="0">
                <a:solidFill>
                  <a:srgbClr val="90E6E8"/>
                </a:solidFill>
              </a:rPr>
              <a:t>PCE Eligibility Requirements</a:t>
            </a:r>
          </a:p>
        </p:txBody>
      </p:sp>
      <p:sp>
        <p:nvSpPr>
          <p:cNvPr id="5" name="TextBox 4">
            <a:extLst>
              <a:ext uri="{FF2B5EF4-FFF2-40B4-BE49-F238E27FC236}">
                <a16:creationId xmlns:a16="http://schemas.microsoft.com/office/drawing/2014/main" id="{DCCF9623-8950-A706-BF48-9E2FB4CCA125}"/>
              </a:ext>
            </a:extLst>
          </p:cNvPr>
          <p:cNvSpPr txBox="1"/>
          <p:nvPr/>
        </p:nvSpPr>
        <p:spPr>
          <a:xfrm>
            <a:off x="621102" y="1751162"/>
            <a:ext cx="11067690" cy="4585871"/>
          </a:xfrm>
          <a:prstGeom prst="rect">
            <a:avLst/>
          </a:prstGeom>
          <a:noFill/>
        </p:spPr>
        <p:txBody>
          <a:bodyPr wrap="square" rtlCol="0">
            <a:spAutoFit/>
          </a:bodyPr>
          <a:lstStyle/>
          <a:p>
            <a:r>
              <a:rPr lang="en-US" sz="3200" b="1" dirty="0">
                <a:solidFill>
                  <a:srgbClr val="90E6E8"/>
                </a:solidFill>
                <a:latin typeface="Arial" panose="020B0604020202020204" pitchFamily="34" charset="0"/>
                <a:cs typeface="Arial" panose="020B0604020202020204" pitchFamily="34" charset="0"/>
              </a:rPr>
              <a:t>A woman is eligible to apply provided she:</a:t>
            </a:r>
          </a:p>
          <a:p>
            <a:pPr marL="342900" indent="-342900">
              <a:buClr>
                <a:srgbClr val="90E6E8"/>
              </a:buClr>
              <a:buFont typeface="Arial" panose="020B0604020202020204" pitchFamily="34" charset="0"/>
              <a:buChar char="•"/>
            </a:pPr>
            <a:r>
              <a:rPr lang="en-US" sz="2400" dirty="0">
                <a:solidFill>
                  <a:srgbClr val="90E6E8"/>
                </a:solidFill>
                <a:latin typeface="Arial" panose="020B0604020202020204" pitchFamily="34" charset="0"/>
                <a:cs typeface="Arial" panose="020B0604020202020204" pitchFamily="34" charset="0"/>
              </a:rPr>
              <a:t>Is recommended by a P.E.O. chapter</a:t>
            </a:r>
          </a:p>
          <a:p>
            <a:pPr marL="342900" indent="-342900">
              <a:buClr>
                <a:srgbClr val="90E6E8"/>
              </a:buClr>
              <a:buFont typeface="Arial" panose="020B0604020202020204" pitchFamily="34" charset="0"/>
              <a:buChar char="•"/>
            </a:pPr>
            <a:r>
              <a:rPr lang="en-US" sz="2400" dirty="0">
                <a:solidFill>
                  <a:srgbClr val="90E6E8"/>
                </a:solidFill>
                <a:latin typeface="Arial" panose="020B0604020202020204" pitchFamily="34" charset="0"/>
                <a:cs typeface="Arial" panose="020B0604020202020204" pitchFamily="34" charset="0"/>
              </a:rPr>
              <a:t>Is enrolled in a certification or degree program from an accredited institution; has not already earned a master’s degree or above</a:t>
            </a:r>
          </a:p>
          <a:p>
            <a:pPr marL="342900" indent="-342900">
              <a:buClr>
                <a:srgbClr val="90E6E8"/>
              </a:buClr>
              <a:buFont typeface="Arial" panose="020B0604020202020204" pitchFamily="34" charset="0"/>
              <a:buChar char="•"/>
            </a:pPr>
            <a:r>
              <a:rPr lang="en-US" sz="2400" dirty="0">
                <a:solidFill>
                  <a:srgbClr val="90E6E8"/>
                </a:solidFill>
                <a:latin typeface="Arial" panose="020B0604020202020204" pitchFamily="34" charset="0"/>
                <a:cs typeface="Arial" panose="020B0604020202020204" pitchFamily="34" charset="0"/>
              </a:rPr>
              <a:t>Is a citizen or legal permanent resident of the U.S. or Canada</a:t>
            </a:r>
          </a:p>
          <a:p>
            <a:pPr marL="342900" indent="-342900">
              <a:buClr>
                <a:srgbClr val="90E6E8"/>
              </a:buClr>
              <a:buFont typeface="Arial" panose="020B0604020202020204" pitchFamily="34" charset="0"/>
              <a:buChar char="•"/>
            </a:pPr>
            <a:r>
              <a:rPr lang="en-US" sz="2400" dirty="0">
                <a:solidFill>
                  <a:srgbClr val="90E6E8"/>
                </a:solidFill>
                <a:latin typeface="Arial" panose="020B0604020202020204" pitchFamily="34" charset="0"/>
                <a:cs typeface="Arial" panose="020B0604020202020204" pitchFamily="34" charset="0"/>
              </a:rPr>
              <a:t>Is living and studying in the U.S. or Canada for the entire course of study</a:t>
            </a:r>
          </a:p>
          <a:p>
            <a:pPr marL="342900" indent="-342900">
              <a:buClr>
                <a:srgbClr val="90E6E8"/>
              </a:buClr>
              <a:buFont typeface="Arial" panose="020B0604020202020204" pitchFamily="34" charset="0"/>
              <a:buChar char="•"/>
            </a:pPr>
            <a:r>
              <a:rPr lang="en-US" sz="2400" dirty="0">
                <a:solidFill>
                  <a:srgbClr val="90E6E8"/>
                </a:solidFill>
                <a:latin typeface="Arial" panose="020B0604020202020204" pitchFamily="34" charset="0"/>
                <a:cs typeface="Arial" panose="020B0604020202020204" pitchFamily="34" charset="0"/>
              </a:rPr>
              <a:t>Has had at least 24 consecutive months as a non-student sometime in her adult life</a:t>
            </a:r>
          </a:p>
          <a:p>
            <a:pPr marL="342900" indent="-342900">
              <a:buClr>
                <a:srgbClr val="90E6E8"/>
              </a:buClr>
              <a:buFont typeface="Arial" panose="020B0604020202020204" pitchFamily="34" charset="0"/>
              <a:buChar char="•"/>
            </a:pPr>
            <a:r>
              <a:rPr lang="en-US" sz="2400" dirty="0">
                <a:solidFill>
                  <a:srgbClr val="90E6E8"/>
                </a:solidFill>
                <a:latin typeface="Arial" panose="020B0604020202020204" pitchFamily="34" charset="0"/>
                <a:cs typeface="Arial" panose="020B0604020202020204" pitchFamily="34" charset="0"/>
              </a:rPr>
              <a:t>Is within 18 consecutive months of completing her educational program</a:t>
            </a:r>
          </a:p>
          <a:p>
            <a:pPr marL="342900" indent="-342900">
              <a:buClr>
                <a:srgbClr val="90E6E8"/>
              </a:buClr>
              <a:buFont typeface="Arial" panose="020B0604020202020204" pitchFamily="34" charset="0"/>
              <a:buChar char="•"/>
            </a:pPr>
            <a:r>
              <a:rPr lang="en-US" sz="2400" dirty="0">
                <a:solidFill>
                  <a:srgbClr val="90E6E8"/>
                </a:solidFill>
                <a:latin typeface="Arial" panose="020B0604020202020204" pitchFamily="34" charset="0"/>
                <a:cs typeface="Arial" panose="020B0604020202020204" pitchFamily="34" charset="0"/>
              </a:rPr>
              <a:t>Is enrolled in an educational program which, at the conclusion, will lead to employment or job advancement </a:t>
            </a:r>
          </a:p>
          <a:p>
            <a:pPr marL="342900" indent="-342900">
              <a:buClr>
                <a:srgbClr val="90E6E8"/>
              </a:buClr>
              <a:buFont typeface="Arial" panose="020B0604020202020204" pitchFamily="34" charset="0"/>
              <a:buChar char="•"/>
            </a:pPr>
            <a:endParaRPr lang="en-US" sz="2000" dirty="0">
              <a:solidFill>
                <a:srgbClr val="90E6E8"/>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91113511"/>
      </p:ext>
    </p:extLst>
  </p:cSld>
  <p:clrMapOvr>
    <a:masterClrMapping/>
  </p:clrMapOvr>
  <mc:AlternateContent xmlns:mc="http://schemas.openxmlformats.org/markup-compatibility/2006" xmlns:p14="http://schemas.microsoft.com/office/powerpoint/2010/main">
    <mc:Choice Requires="p14">
      <p:transition spd="slow" p14:dur="2000" advTm="56689"/>
    </mc:Choice>
    <mc:Fallback xmlns="">
      <p:transition spd="slow" advTm="56689"/>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B3FA84B-4E08-D6AC-79F0-592F8B7CAA8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092069" y="5761382"/>
            <a:ext cx="957469" cy="957469"/>
          </a:xfrm>
          <a:prstGeom prst="rect">
            <a:avLst/>
          </a:prstGeom>
        </p:spPr>
      </p:pic>
      <p:sp>
        <p:nvSpPr>
          <p:cNvPr id="2" name="TextBox 1">
            <a:extLst>
              <a:ext uri="{FF2B5EF4-FFF2-40B4-BE49-F238E27FC236}">
                <a16:creationId xmlns:a16="http://schemas.microsoft.com/office/drawing/2014/main" id="{A79616C0-F70A-B5C5-5DA8-F7AAE5EF6EB3}"/>
              </a:ext>
            </a:extLst>
          </p:cNvPr>
          <p:cNvSpPr txBox="1"/>
          <p:nvPr/>
        </p:nvSpPr>
        <p:spPr>
          <a:xfrm>
            <a:off x="987724" y="517585"/>
            <a:ext cx="6892506" cy="923330"/>
          </a:xfrm>
          <a:prstGeom prst="rect">
            <a:avLst/>
          </a:prstGeom>
          <a:noFill/>
        </p:spPr>
        <p:txBody>
          <a:bodyPr wrap="square" rtlCol="0">
            <a:spAutoFit/>
          </a:bodyPr>
          <a:lstStyle/>
          <a:p>
            <a:r>
              <a:rPr lang="en-US" sz="5400" b="1" dirty="0">
                <a:solidFill>
                  <a:srgbClr val="421C5E"/>
                </a:solidFill>
              </a:rPr>
              <a:t>Amount &amp; Use of Grant</a:t>
            </a:r>
          </a:p>
        </p:txBody>
      </p:sp>
      <p:sp>
        <p:nvSpPr>
          <p:cNvPr id="5" name="TextBox 4">
            <a:extLst>
              <a:ext uri="{FF2B5EF4-FFF2-40B4-BE49-F238E27FC236}">
                <a16:creationId xmlns:a16="http://schemas.microsoft.com/office/drawing/2014/main" id="{AD044FA2-89B4-BD10-F797-C6034824765E}"/>
              </a:ext>
            </a:extLst>
          </p:cNvPr>
          <p:cNvSpPr txBox="1"/>
          <p:nvPr/>
        </p:nvSpPr>
        <p:spPr>
          <a:xfrm>
            <a:off x="444259" y="1751617"/>
            <a:ext cx="10494033" cy="4278094"/>
          </a:xfrm>
          <a:prstGeom prst="rect">
            <a:avLst/>
          </a:prstGeom>
          <a:noFill/>
        </p:spPr>
        <p:txBody>
          <a:bodyPr wrap="square" rtlCol="0">
            <a:spAutoFit/>
          </a:bodyPr>
          <a:lstStyle/>
          <a:p>
            <a:pPr marL="342900" indent="-342900">
              <a:buClr>
                <a:srgbClr val="90E6E8"/>
              </a:buClr>
              <a:buFont typeface="Arial" panose="020B0604020202020204" pitchFamily="34" charset="0"/>
              <a:buChar char="•"/>
            </a:pPr>
            <a:r>
              <a:rPr lang="en-US" sz="2400" dirty="0">
                <a:solidFill>
                  <a:srgbClr val="421C5E"/>
                </a:solidFill>
                <a:latin typeface="Arial" panose="020B0604020202020204" pitchFamily="34" charset="0"/>
                <a:cs typeface="Arial" panose="020B0604020202020204" pitchFamily="34" charset="0"/>
              </a:rPr>
              <a:t>The maximum grant is </a:t>
            </a:r>
            <a:r>
              <a:rPr lang="en-US" sz="2400" b="1" dirty="0">
                <a:solidFill>
                  <a:srgbClr val="421C5E"/>
                </a:solidFill>
                <a:latin typeface="Arial" panose="020B0604020202020204" pitchFamily="34" charset="0"/>
                <a:cs typeface="Arial" panose="020B0604020202020204" pitchFamily="34" charset="0"/>
              </a:rPr>
              <a:t>$4000</a:t>
            </a:r>
            <a:r>
              <a:rPr lang="en-US" sz="2400" dirty="0">
                <a:solidFill>
                  <a:srgbClr val="421C5E"/>
                </a:solidFill>
                <a:latin typeface="Arial" panose="020B0604020202020204" pitchFamily="34" charset="0"/>
                <a:cs typeface="Arial" panose="020B0604020202020204" pitchFamily="34" charset="0"/>
              </a:rPr>
              <a:t>. A request for less than a maximum grant is encouraged when the full amount is not essential. The total grant awarded is based on the availability of funds and applicants’ individual needs.</a:t>
            </a:r>
          </a:p>
          <a:p>
            <a:pPr marL="342900" indent="-342900">
              <a:lnSpc>
                <a:spcPct val="150000"/>
              </a:lnSpc>
              <a:buClr>
                <a:srgbClr val="90E6E8"/>
              </a:buClr>
              <a:buFont typeface="Arial" panose="020B0604020202020204" pitchFamily="34" charset="0"/>
              <a:buChar char="•"/>
            </a:pPr>
            <a:r>
              <a:rPr lang="en-US" sz="2400" dirty="0">
                <a:solidFill>
                  <a:srgbClr val="421C5E"/>
                </a:solidFill>
                <a:latin typeface="Arial" panose="020B0604020202020204" pitchFamily="34" charset="0"/>
                <a:cs typeface="Arial" panose="020B0604020202020204" pitchFamily="34" charset="0"/>
              </a:rPr>
              <a:t>The grant is intended for </a:t>
            </a:r>
            <a:r>
              <a:rPr lang="en-US" sz="2400" b="1" dirty="0">
                <a:solidFill>
                  <a:srgbClr val="421C5E"/>
                </a:solidFill>
                <a:latin typeface="Arial" panose="020B0604020202020204" pitchFamily="34" charset="0"/>
                <a:cs typeface="Arial" panose="020B0604020202020204" pitchFamily="34" charset="0"/>
              </a:rPr>
              <a:t>educational</a:t>
            </a:r>
            <a:r>
              <a:rPr lang="en-US" sz="2400" dirty="0">
                <a:solidFill>
                  <a:srgbClr val="421C5E"/>
                </a:solidFill>
                <a:latin typeface="Arial" panose="020B0604020202020204" pitchFamily="34" charset="0"/>
                <a:cs typeface="Arial" panose="020B0604020202020204" pitchFamily="34" charset="0"/>
              </a:rPr>
              <a:t> expenses such as:</a:t>
            </a:r>
          </a:p>
          <a:p>
            <a:pPr marL="800100" lvl="1" indent="-342900">
              <a:buClr>
                <a:srgbClr val="90E6E8"/>
              </a:buClr>
              <a:buFont typeface="Arial" panose="020B0604020202020204" pitchFamily="34" charset="0"/>
              <a:buChar char="•"/>
            </a:pPr>
            <a:r>
              <a:rPr lang="en-US" sz="2000" dirty="0">
                <a:solidFill>
                  <a:srgbClr val="421C5E"/>
                </a:solidFill>
                <a:latin typeface="Arial" panose="020B0604020202020204" pitchFamily="34" charset="0"/>
                <a:cs typeface="Arial" panose="020B0604020202020204" pitchFamily="34" charset="0"/>
              </a:rPr>
              <a:t>Tuition</a:t>
            </a:r>
          </a:p>
          <a:p>
            <a:pPr marL="800100" lvl="1" indent="-342900">
              <a:buClr>
                <a:srgbClr val="90E6E8"/>
              </a:buClr>
              <a:buFont typeface="Arial" panose="020B0604020202020204" pitchFamily="34" charset="0"/>
              <a:buChar char="•"/>
            </a:pPr>
            <a:r>
              <a:rPr lang="en-US" sz="2000" dirty="0">
                <a:solidFill>
                  <a:srgbClr val="421C5E"/>
                </a:solidFill>
                <a:latin typeface="Arial" panose="020B0604020202020204" pitchFamily="34" charset="0"/>
                <a:cs typeface="Arial" panose="020B0604020202020204" pitchFamily="34" charset="0"/>
              </a:rPr>
              <a:t>Books and supplies</a:t>
            </a:r>
          </a:p>
          <a:p>
            <a:pPr marL="800100" lvl="1" indent="-342900">
              <a:buClr>
                <a:srgbClr val="90E6E8"/>
              </a:buClr>
              <a:buFont typeface="Arial" panose="020B0604020202020204" pitchFamily="34" charset="0"/>
              <a:buChar char="•"/>
            </a:pPr>
            <a:r>
              <a:rPr lang="en-US" sz="2000" dirty="0">
                <a:solidFill>
                  <a:srgbClr val="421C5E"/>
                </a:solidFill>
                <a:latin typeface="Arial" panose="020B0604020202020204" pitchFamily="34" charset="0"/>
                <a:cs typeface="Arial" panose="020B0604020202020204" pitchFamily="34" charset="0"/>
              </a:rPr>
              <a:t>Testing and graduation fees</a:t>
            </a:r>
          </a:p>
          <a:p>
            <a:pPr marL="800100" lvl="1" indent="-342900">
              <a:buClr>
                <a:srgbClr val="90E6E8"/>
              </a:buClr>
              <a:buFont typeface="Arial" panose="020B0604020202020204" pitchFamily="34" charset="0"/>
              <a:buChar char="•"/>
            </a:pPr>
            <a:r>
              <a:rPr lang="en-US" sz="2000" dirty="0">
                <a:solidFill>
                  <a:srgbClr val="421C5E"/>
                </a:solidFill>
                <a:latin typeface="Arial" panose="020B0604020202020204" pitchFamily="34" charset="0"/>
                <a:cs typeface="Arial" panose="020B0604020202020204" pitchFamily="34" charset="0"/>
              </a:rPr>
              <a:t>Transportation (gas, parking, local bus fare, </a:t>
            </a:r>
            <a:r>
              <a:rPr lang="en-US" sz="2000" i="1" dirty="0">
                <a:solidFill>
                  <a:srgbClr val="421C5E"/>
                </a:solidFill>
                <a:latin typeface="Arial" panose="020B0604020202020204" pitchFamily="34" charset="0"/>
                <a:cs typeface="Arial" panose="020B0604020202020204" pitchFamily="34" charset="0"/>
              </a:rPr>
              <a:t>not</a:t>
            </a:r>
            <a:r>
              <a:rPr lang="en-US" sz="2000" dirty="0">
                <a:solidFill>
                  <a:srgbClr val="421C5E"/>
                </a:solidFill>
                <a:latin typeface="Arial" panose="020B0604020202020204" pitchFamily="34" charset="0"/>
                <a:cs typeface="Arial" panose="020B0604020202020204" pitchFamily="34" charset="0"/>
              </a:rPr>
              <a:t> auto loan payments or maintenance)</a:t>
            </a:r>
          </a:p>
          <a:p>
            <a:pPr marL="800100" lvl="1" indent="-342900">
              <a:buClr>
                <a:srgbClr val="90E6E8"/>
              </a:buClr>
              <a:buFont typeface="Arial" panose="020B0604020202020204" pitchFamily="34" charset="0"/>
              <a:buChar char="•"/>
            </a:pPr>
            <a:r>
              <a:rPr lang="en-US" sz="2000" dirty="0">
                <a:solidFill>
                  <a:srgbClr val="421C5E"/>
                </a:solidFill>
                <a:latin typeface="Arial" panose="020B0604020202020204" pitchFamily="34" charset="0"/>
                <a:cs typeface="Arial" panose="020B0604020202020204" pitchFamily="34" charset="0"/>
              </a:rPr>
              <a:t>Childcare (only while in class or studying)</a:t>
            </a:r>
          </a:p>
          <a:p>
            <a:pPr marL="800100" lvl="1" indent="-342900">
              <a:buClr>
                <a:srgbClr val="90E6E8"/>
              </a:buClr>
              <a:buFont typeface="Arial" panose="020B0604020202020204" pitchFamily="34" charset="0"/>
              <a:buChar char="•"/>
            </a:pPr>
            <a:r>
              <a:rPr lang="en-US" sz="2000" dirty="0">
                <a:solidFill>
                  <a:srgbClr val="421C5E"/>
                </a:solidFill>
                <a:latin typeface="Arial" panose="020B0604020202020204" pitchFamily="34" charset="0"/>
                <a:cs typeface="Arial" panose="020B0604020202020204" pitchFamily="34" charset="0"/>
              </a:rPr>
              <a:t>Uniforms required by educational program</a:t>
            </a:r>
          </a:p>
          <a:p>
            <a:pPr marL="800100" lvl="1" indent="-342900">
              <a:buClr>
                <a:srgbClr val="90E6E8"/>
              </a:buClr>
              <a:buFont typeface="Arial" panose="020B0604020202020204" pitchFamily="34" charset="0"/>
              <a:buChar char="•"/>
            </a:pPr>
            <a:r>
              <a:rPr lang="en-US" sz="2000" dirty="0">
                <a:solidFill>
                  <a:srgbClr val="421C5E"/>
                </a:solidFill>
                <a:latin typeface="Arial" panose="020B0604020202020204" pitchFamily="34" charset="0"/>
                <a:cs typeface="Arial" panose="020B0604020202020204" pitchFamily="34" charset="0"/>
              </a:rPr>
              <a:t>Equipment/tools necessary for the course of study</a:t>
            </a:r>
          </a:p>
        </p:txBody>
      </p:sp>
    </p:spTree>
    <p:extLst>
      <p:ext uri="{BB962C8B-B14F-4D97-AF65-F5344CB8AC3E}">
        <p14:creationId xmlns:p14="http://schemas.microsoft.com/office/powerpoint/2010/main" val="2900640322"/>
      </p:ext>
    </p:extLst>
  </p:cSld>
  <p:clrMapOvr>
    <a:masterClrMapping/>
  </p:clrMapOvr>
  <mc:AlternateContent xmlns:mc="http://schemas.openxmlformats.org/markup-compatibility/2006" xmlns:p14="http://schemas.microsoft.com/office/powerpoint/2010/main">
    <mc:Choice Requires="p14">
      <p:transition spd="slow" p14:dur="2000" advTm="50801"/>
    </mc:Choice>
    <mc:Fallback xmlns="">
      <p:transition spd="slow" advTm="50801"/>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90E6E8"/>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41A4CC-8CBA-494C-1BB0-FB0887078EC3}"/>
              </a:ext>
            </a:extLst>
          </p:cNvPr>
          <p:cNvSpPr/>
          <p:nvPr/>
        </p:nvSpPr>
        <p:spPr>
          <a:xfrm>
            <a:off x="11141765" y="5804452"/>
            <a:ext cx="9144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A805B5C0-4925-257E-AC2B-C4443905CD68}"/>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098696" y="5804452"/>
            <a:ext cx="957469" cy="957469"/>
          </a:xfrm>
          <a:prstGeom prst="rect">
            <a:avLst/>
          </a:prstGeom>
        </p:spPr>
      </p:pic>
      <p:sp>
        <p:nvSpPr>
          <p:cNvPr id="2" name="TextBox 1">
            <a:extLst>
              <a:ext uri="{FF2B5EF4-FFF2-40B4-BE49-F238E27FC236}">
                <a16:creationId xmlns:a16="http://schemas.microsoft.com/office/drawing/2014/main" id="{C54E836E-42FF-E42C-DBEE-E84AFCE7BC43}"/>
              </a:ext>
            </a:extLst>
          </p:cNvPr>
          <p:cNvSpPr txBox="1"/>
          <p:nvPr/>
        </p:nvSpPr>
        <p:spPr>
          <a:xfrm>
            <a:off x="931654" y="785004"/>
            <a:ext cx="4942936" cy="923330"/>
          </a:xfrm>
          <a:prstGeom prst="rect">
            <a:avLst/>
          </a:prstGeom>
          <a:noFill/>
        </p:spPr>
        <p:txBody>
          <a:bodyPr wrap="square" rtlCol="0">
            <a:spAutoFit/>
          </a:bodyPr>
          <a:lstStyle/>
          <a:p>
            <a:r>
              <a:rPr lang="en-US" sz="5400" b="1" dirty="0">
                <a:solidFill>
                  <a:srgbClr val="421C5E"/>
                </a:solidFill>
              </a:rPr>
              <a:t>Grant Timeline</a:t>
            </a:r>
          </a:p>
        </p:txBody>
      </p:sp>
      <p:sp>
        <p:nvSpPr>
          <p:cNvPr id="6" name="TextBox 5">
            <a:extLst>
              <a:ext uri="{FF2B5EF4-FFF2-40B4-BE49-F238E27FC236}">
                <a16:creationId xmlns:a16="http://schemas.microsoft.com/office/drawing/2014/main" id="{BF637905-E092-62BA-B3C1-B01457CA80D8}"/>
              </a:ext>
            </a:extLst>
          </p:cNvPr>
          <p:cNvSpPr txBox="1"/>
          <p:nvPr/>
        </p:nvSpPr>
        <p:spPr>
          <a:xfrm>
            <a:off x="690112" y="2609484"/>
            <a:ext cx="9944757" cy="2677656"/>
          </a:xfrm>
          <a:prstGeom prst="rect">
            <a:avLst/>
          </a:prstGeom>
          <a:noFill/>
        </p:spPr>
        <p:txBody>
          <a:bodyPr wrap="square" rtlCol="0">
            <a:spAutoFit/>
          </a:bodyPr>
          <a:lstStyle/>
          <a:p>
            <a:pPr marL="342900" indent="-342900">
              <a:buFont typeface="Arial" panose="020B0604020202020204" pitchFamily="34" charset="0"/>
              <a:buChar char="•"/>
            </a:pPr>
            <a:r>
              <a:rPr lang="en-US" sz="2800" dirty="0">
                <a:solidFill>
                  <a:srgbClr val="421C5E"/>
                </a:solidFill>
                <a:latin typeface="Arial" panose="020B0604020202020204" pitchFamily="34" charset="0"/>
                <a:cs typeface="Arial" panose="020B0604020202020204" pitchFamily="34" charset="0"/>
              </a:rPr>
              <a:t>Applications are processed </a:t>
            </a:r>
            <a:r>
              <a:rPr lang="en-US" sz="2800" b="1" i="1" dirty="0">
                <a:solidFill>
                  <a:srgbClr val="421C5E"/>
                </a:solidFill>
                <a:latin typeface="Arial" panose="020B0604020202020204" pitchFamily="34" charset="0"/>
                <a:cs typeface="Arial" panose="020B0604020202020204" pitchFamily="34" charset="0"/>
              </a:rPr>
              <a:t>year-round!</a:t>
            </a:r>
          </a:p>
          <a:p>
            <a:pPr marL="342900" indent="-342900">
              <a:buFont typeface="Arial" panose="020B0604020202020204" pitchFamily="34" charset="0"/>
              <a:buChar char="•"/>
            </a:pPr>
            <a:r>
              <a:rPr lang="en-US" sz="2800" dirty="0">
                <a:solidFill>
                  <a:srgbClr val="421C5E"/>
                </a:solidFill>
                <a:latin typeface="Arial" panose="020B0604020202020204" pitchFamily="34" charset="0"/>
                <a:cs typeface="Arial" panose="020B0604020202020204" pitchFamily="34" charset="0"/>
              </a:rPr>
              <a:t>A chapter recommendation must be submitted no less than </a:t>
            </a:r>
            <a:r>
              <a:rPr lang="en-US" sz="2800" b="1" i="1" dirty="0">
                <a:solidFill>
                  <a:srgbClr val="421C5E"/>
                </a:solidFill>
                <a:latin typeface="Arial" panose="020B0604020202020204" pitchFamily="34" charset="0"/>
                <a:cs typeface="Arial" panose="020B0604020202020204" pitchFamily="34" charset="0"/>
              </a:rPr>
              <a:t>eight</a:t>
            </a:r>
            <a:r>
              <a:rPr lang="en-US" sz="2800" dirty="0">
                <a:solidFill>
                  <a:srgbClr val="421C5E"/>
                </a:solidFill>
                <a:latin typeface="Arial" panose="020B0604020202020204" pitchFamily="34" charset="0"/>
                <a:cs typeface="Arial" panose="020B0604020202020204" pitchFamily="34" charset="0"/>
              </a:rPr>
              <a:t> </a:t>
            </a:r>
            <a:r>
              <a:rPr lang="en-US" sz="2800" b="1" i="1" dirty="0">
                <a:solidFill>
                  <a:srgbClr val="421C5E"/>
                </a:solidFill>
                <a:latin typeface="Arial" panose="020B0604020202020204" pitchFamily="34" charset="0"/>
                <a:cs typeface="Arial" panose="020B0604020202020204" pitchFamily="34" charset="0"/>
              </a:rPr>
              <a:t>weeks</a:t>
            </a:r>
            <a:r>
              <a:rPr lang="en-US" sz="2800" dirty="0">
                <a:solidFill>
                  <a:srgbClr val="421C5E"/>
                </a:solidFill>
                <a:latin typeface="Arial" panose="020B0604020202020204" pitchFamily="34" charset="0"/>
                <a:cs typeface="Arial" panose="020B0604020202020204" pitchFamily="34" charset="0"/>
              </a:rPr>
              <a:t> prior to the term start date for which the grant is requested</a:t>
            </a:r>
          </a:p>
          <a:p>
            <a:pPr marL="342900" indent="-342900">
              <a:buFont typeface="Arial" panose="020B0604020202020204" pitchFamily="34" charset="0"/>
              <a:buChar char="•"/>
            </a:pPr>
            <a:r>
              <a:rPr lang="en-US" sz="2800" dirty="0">
                <a:solidFill>
                  <a:srgbClr val="421C5E"/>
                </a:solidFill>
                <a:latin typeface="Arial" panose="020B0604020202020204" pitchFamily="34" charset="0"/>
                <a:cs typeface="Arial" panose="020B0604020202020204" pitchFamily="34" charset="0"/>
              </a:rPr>
              <a:t>However, a recommendation cannot be accepted more than </a:t>
            </a:r>
            <a:r>
              <a:rPr lang="en-US" sz="2800" b="1" i="1" dirty="0">
                <a:solidFill>
                  <a:srgbClr val="421C5E"/>
                </a:solidFill>
                <a:latin typeface="Arial" panose="020B0604020202020204" pitchFamily="34" charset="0"/>
                <a:cs typeface="Arial" panose="020B0604020202020204" pitchFamily="34" charset="0"/>
              </a:rPr>
              <a:t>fourteen weeks </a:t>
            </a:r>
            <a:r>
              <a:rPr lang="en-US" sz="2800" dirty="0">
                <a:solidFill>
                  <a:srgbClr val="421C5E"/>
                </a:solidFill>
                <a:latin typeface="Arial" panose="020B0604020202020204" pitchFamily="34" charset="0"/>
                <a:cs typeface="Arial" panose="020B0604020202020204" pitchFamily="34" charset="0"/>
              </a:rPr>
              <a:t>in advance of the term start date</a:t>
            </a:r>
          </a:p>
        </p:txBody>
      </p:sp>
      <p:pic>
        <p:nvPicPr>
          <p:cNvPr id="9" name="Picture 8">
            <a:extLst>
              <a:ext uri="{FF2B5EF4-FFF2-40B4-BE49-F238E27FC236}">
                <a16:creationId xmlns:a16="http://schemas.microsoft.com/office/drawing/2014/main" id="{6993A934-DC74-7998-886D-163DFC85E217}"/>
              </a:ext>
            </a:extLst>
          </p:cNvPr>
          <p:cNvPicPr>
            <a:picLocks noChangeAspect="1"/>
          </p:cNvPicPr>
          <p:nvPr/>
        </p:nvPicPr>
        <p:blipFill>
          <a:blip r:embed="rId3">
            <a:biLevel thresh="75000"/>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931965" y="489134"/>
            <a:ext cx="2438400" cy="2438400"/>
          </a:xfrm>
          <a:prstGeom prst="rect">
            <a:avLst/>
          </a:prstGeom>
        </p:spPr>
      </p:pic>
    </p:spTree>
    <p:extLst>
      <p:ext uri="{BB962C8B-B14F-4D97-AF65-F5344CB8AC3E}">
        <p14:creationId xmlns:p14="http://schemas.microsoft.com/office/powerpoint/2010/main" val="3490483632"/>
      </p:ext>
    </p:extLst>
  </p:cSld>
  <p:clrMapOvr>
    <a:masterClrMapping/>
  </p:clrMapOvr>
  <mc:AlternateContent xmlns:mc="http://schemas.openxmlformats.org/markup-compatibility/2006" xmlns:p14="http://schemas.microsoft.com/office/powerpoint/2010/main">
    <mc:Choice Requires="p14">
      <p:transition spd="slow" p14:dur="2000" advTm="22446"/>
    </mc:Choice>
    <mc:Fallback xmlns="">
      <p:transition spd="slow" advTm="22446"/>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421C5E"/>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84EE537-1A95-5E4E-0F4A-AC4781DEFB7C}"/>
              </a:ext>
            </a:extLst>
          </p:cNvPr>
          <p:cNvSpPr/>
          <p:nvPr/>
        </p:nvSpPr>
        <p:spPr>
          <a:xfrm>
            <a:off x="11151704" y="5824331"/>
            <a:ext cx="914400" cy="914400"/>
          </a:xfrm>
          <a:prstGeom prst="rect">
            <a:avLst/>
          </a:prstGeom>
          <a:solidFill>
            <a:srgbClr val="421C5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9681AFFC-91AB-49DD-B571-48D9C69791DF}"/>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130169" y="5781262"/>
            <a:ext cx="957469" cy="957469"/>
          </a:xfrm>
          <a:prstGeom prst="rect">
            <a:avLst/>
          </a:prstGeom>
        </p:spPr>
      </p:pic>
      <p:sp>
        <p:nvSpPr>
          <p:cNvPr id="4" name="TextBox 3">
            <a:extLst>
              <a:ext uri="{FF2B5EF4-FFF2-40B4-BE49-F238E27FC236}">
                <a16:creationId xmlns:a16="http://schemas.microsoft.com/office/drawing/2014/main" id="{1E84C8C0-C008-079F-B6DB-3975E33B975A}"/>
              </a:ext>
            </a:extLst>
          </p:cNvPr>
          <p:cNvSpPr txBox="1"/>
          <p:nvPr/>
        </p:nvSpPr>
        <p:spPr>
          <a:xfrm>
            <a:off x="407502" y="235777"/>
            <a:ext cx="6997149" cy="830997"/>
          </a:xfrm>
          <a:prstGeom prst="rect">
            <a:avLst/>
          </a:prstGeom>
          <a:noFill/>
        </p:spPr>
        <p:txBody>
          <a:bodyPr wrap="square" rtlCol="0">
            <a:spAutoFit/>
          </a:bodyPr>
          <a:lstStyle/>
          <a:p>
            <a:r>
              <a:rPr lang="en-US" sz="4800" b="1" dirty="0">
                <a:solidFill>
                  <a:srgbClr val="90E6E8"/>
                </a:solidFill>
              </a:rPr>
              <a:t>Sponsoring an Applicant</a:t>
            </a:r>
          </a:p>
        </p:txBody>
      </p:sp>
      <p:pic>
        <p:nvPicPr>
          <p:cNvPr id="6" name="Picture 5">
            <a:extLst>
              <a:ext uri="{FF2B5EF4-FFF2-40B4-BE49-F238E27FC236}">
                <a16:creationId xmlns:a16="http://schemas.microsoft.com/office/drawing/2014/main" id="{43BED836-38D9-C249-FB28-897878285A6A}"/>
              </a:ext>
            </a:extLst>
          </p:cNvPr>
          <p:cNvPicPr>
            <a:picLocks noChangeAspect="1"/>
          </p:cNvPicPr>
          <p:nvPr/>
        </p:nvPicPr>
        <p:blipFill>
          <a:blip r:embed="rId3"/>
          <a:stretch>
            <a:fillRect/>
          </a:stretch>
        </p:blipFill>
        <p:spPr>
          <a:xfrm>
            <a:off x="1318832" y="-54660"/>
            <a:ext cx="8998360" cy="7762534"/>
          </a:xfrm>
          <a:prstGeom prst="rect">
            <a:avLst/>
          </a:prstGeom>
        </p:spPr>
      </p:pic>
    </p:spTree>
    <p:extLst>
      <p:ext uri="{BB962C8B-B14F-4D97-AF65-F5344CB8AC3E}">
        <p14:creationId xmlns:p14="http://schemas.microsoft.com/office/powerpoint/2010/main" val="3207440042"/>
      </p:ext>
    </p:extLst>
  </p:cSld>
  <p:clrMapOvr>
    <a:masterClrMapping/>
  </p:clrMapOvr>
  <mc:AlternateContent xmlns:mc="http://schemas.openxmlformats.org/markup-compatibility/2006" xmlns:p14="http://schemas.microsoft.com/office/powerpoint/2010/main">
    <mc:Choice Requires="p14">
      <p:transition spd="slow" p14:dur="2000" advTm="21905"/>
    </mc:Choice>
    <mc:Fallback xmlns="">
      <p:transition spd="slow" advTm="21905"/>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B3FA84B-4E08-D6AC-79F0-592F8B7CAA8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092069" y="5761382"/>
            <a:ext cx="957469" cy="957469"/>
          </a:xfrm>
          <a:prstGeom prst="rect">
            <a:avLst/>
          </a:prstGeom>
        </p:spPr>
      </p:pic>
      <p:pic>
        <p:nvPicPr>
          <p:cNvPr id="12" name="Picture 11">
            <a:extLst>
              <a:ext uri="{FF2B5EF4-FFF2-40B4-BE49-F238E27FC236}">
                <a16:creationId xmlns:a16="http://schemas.microsoft.com/office/drawing/2014/main" id="{6B357049-2587-C80D-E1A0-C80E215E057E}"/>
              </a:ext>
            </a:extLst>
          </p:cNvPr>
          <p:cNvPicPr>
            <a:picLocks noChangeAspect="1"/>
          </p:cNvPicPr>
          <p:nvPr/>
        </p:nvPicPr>
        <p:blipFill>
          <a:blip r:embed="rId3"/>
          <a:stretch>
            <a:fillRect/>
          </a:stretch>
        </p:blipFill>
        <p:spPr>
          <a:xfrm>
            <a:off x="7348116" y="3513336"/>
            <a:ext cx="2543587" cy="3001163"/>
          </a:xfrm>
          <a:prstGeom prst="rect">
            <a:avLst/>
          </a:prstGeom>
          <a:ln w="57150">
            <a:solidFill>
              <a:schemeClr val="bg1"/>
            </a:solidFill>
          </a:ln>
        </p:spPr>
      </p:pic>
      <p:sp>
        <p:nvSpPr>
          <p:cNvPr id="13" name="TextBox 12">
            <a:extLst>
              <a:ext uri="{FF2B5EF4-FFF2-40B4-BE49-F238E27FC236}">
                <a16:creationId xmlns:a16="http://schemas.microsoft.com/office/drawing/2014/main" id="{F69C6A92-F6E1-8510-0ED9-A27FA38B5B51}"/>
              </a:ext>
            </a:extLst>
          </p:cNvPr>
          <p:cNvSpPr txBox="1"/>
          <p:nvPr/>
        </p:nvSpPr>
        <p:spPr>
          <a:xfrm>
            <a:off x="6642265" y="1516515"/>
            <a:ext cx="4606608" cy="1938992"/>
          </a:xfrm>
          <a:prstGeom prst="rect">
            <a:avLst/>
          </a:prstGeom>
          <a:solidFill>
            <a:srgbClr val="421C5E"/>
          </a:solidFill>
        </p:spPr>
        <p:txBody>
          <a:bodyPr wrap="square" rtlCol="0">
            <a:spAutoFit/>
          </a:bodyPr>
          <a:lstStyle/>
          <a:p>
            <a:r>
              <a:rPr lang="en-US" sz="2400" dirty="0">
                <a:solidFill>
                  <a:srgbClr val="90E6E8"/>
                </a:solidFill>
              </a:rPr>
              <a:t>PCE recipient Jessica Jones hopes to teach welding at the high school or college level and wants to encourage other women like P.E.O. has done for her.</a:t>
            </a:r>
          </a:p>
        </p:txBody>
      </p:sp>
      <p:sp>
        <p:nvSpPr>
          <p:cNvPr id="14" name="TextBox 13">
            <a:extLst>
              <a:ext uri="{FF2B5EF4-FFF2-40B4-BE49-F238E27FC236}">
                <a16:creationId xmlns:a16="http://schemas.microsoft.com/office/drawing/2014/main" id="{9E4BAB5E-1621-6B3F-1EC9-3BA1F8809F16}"/>
              </a:ext>
            </a:extLst>
          </p:cNvPr>
          <p:cNvSpPr txBox="1"/>
          <p:nvPr/>
        </p:nvSpPr>
        <p:spPr>
          <a:xfrm>
            <a:off x="674155" y="4397901"/>
            <a:ext cx="5421845" cy="1785104"/>
          </a:xfrm>
          <a:prstGeom prst="rect">
            <a:avLst/>
          </a:prstGeom>
          <a:solidFill>
            <a:srgbClr val="90E6E8"/>
          </a:solidFill>
        </p:spPr>
        <p:txBody>
          <a:bodyPr wrap="square" rtlCol="0">
            <a:spAutoFit/>
          </a:bodyPr>
          <a:lstStyle/>
          <a:p>
            <a:pPr algn="just"/>
            <a:r>
              <a:rPr lang="en-US" sz="2200" dirty="0">
                <a:solidFill>
                  <a:srgbClr val="421C5E"/>
                </a:solidFill>
                <a:latin typeface="Georgia" panose="02040502050405020303" pitchFamily="18" charset="0"/>
              </a:rPr>
              <a:t>At age 62, Hellen has never </a:t>
            </a:r>
          </a:p>
          <a:p>
            <a:r>
              <a:rPr lang="en-US" sz="2200" dirty="0">
                <a:solidFill>
                  <a:srgbClr val="421C5E"/>
                </a:solidFill>
                <a:latin typeface="Georgia" panose="02040502050405020303" pitchFamily="18" charset="0"/>
              </a:rPr>
              <a:t>wavered in her quest to pro-</a:t>
            </a:r>
          </a:p>
          <a:p>
            <a:r>
              <a:rPr lang="en-US" sz="2200" dirty="0">
                <a:solidFill>
                  <a:srgbClr val="421C5E"/>
                </a:solidFill>
                <a:latin typeface="Georgia" panose="02040502050405020303" pitchFamily="18" charset="0"/>
              </a:rPr>
              <a:t>mote education for all. “Someone must                  be ready to sacrifice to create change,”    says Hellen.</a:t>
            </a:r>
          </a:p>
        </p:txBody>
      </p:sp>
      <p:pic>
        <p:nvPicPr>
          <p:cNvPr id="16" name="Picture 15">
            <a:extLst>
              <a:ext uri="{FF2B5EF4-FFF2-40B4-BE49-F238E27FC236}">
                <a16:creationId xmlns:a16="http://schemas.microsoft.com/office/drawing/2014/main" id="{758BA538-8B46-271B-8201-B9872EA914BD}"/>
              </a:ext>
            </a:extLst>
          </p:cNvPr>
          <p:cNvPicPr>
            <a:picLocks noChangeAspect="1"/>
          </p:cNvPicPr>
          <p:nvPr/>
        </p:nvPicPr>
        <p:blipFill>
          <a:blip r:embed="rId4"/>
          <a:stretch>
            <a:fillRect/>
          </a:stretch>
        </p:blipFill>
        <p:spPr>
          <a:xfrm>
            <a:off x="9963134" y="3122033"/>
            <a:ext cx="2046648" cy="2231655"/>
          </a:xfrm>
          <a:prstGeom prst="rect">
            <a:avLst/>
          </a:prstGeom>
          <a:ln w="57150">
            <a:solidFill>
              <a:schemeClr val="bg1"/>
            </a:solidFill>
          </a:ln>
        </p:spPr>
      </p:pic>
      <p:sp>
        <p:nvSpPr>
          <p:cNvPr id="18" name="TextBox 17">
            <a:extLst>
              <a:ext uri="{FF2B5EF4-FFF2-40B4-BE49-F238E27FC236}">
                <a16:creationId xmlns:a16="http://schemas.microsoft.com/office/drawing/2014/main" id="{7858D485-E704-C315-BCF9-FE2FFA0D7DD2}"/>
              </a:ext>
            </a:extLst>
          </p:cNvPr>
          <p:cNvSpPr txBox="1"/>
          <p:nvPr/>
        </p:nvSpPr>
        <p:spPr>
          <a:xfrm>
            <a:off x="385999" y="254785"/>
            <a:ext cx="7354956" cy="2031325"/>
          </a:xfrm>
          <a:prstGeom prst="rect">
            <a:avLst/>
          </a:prstGeom>
          <a:noFill/>
          <a:ln>
            <a:noFill/>
          </a:ln>
        </p:spPr>
        <p:txBody>
          <a:bodyPr wrap="square">
            <a:spAutoFit/>
          </a:bodyPr>
          <a:lstStyle/>
          <a:p>
            <a:r>
              <a:rPr lang="en-US" sz="5200" b="1" dirty="0">
                <a:solidFill>
                  <a:srgbClr val="421C5E"/>
                </a:solidFill>
              </a:rPr>
              <a:t>Variety of student</a:t>
            </a:r>
          </a:p>
          <a:p>
            <a:r>
              <a:rPr lang="en-US" sz="5200" b="1" dirty="0">
                <a:solidFill>
                  <a:srgbClr val="421C5E"/>
                </a:solidFill>
              </a:rPr>
              <a:t>     ages and degrees</a:t>
            </a:r>
            <a:br>
              <a:rPr lang="en-US" sz="1800" b="1" dirty="0"/>
            </a:br>
            <a:endParaRPr lang="en-US" dirty="0"/>
          </a:p>
        </p:txBody>
      </p:sp>
      <p:sp>
        <p:nvSpPr>
          <p:cNvPr id="20" name="TextBox 19">
            <a:extLst>
              <a:ext uri="{FF2B5EF4-FFF2-40B4-BE49-F238E27FC236}">
                <a16:creationId xmlns:a16="http://schemas.microsoft.com/office/drawing/2014/main" id="{EEAD20CE-9A57-A380-9B50-A01507729038}"/>
              </a:ext>
            </a:extLst>
          </p:cNvPr>
          <p:cNvSpPr txBox="1"/>
          <p:nvPr/>
        </p:nvSpPr>
        <p:spPr>
          <a:xfrm>
            <a:off x="674155" y="2521059"/>
            <a:ext cx="5421844" cy="1815882"/>
          </a:xfrm>
          <a:prstGeom prst="rect">
            <a:avLst/>
          </a:prstGeom>
          <a:solidFill>
            <a:srgbClr val="421C5E"/>
          </a:solidFill>
        </p:spPr>
        <p:txBody>
          <a:bodyPr wrap="square" rtlCol="0">
            <a:spAutoFit/>
          </a:bodyPr>
          <a:lstStyle/>
          <a:p>
            <a:r>
              <a:rPr lang="en-US" sz="2800" dirty="0">
                <a:solidFill>
                  <a:schemeClr val="bg1"/>
                </a:solidFill>
                <a:latin typeface="Arial" panose="020B0604020202020204" pitchFamily="34" charset="0"/>
                <a:cs typeface="Arial" panose="020B0604020202020204" pitchFamily="34" charset="0"/>
              </a:rPr>
              <a:t>Former Sudanese Refugee’s</a:t>
            </a:r>
          </a:p>
          <a:p>
            <a:r>
              <a:rPr lang="en-US" sz="2800" dirty="0">
                <a:solidFill>
                  <a:schemeClr val="bg1"/>
                </a:solidFill>
                <a:latin typeface="Arial" panose="020B0604020202020204" pitchFamily="34" charset="0"/>
                <a:cs typeface="Arial" panose="020B0604020202020204" pitchFamily="34" charset="0"/>
              </a:rPr>
              <a:t>Quest for Continuing </a:t>
            </a:r>
          </a:p>
          <a:p>
            <a:r>
              <a:rPr lang="en-US" sz="2800" dirty="0">
                <a:solidFill>
                  <a:schemeClr val="bg1"/>
                </a:solidFill>
                <a:latin typeface="Arial" panose="020B0604020202020204" pitchFamily="34" charset="0"/>
                <a:cs typeface="Arial" panose="020B0604020202020204" pitchFamily="34" charset="0"/>
              </a:rPr>
              <a:t>Education Boosted by</a:t>
            </a:r>
          </a:p>
          <a:p>
            <a:r>
              <a:rPr lang="en-US" sz="2800" b="1" dirty="0">
                <a:solidFill>
                  <a:srgbClr val="90E6E8"/>
                </a:solidFill>
                <a:latin typeface="Arial" panose="020B0604020202020204" pitchFamily="34" charset="0"/>
                <a:cs typeface="Arial" panose="020B0604020202020204" pitchFamily="34" charset="0"/>
              </a:rPr>
              <a:t>The Power of P.E.O.</a:t>
            </a:r>
          </a:p>
        </p:txBody>
      </p:sp>
      <p:pic>
        <p:nvPicPr>
          <p:cNvPr id="4" name="Picture 3">
            <a:extLst>
              <a:ext uri="{FF2B5EF4-FFF2-40B4-BE49-F238E27FC236}">
                <a16:creationId xmlns:a16="http://schemas.microsoft.com/office/drawing/2014/main" id="{8E95D07A-1410-11F2-8AFA-0AB5620684C4}"/>
              </a:ext>
            </a:extLst>
          </p:cNvPr>
          <p:cNvPicPr>
            <a:picLocks noChangeAspect="1"/>
          </p:cNvPicPr>
          <p:nvPr/>
        </p:nvPicPr>
        <p:blipFill>
          <a:blip r:embed="rId5"/>
          <a:stretch>
            <a:fillRect/>
          </a:stretch>
        </p:blipFill>
        <p:spPr>
          <a:xfrm>
            <a:off x="4763913" y="3122033"/>
            <a:ext cx="1562318" cy="1867161"/>
          </a:xfrm>
          <a:prstGeom prst="rect">
            <a:avLst/>
          </a:prstGeom>
        </p:spPr>
      </p:pic>
    </p:spTree>
    <p:extLst>
      <p:ext uri="{BB962C8B-B14F-4D97-AF65-F5344CB8AC3E}">
        <p14:creationId xmlns:p14="http://schemas.microsoft.com/office/powerpoint/2010/main" val="2255092403"/>
      </p:ext>
    </p:extLst>
  </p:cSld>
  <p:clrMapOvr>
    <a:masterClrMapping/>
  </p:clrMapOvr>
  <mc:AlternateContent xmlns:mc="http://schemas.openxmlformats.org/markup-compatibility/2006" xmlns:p14="http://schemas.microsoft.com/office/powerpoint/2010/main">
    <mc:Choice Requires="p14">
      <p:transition spd="slow" p14:dur="2000" advTm="40833"/>
    </mc:Choice>
    <mc:Fallback xmlns="">
      <p:transition spd="slow" advTm="40833"/>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4435</TotalTime>
  <Words>1013</Words>
  <Application>Microsoft Office PowerPoint</Application>
  <PresentationFormat>Widescreen</PresentationFormat>
  <Paragraphs>91</Paragraphs>
  <Slides>14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14</vt:i4>
      </vt:variant>
    </vt:vector>
  </HeadingPairs>
  <TitlesOfParts>
    <vt:vector size="24" baseType="lpstr">
      <vt:lpstr>arial</vt:lpstr>
      <vt:lpstr>arial</vt:lpstr>
      <vt:lpstr>Arial Black</vt:lpstr>
      <vt:lpstr>Arial Narrow</vt:lpstr>
      <vt:lpstr>Bahnschrift SemiLight SemiConde</vt:lpstr>
      <vt:lpstr>Bradley Hand ITC</vt:lpstr>
      <vt:lpstr>Calibri</vt:lpstr>
      <vt:lpstr>Calibri Light</vt:lpstr>
      <vt:lpstr>Georgia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Heidi Harris</dc:creator>
  <cp:lastModifiedBy>Lisa Lane</cp:lastModifiedBy>
  <cp:revision>13</cp:revision>
  <dcterms:created xsi:type="dcterms:W3CDTF">2023-01-22T16:05:49Z</dcterms:created>
  <dcterms:modified xsi:type="dcterms:W3CDTF">2025-08-05T02:09:38Z</dcterms:modified>
</cp:coreProperties>
</file>