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2192000" cy="6858000"/>
  <p:notesSz cx="7010400" cy="9296400"/>
  <p:embeddedFontLst>
    <p:embeddedFont>
      <p:font typeface="Georgia" panose="02040502050405020303" pitchFamily="18" charset="0"/>
      <p:regular r:id="rId26"/>
      <p:bold r:id="rId27"/>
      <p:italic r:id="rId28"/>
      <p:boldItalic r:id="rId29"/>
    </p:embeddedFont>
    <p:embeddedFont>
      <p:font typeface="Lato" panose="020F05020202040302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SpzcdETf/bmlye/EFtUkzE31h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59583"/>
  </p:normalViewPr>
  <p:slideViewPr>
    <p:cSldViewPr snapToGrid="0">
      <p:cViewPr varScale="1">
        <p:scale>
          <a:sx n="63" d="100"/>
          <a:sy n="63" d="100"/>
        </p:scale>
        <p:origin x="23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1a76f42a2_1_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1a76f42a2_1_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None/>
            </a:pPr>
            <a:endParaRPr sz="1100">
              <a:latin typeface="Arial"/>
              <a:ea typeface="Arial"/>
              <a:cs typeface="Arial"/>
              <a:sym typeface="Arial"/>
            </a:endParaRPr>
          </a:p>
          <a:p>
            <a:pPr marL="228600" lvl="0" indent="0" algn="l" rtl="0">
              <a:spcBef>
                <a:spcPts val="0"/>
              </a:spcBef>
              <a:spcAft>
                <a:spcPts val="0"/>
              </a:spcAft>
              <a:buClr>
                <a:schemeClr val="dk1"/>
              </a:buClr>
              <a:buSzPts val="1100"/>
              <a:buFont typeface="Arial"/>
              <a:buNone/>
            </a:pPr>
            <a:r>
              <a:rPr lang="en-US" sz="1100">
                <a:latin typeface="Arial"/>
                <a:ea typeface="Arial"/>
                <a:cs typeface="Arial"/>
                <a:sym typeface="Arial"/>
              </a:rPr>
              <a:t>Katie Frick and I were approached in 2021 by P.E.O. International and asked to serve as moderators for a virtual chat room titled “Connecting &amp; Engaging with Younger Members”. The email said, “</a:t>
            </a:r>
            <a:r>
              <a:rPr lang="en-US" sz="1100">
                <a:solidFill>
                  <a:srgbClr val="222222"/>
                </a:solidFill>
                <a:latin typeface="Arial"/>
                <a:ea typeface="Arial"/>
                <a:cs typeface="Arial"/>
                <a:sym typeface="Arial"/>
              </a:rPr>
              <a:t>I promise your task as a moderator for these sessions is fairly simple. You’ll act as a hostess, providing a smile and a greeting. Then, you’ll introduce yourself as moderator and start the conversation. You do not need to have a presentation prepared as we want these to be open conversations.” Katie and I very quickly said that sounds easy enough and prepared some questions. The night before we were to go live I called Katie in a panic. Over 300 people had signed up to attend. You can’t get 3 P.E.O.s in the same room without them all talking over each other, let alone 300. </a:t>
            </a:r>
            <a:r>
              <a:rPr lang="en-US" sz="1100">
                <a:latin typeface="Arial"/>
                <a:ea typeface="Arial"/>
                <a:cs typeface="Arial"/>
                <a:sym typeface="Arial"/>
              </a:rPr>
              <a:t>So Katie and I quickly jumped on a zoom with 24 hours to spare and come up with 30 mins worth of engaging content. We were able to make it look like we knew what we were doing. </a:t>
            </a:r>
            <a:r>
              <a:rPr lang="en-US" sz="1100">
                <a:solidFill>
                  <a:srgbClr val="222222"/>
                </a:solidFill>
                <a:latin typeface="Arial"/>
                <a:ea typeface="Arial"/>
                <a:cs typeface="Arial"/>
                <a:sym typeface="Arial"/>
              </a:rPr>
              <a:t>Our little dog and pony show surprisingly went well that day. </a:t>
            </a:r>
            <a:endParaRPr sz="1100">
              <a:solidFill>
                <a:srgbClr val="222222"/>
              </a:solidFill>
              <a:latin typeface="Arial"/>
              <a:ea typeface="Arial"/>
              <a:cs typeface="Arial"/>
              <a:sym typeface="Arial"/>
            </a:endParaRPr>
          </a:p>
          <a:p>
            <a:pPr marL="228600" lvl="0" indent="0" algn="l" rtl="0">
              <a:spcBef>
                <a:spcPts val="1200"/>
              </a:spcBef>
              <a:spcAft>
                <a:spcPts val="0"/>
              </a:spcAft>
              <a:buClr>
                <a:schemeClr val="dk1"/>
              </a:buClr>
              <a:buSzPts val="1100"/>
              <a:buFont typeface="Arial"/>
              <a:buNone/>
            </a:pPr>
            <a:r>
              <a:rPr lang="en-US" sz="1100">
                <a:solidFill>
                  <a:srgbClr val="222222"/>
                </a:solidFill>
                <a:latin typeface="Arial"/>
                <a:ea typeface="Arial"/>
                <a:cs typeface="Arial"/>
                <a:sym typeface="Arial"/>
              </a:rPr>
              <a:t>The workshop we will present this morning was created from that slightly chaotic evening in 2021. It is a bit more polished. We also found that adjusting the title from targeting “younger P.E.O.s” to the “next generation of P.E.O.s” was more inclusive and relatable to our audiences.</a:t>
            </a:r>
            <a:r>
              <a:rPr lang="en-US" sz="1100">
                <a:latin typeface="Arial"/>
                <a:ea typeface="Arial"/>
                <a:cs typeface="Arial"/>
                <a:sym typeface="Arial"/>
              </a:rPr>
              <a:t> It is not always about building your chapter for the next generation of women, in their 20s or 30s, but rather the next generation of P.E.O.s. The next generation of P.E.O.s may be made up of women from many different generations.</a:t>
            </a:r>
            <a:endParaRPr sz="1100">
              <a:latin typeface="Arial"/>
              <a:ea typeface="Arial"/>
              <a:cs typeface="Arial"/>
              <a:sym typeface="Arial"/>
            </a:endParaRPr>
          </a:p>
          <a:p>
            <a:pPr marL="0" lvl="0" indent="0" algn="l" rtl="0">
              <a:spcBef>
                <a:spcPts val="1200"/>
              </a:spcBef>
              <a:spcAft>
                <a:spcPts val="0"/>
              </a:spcAft>
              <a:buNone/>
            </a:pPr>
            <a:endParaRPr sz="1100">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0" name="Google Shape;60;g221a76f42a2_1_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eb9f7486a5_0_1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eb9f7486a5_0_1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lnSpc>
                <a:spcPct val="100000"/>
              </a:lnSpc>
              <a:spcBef>
                <a:spcPts val="0"/>
              </a:spcBef>
              <a:spcAft>
                <a:spcPts val="0"/>
              </a:spcAft>
              <a:buNone/>
            </a:pPr>
            <a:r>
              <a:rPr lang="en-US" sz="1100"/>
              <a:t>KATHLEEN </a:t>
            </a:r>
            <a:endParaRPr sz="1100"/>
          </a:p>
          <a:p>
            <a:pPr marL="0" lvl="0" indent="0" algn="l" rtl="0">
              <a:lnSpc>
                <a:spcPct val="100000"/>
              </a:lnSpc>
              <a:spcBef>
                <a:spcPts val="1000"/>
              </a:spcBef>
              <a:spcAft>
                <a:spcPts val="0"/>
              </a:spcAft>
              <a:buNone/>
            </a:pPr>
            <a:r>
              <a:rPr lang="en-US" sz="1100"/>
              <a:t>Planning socials for sisters to meet potential members can be a lot of work! But it doesn't have to be. </a:t>
            </a:r>
            <a:endParaRPr sz="1100"/>
          </a:p>
          <a:p>
            <a:pPr marL="457200" lvl="0" indent="-298450" algn="l" rtl="0">
              <a:lnSpc>
                <a:spcPct val="100000"/>
              </a:lnSpc>
              <a:spcBef>
                <a:spcPts val="1000"/>
              </a:spcBef>
              <a:spcAft>
                <a:spcPts val="0"/>
              </a:spcAft>
              <a:buClr>
                <a:srgbClr val="861F41"/>
              </a:buClr>
              <a:buSzPts val="1100"/>
              <a:buFont typeface="Lato"/>
              <a:buChar char="●"/>
            </a:pPr>
            <a:r>
              <a:rPr lang="en-US" sz="1100" b="1">
                <a:latin typeface="Lato"/>
                <a:ea typeface="Lato"/>
                <a:cs typeface="Lato"/>
                <a:sym typeface="Lato"/>
              </a:rPr>
              <a:t>Use a time range  - </a:t>
            </a:r>
            <a:r>
              <a:rPr lang="en-US" sz="1100">
                <a:latin typeface="Lato"/>
                <a:ea typeface="Lato"/>
                <a:cs typeface="Lato"/>
                <a:sym typeface="Lato"/>
              </a:rPr>
              <a:t>Allow people to “drop in” and “swing by”. With today’s fast paced and ever changing world, women are more likely to stop in when there is not a firm time. </a:t>
            </a:r>
            <a:endParaRPr sz="1100">
              <a:latin typeface="Lato"/>
              <a:ea typeface="Lato"/>
              <a:cs typeface="Lato"/>
              <a:sym typeface="Lato"/>
            </a:endParaRPr>
          </a:p>
          <a:p>
            <a:pPr marL="457200" lvl="0" indent="-298450" algn="l" rtl="0">
              <a:lnSpc>
                <a:spcPct val="100000"/>
              </a:lnSpc>
              <a:spcBef>
                <a:spcPts val="0"/>
              </a:spcBef>
              <a:spcAft>
                <a:spcPts val="0"/>
              </a:spcAft>
              <a:buClr>
                <a:srgbClr val="861F41"/>
              </a:buClr>
              <a:buSzPts val="1100"/>
              <a:buFont typeface="Lato"/>
              <a:buChar char="●"/>
            </a:pPr>
            <a:r>
              <a:rPr lang="en-US" sz="1100" b="1">
                <a:latin typeface="Lato"/>
                <a:ea typeface="Lato"/>
                <a:cs typeface="Lato"/>
                <a:sym typeface="Lato"/>
              </a:rPr>
              <a:t>Make room for “maybes” - </a:t>
            </a:r>
            <a:r>
              <a:rPr lang="en-US" sz="1100">
                <a:latin typeface="Lato"/>
                <a:ea typeface="Lato"/>
                <a:cs typeface="Lato"/>
                <a:sym typeface="Lato"/>
              </a:rPr>
              <a:t>Committing to an event can be stressful and plans change!</a:t>
            </a:r>
            <a:endParaRPr sz="1100">
              <a:latin typeface="Lato"/>
              <a:ea typeface="Lato"/>
              <a:cs typeface="Lato"/>
              <a:sym typeface="Lato"/>
            </a:endParaRPr>
          </a:p>
          <a:p>
            <a:pPr marL="457200" lvl="0" indent="-298450" algn="l" rtl="0">
              <a:lnSpc>
                <a:spcPct val="100000"/>
              </a:lnSpc>
              <a:spcBef>
                <a:spcPts val="0"/>
              </a:spcBef>
              <a:spcAft>
                <a:spcPts val="0"/>
              </a:spcAft>
              <a:buClr>
                <a:srgbClr val="861F41"/>
              </a:buClr>
              <a:buSzPts val="1100"/>
              <a:buFont typeface="Lato"/>
              <a:buChar char="●"/>
            </a:pPr>
            <a:r>
              <a:rPr lang="en-US" sz="1100" b="1">
                <a:latin typeface="Lato"/>
                <a:ea typeface="Lato"/>
                <a:cs typeface="Lato"/>
                <a:sym typeface="Lato"/>
              </a:rPr>
              <a:t>Choose spaces you can mingle - </a:t>
            </a:r>
            <a:r>
              <a:rPr lang="en-US" sz="1100">
                <a:latin typeface="Lato"/>
                <a:ea typeface="Lato"/>
                <a:cs typeface="Lato"/>
                <a:sym typeface="Lato"/>
              </a:rPr>
              <a:t>Seated meals only allow you to talk to a couple people, try a space that allows for people to talk to more than just the person on either side of her. </a:t>
            </a:r>
            <a:endParaRPr sz="1100">
              <a:latin typeface="Lato"/>
              <a:ea typeface="Lato"/>
              <a:cs typeface="Lato"/>
              <a:sym typeface="Lato"/>
            </a:endParaRPr>
          </a:p>
          <a:p>
            <a:pPr marL="457200" lvl="0" indent="-298450" algn="l" rtl="0">
              <a:lnSpc>
                <a:spcPct val="100000"/>
              </a:lnSpc>
              <a:spcBef>
                <a:spcPts val="0"/>
              </a:spcBef>
              <a:spcAft>
                <a:spcPts val="0"/>
              </a:spcAft>
              <a:buClr>
                <a:srgbClr val="861F41"/>
              </a:buClr>
              <a:buSzPts val="1100"/>
              <a:buFont typeface="Lato"/>
              <a:buChar char="●"/>
            </a:pPr>
            <a:r>
              <a:rPr lang="en-US" sz="1100" b="1">
                <a:latin typeface="Lato"/>
                <a:ea typeface="Lato"/>
                <a:cs typeface="Lato"/>
                <a:sym typeface="Lato"/>
              </a:rPr>
              <a:t>This is my favorite…do less! Use events/socials nearby:</a:t>
            </a:r>
            <a:endParaRPr sz="1100" b="1">
              <a:latin typeface="Lato"/>
              <a:ea typeface="Lato"/>
              <a:cs typeface="Lato"/>
              <a:sym typeface="Lato"/>
            </a:endParaRPr>
          </a:p>
          <a:p>
            <a:pPr marL="1371600" lvl="2" indent="-298450" algn="l" rtl="0">
              <a:lnSpc>
                <a:spcPct val="100000"/>
              </a:lnSpc>
              <a:spcBef>
                <a:spcPts val="0"/>
              </a:spcBef>
              <a:spcAft>
                <a:spcPts val="0"/>
              </a:spcAft>
              <a:buClr>
                <a:schemeClr val="dk1"/>
              </a:buClr>
              <a:buSzPts val="1100"/>
              <a:buFont typeface="Lato"/>
              <a:buChar char="■"/>
            </a:pPr>
            <a:r>
              <a:rPr lang="en-US" sz="1100">
                <a:latin typeface="Lato"/>
                <a:ea typeface="Lato"/>
                <a:cs typeface="Lato"/>
                <a:sym typeface="Lato"/>
              </a:rPr>
              <a:t>Another chapter’s fundraiser (how many of you did a joint social or fundraiser this year? Hopefully it meant less work and more guests. </a:t>
            </a:r>
            <a:endParaRPr sz="1100">
              <a:latin typeface="Lato"/>
              <a:ea typeface="Lato"/>
              <a:cs typeface="Lato"/>
              <a:sym typeface="Lato"/>
            </a:endParaRPr>
          </a:p>
          <a:p>
            <a:pPr marL="1371600" lvl="2" indent="-298450" algn="l" rtl="0">
              <a:lnSpc>
                <a:spcPct val="100000"/>
              </a:lnSpc>
              <a:spcBef>
                <a:spcPts val="0"/>
              </a:spcBef>
              <a:spcAft>
                <a:spcPts val="0"/>
              </a:spcAft>
              <a:buClr>
                <a:schemeClr val="dk1"/>
              </a:buClr>
              <a:buSzPts val="1100"/>
              <a:buFont typeface="Lato"/>
              <a:buChar char="■"/>
            </a:pPr>
            <a:r>
              <a:rPr lang="en-US" sz="1100">
                <a:latin typeface="Lato"/>
                <a:ea typeface="Lato"/>
                <a:cs typeface="Lato"/>
                <a:sym typeface="Lato"/>
              </a:rPr>
              <a:t>Farmer’s Market</a:t>
            </a:r>
            <a:endParaRPr sz="1100">
              <a:latin typeface="Lato"/>
              <a:ea typeface="Lato"/>
              <a:cs typeface="Lato"/>
              <a:sym typeface="Lato"/>
            </a:endParaRPr>
          </a:p>
          <a:p>
            <a:pPr marL="1371600" lvl="2" indent="-298450" algn="l" rtl="0">
              <a:lnSpc>
                <a:spcPct val="100000"/>
              </a:lnSpc>
              <a:spcBef>
                <a:spcPts val="0"/>
              </a:spcBef>
              <a:spcAft>
                <a:spcPts val="0"/>
              </a:spcAft>
              <a:buClr>
                <a:schemeClr val="dk1"/>
              </a:buClr>
              <a:buSzPts val="1100"/>
              <a:buFont typeface="Lato"/>
              <a:buChar char="■"/>
            </a:pPr>
            <a:r>
              <a:rPr lang="en-US" sz="1100">
                <a:latin typeface="Lato"/>
                <a:ea typeface="Lato"/>
                <a:cs typeface="Lato"/>
                <a:sym typeface="Lato"/>
              </a:rPr>
              <a:t>Convention dinner</a:t>
            </a:r>
            <a:endParaRPr sz="1100">
              <a:latin typeface="Lato"/>
              <a:ea typeface="Lato"/>
              <a:cs typeface="Lato"/>
              <a:sym typeface="Lato"/>
            </a:endParaRPr>
          </a:p>
          <a:p>
            <a:pPr marL="1371600" lvl="2" indent="-298450" algn="l" rtl="0">
              <a:lnSpc>
                <a:spcPct val="100000"/>
              </a:lnSpc>
              <a:spcBef>
                <a:spcPts val="0"/>
              </a:spcBef>
              <a:spcAft>
                <a:spcPts val="0"/>
              </a:spcAft>
              <a:buClr>
                <a:schemeClr val="dk1"/>
              </a:buClr>
              <a:buSzPts val="1100"/>
              <a:buFont typeface="Lato"/>
              <a:buChar char="■"/>
            </a:pPr>
            <a:r>
              <a:rPr lang="en-US" sz="1100">
                <a:latin typeface="Lato"/>
                <a:ea typeface="Lato"/>
                <a:cs typeface="Lato"/>
                <a:sym typeface="Lato"/>
              </a:rPr>
              <a:t>Founder’s Day event </a:t>
            </a:r>
            <a:endParaRPr sz="1100">
              <a:latin typeface="Lato"/>
              <a:ea typeface="Lato"/>
              <a:cs typeface="Lato"/>
              <a:sym typeface="Lato"/>
            </a:endParaRPr>
          </a:p>
          <a:p>
            <a:pPr marL="1371600" lvl="2" indent="-298450" algn="l" rtl="0">
              <a:lnSpc>
                <a:spcPct val="100000"/>
              </a:lnSpc>
              <a:spcBef>
                <a:spcPts val="0"/>
              </a:spcBef>
              <a:spcAft>
                <a:spcPts val="0"/>
              </a:spcAft>
              <a:buClr>
                <a:schemeClr val="dk1"/>
              </a:buClr>
              <a:buSzPts val="1100"/>
              <a:buFont typeface="Lato"/>
              <a:buChar char="■"/>
            </a:pPr>
            <a:r>
              <a:rPr lang="en-US" sz="1100">
                <a:latin typeface="Lato"/>
                <a:ea typeface="Lato"/>
                <a:cs typeface="Lato"/>
                <a:sym typeface="Lato"/>
              </a:rPr>
              <a:t>Tailgate</a:t>
            </a:r>
            <a:endParaRPr sz="1100">
              <a:latin typeface="Lato"/>
              <a:ea typeface="Lato"/>
              <a:cs typeface="Lato"/>
              <a:sym typeface="Lato"/>
            </a:endParaRPr>
          </a:p>
          <a:p>
            <a:pPr marL="1371600" lvl="2" indent="-298450" algn="l" rtl="0">
              <a:lnSpc>
                <a:spcPct val="100000"/>
              </a:lnSpc>
              <a:spcBef>
                <a:spcPts val="0"/>
              </a:spcBef>
              <a:spcAft>
                <a:spcPts val="0"/>
              </a:spcAft>
              <a:buClr>
                <a:schemeClr val="dk1"/>
              </a:buClr>
              <a:buSzPts val="1100"/>
              <a:buFont typeface="Lato"/>
              <a:buChar char="■"/>
            </a:pPr>
            <a:r>
              <a:rPr lang="en-US" sz="1100">
                <a:latin typeface="Lato"/>
                <a:ea typeface="Lato"/>
                <a:cs typeface="Lato"/>
                <a:sym typeface="Lato"/>
              </a:rPr>
              <a:t>Local Festival/Rodeo </a:t>
            </a:r>
            <a:endParaRPr/>
          </a:p>
          <a:p>
            <a:pPr marL="0" lvl="0" indent="0" algn="l" rtl="0">
              <a:spcBef>
                <a:spcPts val="1000"/>
              </a:spcBef>
              <a:spcAft>
                <a:spcPts val="0"/>
              </a:spcAft>
              <a:buNone/>
            </a:pPr>
            <a:r>
              <a:rPr lang="en-US"/>
              <a:t>Don’t be afraid to invite friends or family who are not necessarily interested in joining. Community engagement and exposure of any kind leads to an increase in membership, an increase in funding, and an increase scholarship candidates. I will sometimes hold socials and invite P.E.O.s from other chapters and they invite friends and family. One of my best friends would always come who said she wasn’t interested in P.E.O. I said no problem, just come and have fun. She just couldn’t help herself and a couple years later she is now my P.E.O. sister. Katherine said it best, “If you sit around the campfire long rough, you’ll eventually catch a spark.</a:t>
            </a:r>
            <a:br>
              <a:rPr lang="en-US"/>
            </a:br>
            <a:r>
              <a:rPr lang="en-US"/>
              <a:t>“</a:t>
            </a:r>
            <a:endParaRPr/>
          </a:p>
          <a:p>
            <a:pPr marL="0" lvl="0" indent="0" algn="l" rtl="0">
              <a:spcBef>
                <a:spcPts val="1000"/>
              </a:spcBef>
              <a:spcAft>
                <a:spcPts val="0"/>
              </a:spcAft>
              <a:buNone/>
            </a:pPr>
            <a:endParaRPr/>
          </a:p>
        </p:txBody>
      </p:sp>
      <p:sp>
        <p:nvSpPr>
          <p:cNvPr id="126" name="Google Shape;126;g1eb9f7486a5_0_1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eb9f7486a5_0_3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eb9f7486a5_0_3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None/>
            </a:pPr>
            <a:endParaRPr/>
          </a:p>
          <a:p>
            <a:pPr marL="0" lvl="0" indent="0" algn="l" rtl="0">
              <a:spcBef>
                <a:spcPts val="0"/>
              </a:spcBef>
              <a:spcAft>
                <a:spcPts val="0"/>
              </a:spcAft>
              <a:buNone/>
            </a:pPr>
            <a:r>
              <a:rPr lang="en-US"/>
              <a:t>(review slide)</a:t>
            </a:r>
            <a:endParaRPr/>
          </a:p>
          <a:p>
            <a:pPr marL="0" lvl="0" indent="0" algn="l" rtl="0">
              <a:spcBef>
                <a:spcPts val="0"/>
              </a:spcBef>
              <a:spcAft>
                <a:spcPts val="0"/>
              </a:spcAft>
              <a:buNone/>
            </a:pPr>
            <a:endParaRPr/>
          </a:p>
          <a:p>
            <a:pPr marL="0" lvl="0" indent="0" algn="l" rtl="0">
              <a:spcBef>
                <a:spcPts val="0"/>
              </a:spcBef>
              <a:spcAft>
                <a:spcPts val="0"/>
              </a:spcAft>
              <a:buNone/>
            </a:pPr>
            <a:r>
              <a:rPr lang="en-US"/>
              <a:t>Consider updating the way your chapter discusses socials. Some traditions are fun! Sometimes trying new things is fun too!!</a:t>
            </a:r>
            <a:endParaRPr/>
          </a:p>
        </p:txBody>
      </p:sp>
      <p:sp>
        <p:nvSpPr>
          <p:cNvPr id="135" name="Google Shape;135;g1eb9f7486a5_0_3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eb9f7486a5_0_2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eb9f7486a5_0_24: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None/>
            </a:pPr>
            <a:endParaRPr/>
          </a:p>
          <a:p>
            <a:pPr marL="0" lvl="0" indent="0" algn="l" rtl="0">
              <a:spcBef>
                <a:spcPts val="0"/>
              </a:spcBef>
              <a:spcAft>
                <a:spcPts val="0"/>
              </a:spcAft>
              <a:buNone/>
            </a:pPr>
            <a:r>
              <a:rPr lang="en-US"/>
              <a:t>When I ask members if other women in their life would be interested in P.E.O., they often say:</a:t>
            </a:r>
            <a:endParaRPr/>
          </a:p>
          <a:p>
            <a:pPr marL="0" lvl="0" indent="0" algn="l" rtl="0">
              <a:spcBef>
                <a:spcPts val="0"/>
              </a:spcBef>
              <a:spcAft>
                <a:spcPts val="0"/>
              </a:spcAft>
              <a:buNone/>
            </a:pPr>
            <a:endParaRPr/>
          </a:p>
          <a:p>
            <a:pPr marL="0" lvl="0" indent="0" algn="l" rtl="0">
              <a:spcBef>
                <a:spcPts val="0"/>
              </a:spcBef>
              <a:spcAft>
                <a:spcPts val="0"/>
              </a:spcAft>
              <a:buNone/>
            </a:pPr>
            <a:r>
              <a:rPr lang="en-US"/>
              <a:t>“She’s too busy…”</a:t>
            </a:r>
            <a:endParaRPr/>
          </a:p>
          <a:p>
            <a:pPr marL="0" lvl="0" indent="0" algn="l" rtl="0">
              <a:spcBef>
                <a:spcPts val="0"/>
              </a:spcBef>
              <a:spcAft>
                <a:spcPts val="0"/>
              </a:spcAft>
              <a:buNone/>
            </a:pPr>
            <a:r>
              <a:rPr lang="en-US"/>
              <a:t>“She won’t like our traditions…”</a:t>
            </a:r>
            <a:endParaRPr/>
          </a:p>
          <a:p>
            <a:pPr marL="0" lvl="0" indent="0" algn="l" rtl="0">
              <a:spcBef>
                <a:spcPts val="0"/>
              </a:spcBef>
              <a:spcAft>
                <a:spcPts val="0"/>
              </a:spcAft>
              <a:buNone/>
            </a:pPr>
            <a:r>
              <a:rPr lang="en-US"/>
              <a:t>“She lives too far away…”</a:t>
            </a:r>
            <a:endParaRPr/>
          </a:p>
          <a:p>
            <a:pPr marL="0" lvl="0" indent="0" algn="l" rtl="0">
              <a:spcBef>
                <a:spcPts val="0"/>
              </a:spcBef>
              <a:spcAft>
                <a:spcPts val="0"/>
              </a:spcAft>
              <a:buNone/>
            </a:pPr>
            <a:r>
              <a:rPr lang="en-US"/>
              <a:t>“She won’t want to hang out with us old people…”</a:t>
            </a:r>
            <a:endParaRPr/>
          </a:p>
          <a:p>
            <a:pPr marL="0" lvl="0" indent="0" algn="l" rtl="0">
              <a:spcBef>
                <a:spcPts val="0"/>
              </a:spcBef>
              <a:spcAft>
                <a:spcPts val="0"/>
              </a:spcAft>
              <a:buNone/>
            </a:pPr>
            <a:endParaRPr/>
          </a:p>
          <a:p>
            <a:pPr marL="0" lvl="0" indent="0" algn="l" rtl="0">
              <a:spcBef>
                <a:spcPts val="0"/>
              </a:spcBef>
              <a:spcAft>
                <a:spcPts val="0"/>
              </a:spcAft>
              <a:buNone/>
            </a:pPr>
            <a:r>
              <a:rPr lang="en-US"/>
              <a:t>But have you asked or are you just assuming they feel that way. I feel so strongly about this that I helped create an entire Period of Instruction on this very topic in 2023. It is titled “Just Ask: Turning Assumptions into Introductions to New Members” and can be found on the Membership page of the Georgia P.E.O. Website where you’ll see Katie debut as a teenager. </a:t>
            </a:r>
            <a:endParaRPr/>
          </a:p>
          <a:p>
            <a:pPr marL="0" lvl="0" indent="0" algn="l" rtl="0">
              <a:spcBef>
                <a:spcPts val="0"/>
              </a:spcBef>
              <a:spcAft>
                <a:spcPts val="0"/>
              </a:spcAft>
              <a:buNone/>
            </a:pPr>
            <a:endParaRPr/>
          </a:p>
          <a:p>
            <a:pPr marL="0" lvl="0" indent="0" algn="l" rtl="0">
              <a:spcBef>
                <a:spcPts val="0"/>
              </a:spcBef>
              <a:spcAft>
                <a:spcPts val="0"/>
              </a:spcAft>
              <a:buNone/>
            </a:pPr>
            <a:r>
              <a:rPr lang="en-US"/>
              <a:t>My Chief Inclusion Officer often says “Don’t talk about us without us”. This references making decisions for members of a community without any members of that community in the room. Be careful when determining what a specific demographic of women do and do not want without including them in the conversation. And remember members of a certain group do not always want the same thing. </a:t>
            </a:r>
            <a:endParaRPr/>
          </a:p>
        </p:txBody>
      </p:sp>
      <p:sp>
        <p:nvSpPr>
          <p:cNvPr id="149" name="Google Shape;149;g1eb9f7486a5_0_24: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eb9f7486a5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eb9f7486a5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KATIE</a:t>
            </a:r>
            <a:endParaRPr/>
          </a:p>
          <a:p>
            <a:pPr marL="0" lvl="0" indent="0" algn="l" rtl="0">
              <a:lnSpc>
                <a:spcPct val="90000"/>
              </a:lnSpc>
              <a:spcBef>
                <a:spcPts val="1000"/>
              </a:spcBef>
              <a:spcAft>
                <a:spcPts val="0"/>
              </a:spcAft>
              <a:buClr>
                <a:schemeClr val="dk1"/>
              </a:buClr>
              <a:buSzPts val="1100"/>
              <a:buFont typeface="Arial"/>
              <a:buNone/>
            </a:pPr>
            <a:r>
              <a:rPr lang="en-US"/>
              <a:t>P.E.O. welcomes women of all economic statuses.  New members may be intimidated by:</a:t>
            </a:r>
            <a:endParaRPr/>
          </a:p>
          <a:p>
            <a:pPr marL="0" lvl="0" indent="0" algn="l" rtl="0">
              <a:spcBef>
                <a:spcPts val="0"/>
              </a:spcBef>
              <a:spcAft>
                <a:spcPts val="0"/>
              </a:spcAft>
              <a:buNone/>
            </a:pPr>
            <a:endParaRPr/>
          </a:p>
          <a:p>
            <a:pPr marL="0" lvl="0" indent="0" algn="l" rtl="0">
              <a:spcBef>
                <a:spcPts val="0"/>
              </a:spcBef>
              <a:spcAft>
                <a:spcPts val="0"/>
              </a:spcAft>
              <a:buNone/>
            </a:pPr>
            <a:r>
              <a:rPr lang="en-US" b="1"/>
              <a:t>Amount of money a sister waives</a:t>
            </a:r>
            <a:endParaRPr b="1"/>
          </a:p>
          <a:p>
            <a:pPr marL="0" lvl="0" indent="0" algn="l" rtl="0">
              <a:spcBef>
                <a:spcPts val="0"/>
              </a:spcBef>
              <a:spcAft>
                <a:spcPts val="0"/>
              </a:spcAft>
              <a:buNone/>
            </a:pPr>
            <a:r>
              <a:rPr lang="en-US"/>
              <a:t>A new member might see the Courtesy Committee buying cards and stamps and never being reimbursed and get the impression that they are not welcome if they are not able to cover the expenses. </a:t>
            </a:r>
            <a:endParaRPr/>
          </a:p>
          <a:p>
            <a:pPr marL="0" lvl="0" indent="0" algn="l" rtl="0">
              <a:spcBef>
                <a:spcPts val="0"/>
              </a:spcBef>
              <a:spcAft>
                <a:spcPts val="0"/>
              </a:spcAft>
              <a:buNone/>
            </a:pPr>
            <a:endParaRPr/>
          </a:p>
          <a:p>
            <a:pPr marL="0" lvl="0" indent="0" algn="l" rtl="0">
              <a:spcBef>
                <a:spcPts val="0"/>
              </a:spcBef>
              <a:spcAft>
                <a:spcPts val="0"/>
              </a:spcAft>
              <a:buNone/>
            </a:pPr>
            <a:r>
              <a:rPr lang="en-US" b="1"/>
              <a:t>Providing food, decorations, supplies</a:t>
            </a:r>
            <a:endParaRPr b="1"/>
          </a:p>
          <a:p>
            <a:pPr marL="0" lvl="0" indent="0" algn="l" rtl="0">
              <a:spcBef>
                <a:spcPts val="0"/>
              </a:spcBef>
              <a:spcAft>
                <a:spcPts val="0"/>
              </a:spcAft>
              <a:buNone/>
            </a:pPr>
            <a:r>
              <a:rPr lang="en-US"/>
              <a:t>If a potential member notices that co-hostesses provide full meals at meetings or centerpieces at events they may hesitate to join knowing they are unable to cover those costs. </a:t>
            </a:r>
            <a:endParaRPr/>
          </a:p>
          <a:p>
            <a:pPr marL="0" lvl="0" indent="0" algn="l" rtl="0">
              <a:spcBef>
                <a:spcPts val="0"/>
              </a:spcBef>
              <a:spcAft>
                <a:spcPts val="0"/>
              </a:spcAft>
              <a:buNone/>
            </a:pPr>
            <a:endParaRPr/>
          </a:p>
          <a:p>
            <a:pPr marL="0" lvl="0" indent="0" algn="l" rtl="0">
              <a:spcBef>
                <a:spcPts val="0"/>
              </a:spcBef>
              <a:spcAft>
                <a:spcPts val="0"/>
              </a:spcAft>
              <a:buNone/>
            </a:pPr>
            <a:r>
              <a:rPr lang="en-US" b="1"/>
              <a:t>Gift giving traditions</a:t>
            </a:r>
            <a:endParaRPr b="1"/>
          </a:p>
          <a:p>
            <a:pPr marL="0" lvl="0" indent="0" algn="l" rtl="0">
              <a:spcBef>
                <a:spcPts val="0"/>
              </a:spcBef>
              <a:spcAft>
                <a:spcPts val="0"/>
              </a:spcAft>
              <a:buNone/>
            </a:pPr>
            <a:r>
              <a:rPr lang="en-US"/>
              <a:t>Your chapter may have customs that involve giving gifts, like the outgoing president buying gifts for her officers. Or holiday gift exchanges. </a:t>
            </a:r>
            <a:endParaRPr/>
          </a:p>
          <a:p>
            <a:pPr marL="0" lvl="0" indent="0" algn="l" rtl="0">
              <a:spcBef>
                <a:spcPts val="0"/>
              </a:spcBef>
              <a:spcAft>
                <a:spcPts val="0"/>
              </a:spcAft>
              <a:buNone/>
            </a:pPr>
            <a:endParaRPr/>
          </a:p>
          <a:p>
            <a:pPr marL="0" lvl="0" indent="0" algn="l" rtl="0">
              <a:spcBef>
                <a:spcPts val="0"/>
              </a:spcBef>
              <a:spcAft>
                <a:spcPts val="0"/>
              </a:spcAft>
              <a:buNone/>
            </a:pPr>
            <a:r>
              <a:rPr lang="en-US"/>
              <a:t>A sister’s time, energy and great ideas are just as valuable as her money. But is that the message you chapter is advertising by their actions?</a:t>
            </a:r>
            <a:endParaRPr/>
          </a:p>
          <a:p>
            <a:pPr marL="0" lvl="0" indent="0" algn="l" rtl="0">
              <a:spcBef>
                <a:spcPts val="0"/>
              </a:spcBef>
              <a:spcAft>
                <a:spcPts val="0"/>
              </a:spcAft>
              <a:buNone/>
            </a:pPr>
            <a:endParaRPr/>
          </a:p>
        </p:txBody>
      </p:sp>
      <p:sp>
        <p:nvSpPr>
          <p:cNvPr id="157" name="Google Shape;157;g1eb9f7486a5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233d9fead6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233d9fead6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None/>
            </a:pPr>
            <a:endParaRPr/>
          </a:p>
          <a:p>
            <a:pPr marL="0" lvl="0" indent="0" algn="l" rtl="0">
              <a:spcBef>
                <a:spcPts val="0"/>
              </a:spcBef>
              <a:spcAft>
                <a:spcPts val="0"/>
              </a:spcAft>
              <a:buNone/>
            </a:pPr>
            <a:r>
              <a:rPr lang="en-US"/>
              <a:t>Next, let’s talk about engaging our current members. We’ll evaluate hosting expectations, debunk dress code myths, learn the importance of transparency and review the evolution of traditions. </a:t>
            </a:r>
            <a:endParaRPr/>
          </a:p>
        </p:txBody>
      </p:sp>
      <p:sp>
        <p:nvSpPr>
          <p:cNvPr id="165" name="Google Shape;165;g3233d9fead6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eb9f7486a5_0_18: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eb9f7486a5_0_18: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None/>
            </a:pPr>
            <a:r>
              <a:rPr lang="en-US"/>
              <a:t>With the pace of today’s world, we seek clear and concise information. Remember what we said about Gen Z losing interest quickly? </a:t>
            </a:r>
            <a:endParaRPr/>
          </a:p>
          <a:p>
            <a:pPr marL="0" lvl="0" indent="0" algn="l" rtl="0">
              <a:spcBef>
                <a:spcPts val="0"/>
              </a:spcBef>
              <a:spcAft>
                <a:spcPts val="0"/>
              </a:spcAft>
              <a:buNone/>
            </a:pPr>
            <a:endParaRPr/>
          </a:p>
          <a:p>
            <a:pPr marL="0" lvl="0" indent="0" algn="l" rtl="0">
              <a:spcBef>
                <a:spcPts val="0"/>
              </a:spcBef>
              <a:spcAft>
                <a:spcPts val="0"/>
              </a:spcAft>
              <a:buNone/>
            </a:pPr>
            <a:r>
              <a:rPr lang="en-US"/>
              <a:t>Makes people feel like outsiders…making people feel dumb is not…</a:t>
            </a:r>
            <a:endParaRPr/>
          </a:p>
          <a:p>
            <a:pPr marL="0" lvl="0" indent="0" algn="l" rtl="0">
              <a:spcBef>
                <a:spcPts val="0"/>
              </a:spcBef>
              <a:spcAft>
                <a:spcPts val="0"/>
              </a:spcAft>
              <a:buNone/>
            </a:pPr>
            <a:r>
              <a:rPr lang="en-US"/>
              <a:t>Sometimes it’s oversight…be intentional about reducing transparency. “No one is offended by asking would you like to hear more about that?”</a:t>
            </a:r>
            <a:endParaRPr/>
          </a:p>
          <a:p>
            <a:pPr marL="0" lvl="0" indent="0" algn="l" rtl="0">
              <a:spcBef>
                <a:spcPts val="0"/>
              </a:spcBef>
              <a:spcAft>
                <a:spcPts val="0"/>
              </a:spcAft>
              <a:buNone/>
            </a:pPr>
            <a:endParaRPr/>
          </a:p>
          <a:p>
            <a:pPr marL="0" lvl="0" indent="0" algn="l" rtl="0">
              <a:spcBef>
                <a:spcPts val="0"/>
              </a:spcBef>
              <a:spcAft>
                <a:spcPts val="0"/>
              </a:spcAft>
              <a:buNone/>
            </a:pPr>
            <a:r>
              <a:rPr lang="en-US"/>
              <a:t>Don’t call a new member and ask her to be a treasurer out of the blue. Or serve on a committee or be a delegate. When you officially ask a sister to serve as treasurer it should not be the first time you’ve talked to her about it. </a:t>
            </a:r>
            <a:endParaRPr/>
          </a:p>
          <a:p>
            <a:pPr marL="457200" lvl="0" indent="-304800" algn="l" rtl="0">
              <a:spcBef>
                <a:spcPts val="0"/>
              </a:spcBef>
              <a:spcAft>
                <a:spcPts val="0"/>
              </a:spcAft>
              <a:buSzPts val="1200"/>
              <a:buFont typeface="Calibri"/>
              <a:buChar char="-"/>
            </a:pPr>
            <a:r>
              <a:rPr lang="en-US"/>
              <a:t>Ask her what officer positions she’d be interested in. </a:t>
            </a:r>
            <a:endParaRPr/>
          </a:p>
          <a:p>
            <a:pPr marL="457200" lvl="0" indent="-304800" algn="l" rtl="0">
              <a:spcBef>
                <a:spcPts val="0"/>
              </a:spcBef>
              <a:spcAft>
                <a:spcPts val="0"/>
              </a:spcAft>
              <a:buSzPts val="1200"/>
              <a:buFont typeface="Calibri"/>
              <a:buChar char="-"/>
            </a:pPr>
            <a:r>
              <a:rPr lang="en-US"/>
              <a:t>Give her some treasurer resources to look over. </a:t>
            </a:r>
            <a:endParaRPr/>
          </a:p>
          <a:p>
            <a:pPr marL="457200" lvl="0" indent="-304800" algn="l" rtl="0">
              <a:spcBef>
                <a:spcPts val="0"/>
              </a:spcBef>
              <a:spcAft>
                <a:spcPts val="0"/>
              </a:spcAft>
              <a:buSzPts val="1200"/>
              <a:buFont typeface="Calibri"/>
              <a:buChar char="-"/>
            </a:pPr>
            <a:r>
              <a:rPr lang="en-US"/>
              <a:t>Have her sit next to the treasurer at a meeting. </a:t>
            </a:r>
            <a:endParaRPr/>
          </a:p>
          <a:p>
            <a:pPr marL="457200" lvl="0" indent="-304800" algn="l" rtl="0">
              <a:spcBef>
                <a:spcPts val="0"/>
              </a:spcBef>
              <a:spcAft>
                <a:spcPts val="0"/>
              </a:spcAft>
              <a:buSzPts val="1200"/>
              <a:buFont typeface="Calibri"/>
              <a:buChar char="-"/>
            </a:pPr>
            <a:r>
              <a:rPr lang="en-US"/>
              <a:t>Ask her what her concerns are and if she’d be interested in serving as a treasurer now or in the future. </a:t>
            </a:r>
            <a:endParaRPr/>
          </a:p>
          <a:p>
            <a:pPr marL="0" lvl="0" indent="0" algn="l" rtl="0">
              <a:spcBef>
                <a:spcPts val="0"/>
              </a:spcBef>
              <a:spcAft>
                <a:spcPts val="0"/>
              </a:spcAft>
              <a:buNone/>
            </a:pPr>
            <a:endParaRPr/>
          </a:p>
          <a:p>
            <a:pPr marL="0" lvl="0" indent="0" algn="l" rtl="0">
              <a:spcBef>
                <a:spcPts val="0"/>
              </a:spcBef>
              <a:spcAft>
                <a:spcPts val="0"/>
              </a:spcAft>
              <a:buNone/>
            </a:pPr>
            <a:r>
              <a:rPr lang="en-US"/>
              <a:t>Nothing gives a sister more anxiety then seeing the yearbook for the first time and her name is written next to a committee no one talked to her about. This can portray a lack of respect. </a:t>
            </a:r>
            <a:endParaRPr/>
          </a:p>
          <a:p>
            <a:pPr marL="0" lvl="0" indent="0" algn="l" rtl="0">
              <a:spcBef>
                <a:spcPts val="0"/>
              </a:spcBef>
              <a:spcAft>
                <a:spcPts val="0"/>
              </a:spcAft>
              <a:buNone/>
            </a:pPr>
            <a:endParaRPr/>
          </a:p>
          <a:p>
            <a:pPr marL="0" lvl="0" indent="0" algn="l" rtl="0">
              <a:spcBef>
                <a:spcPts val="0"/>
              </a:spcBef>
              <a:spcAft>
                <a:spcPts val="0"/>
              </a:spcAft>
              <a:buNone/>
            </a:pPr>
            <a:r>
              <a:rPr lang="en-US"/>
              <a:t>Communicate P.E.O. origins and traditions to avoid surprises.</a:t>
            </a:r>
            <a:endParaRPr/>
          </a:p>
          <a:p>
            <a:pPr marL="457200" lvl="0" indent="-317500" algn="l" rtl="0">
              <a:spcBef>
                <a:spcPts val="0"/>
              </a:spcBef>
              <a:spcAft>
                <a:spcPts val="0"/>
              </a:spcAft>
              <a:buSzPts val="1400"/>
              <a:buFont typeface="Calibri"/>
              <a:buChar char="-"/>
            </a:pPr>
            <a:r>
              <a:rPr lang="en-US"/>
              <a:t>Don’t assume sisters know the ins and outs of your chapter. It is better to ask if a sister would like to hear more information, than assume she already knows. We don’t want sisters to feel like outsiders because they don’t understand why or how something is done.</a:t>
            </a:r>
            <a:endParaRPr/>
          </a:p>
          <a:p>
            <a:pPr marL="457200" lvl="0" indent="-317500" algn="l" rtl="0">
              <a:spcBef>
                <a:spcPts val="0"/>
              </a:spcBef>
              <a:spcAft>
                <a:spcPts val="0"/>
              </a:spcAft>
              <a:buSzPts val="1400"/>
              <a:buFont typeface="Calibri"/>
              <a:buChar char="-"/>
            </a:pPr>
            <a:r>
              <a:rPr lang="en-US"/>
              <a:t>Share the origins of P.E.O. and how our traditions have changed over the years.</a:t>
            </a:r>
            <a:endParaRPr/>
          </a:p>
          <a:p>
            <a:pPr marL="457200" lvl="0" indent="-317500" algn="l" rtl="0">
              <a:spcBef>
                <a:spcPts val="0"/>
              </a:spcBef>
              <a:spcAft>
                <a:spcPts val="0"/>
              </a:spcAft>
              <a:buSzPts val="1400"/>
              <a:buFont typeface="Calibri"/>
              <a:buChar char="-"/>
            </a:pPr>
            <a:r>
              <a:rPr lang="en-US"/>
              <a:t>Inform them about options we have. </a:t>
            </a:r>
            <a:endParaRPr/>
          </a:p>
          <a:p>
            <a:pPr marL="457200" lvl="0" indent="-317500" algn="l" rtl="0">
              <a:spcBef>
                <a:spcPts val="0"/>
              </a:spcBef>
              <a:spcAft>
                <a:spcPts val="0"/>
              </a:spcAft>
              <a:buSzPts val="1400"/>
              <a:buFont typeface="Calibri"/>
              <a:buChar char="-"/>
            </a:pPr>
            <a:r>
              <a:rPr lang="en-US"/>
              <a:t>Explain the requirement to acknowledge a belief in God.</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2" name="Google Shape;172;g1eb9f7486a5_0_18: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701040" y="4298950"/>
            <a:ext cx="5608320" cy="38354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KATHLEEN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sz="1100" b="1">
                <a:latin typeface="Arial"/>
                <a:ea typeface="Arial"/>
                <a:cs typeface="Arial"/>
                <a:sym typeface="Arial"/>
              </a:rPr>
              <a:t>Are there hosting traditions in your chapter that new members may find intimidating?</a:t>
            </a:r>
            <a:endParaRPr sz="1100" b="1">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r>
              <a:rPr lang="en-US"/>
              <a:t>There are many sisters who love an excuse to breakout the good china, try that new casserole recipe they found on pinterest and decorate their home for whatever season we are in. If this brings you great joy, we want you to host and we want to eat all your good food!</a:t>
            </a:r>
            <a:endParaRPr/>
          </a:p>
          <a:p>
            <a:pPr marL="0" lvl="0" indent="0" algn="l" rtl="0">
              <a:spcBef>
                <a:spcPts val="0"/>
              </a:spcBef>
              <a:spcAft>
                <a:spcPts val="0"/>
              </a:spcAft>
              <a:buNone/>
            </a:pPr>
            <a:endParaRPr/>
          </a:p>
          <a:p>
            <a:pPr marL="0" lvl="0" indent="0" algn="l" rtl="0">
              <a:spcBef>
                <a:spcPts val="0"/>
              </a:spcBef>
              <a:spcAft>
                <a:spcPts val="0"/>
              </a:spcAft>
              <a:buNone/>
            </a:pPr>
            <a:r>
              <a:rPr lang="en-US"/>
              <a:t>I was talking to Katie Henry one day and she mentioned she was co-hosting her P.E.O. meeting that night. I said, How? You work all day and drive straight to your meeting, how in the world to do you make all that food? She said, I call Dominoes before I leave work and order pizza! Man, do I love pizza! Her chapter made adjustments, to make sure they made room for working women. </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are a full sit down dinner kind of chapter and it works for you, great! But this may be a reason that someone feels intimidated to join knowing that they would not be able to provide this. Either provide transparency upfront that this is not expected of them, or offer options. </a:t>
            </a:r>
            <a:endParaRPr/>
          </a:p>
          <a:p>
            <a:pPr marL="0" lvl="0" indent="0" algn="l" rtl="0">
              <a:spcBef>
                <a:spcPts val="0"/>
              </a:spcBef>
              <a:spcAft>
                <a:spcPts val="0"/>
              </a:spcAft>
              <a:buNone/>
            </a:pPr>
            <a:endParaRPr/>
          </a:p>
          <a:p>
            <a:pPr marL="0" lvl="0" indent="0" algn="ctr" rtl="0">
              <a:lnSpc>
                <a:spcPct val="90000"/>
              </a:lnSpc>
              <a:spcBef>
                <a:spcPts val="0"/>
              </a:spcBef>
              <a:spcAft>
                <a:spcPts val="0"/>
              </a:spcAft>
              <a:buClr>
                <a:schemeClr val="dk1"/>
              </a:buClr>
              <a:buSzPts val="1100"/>
              <a:buFont typeface="Arial"/>
              <a:buNone/>
            </a:pPr>
            <a:r>
              <a:rPr lang="en-US" sz="1100" b="1">
                <a:latin typeface="Arial"/>
                <a:ea typeface="Arial"/>
                <a:cs typeface="Arial"/>
                <a:sym typeface="Arial"/>
              </a:rPr>
              <a:t>Create a culture that is openly welcoming &amp; supportive of both. </a:t>
            </a:r>
            <a:endParaRPr sz="1100" b="1">
              <a:latin typeface="Arial"/>
              <a:ea typeface="Arial"/>
              <a:cs typeface="Arial"/>
              <a:sym typeface="Arial"/>
            </a:endParaRPr>
          </a:p>
          <a:p>
            <a:pPr marL="457200" lvl="0" indent="0" algn="l" rtl="0">
              <a:lnSpc>
                <a:spcPct val="90000"/>
              </a:lnSpc>
              <a:spcBef>
                <a:spcPts val="0"/>
              </a:spcBef>
              <a:spcAft>
                <a:spcPts val="0"/>
              </a:spcAft>
              <a:buClr>
                <a:schemeClr val="dk1"/>
              </a:buClr>
              <a:buSzPts val="1100"/>
              <a:buFont typeface="Arial"/>
              <a:buNone/>
            </a:pPr>
            <a:endParaRPr sz="1100">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i="1">
                <a:solidFill>
                  <a:srgbClr val="861F41"/>
                </a:solidFill>
                <a:latin typeface="Arial"/>
                <a:ea typeface="Arial"/>
                <a:cs typeface="Arial"/>
                <a:sym typeface="Arial"/>
              </a:rPr>
              <a:t>Somewhere between Pinterest &amp; Pizza, you are welcome in this chapter!</a:t>
            </a:r>
            <a:endParaRPr sz="1100" i="1">
              <a:solidFill>
                <a:srgbClr val="861F41"/>
              </a:solidFill>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i="1">
                <a:solidFill>
                  <a:srgbClr val="861F41"/>
                </a:solidFill>
                <a:latin typeface="Arial"/>
                <a:ea typeface="Arial"/>
                <a:cs typeface="Arial"/>
                <a:sym typeface="Arial"/>
              </a:rPr>
              <a:t>We are a chapter of fine china and paper plates!</a:t>
            </a:r>
            <a:endParaRPr sz="1100">
              <a:latin typeface="Arial"/>
              <a:ea typeface="Arial"/>
              <a:cs typeface="Arial"/>
              <a:sym typeface="Arial"/>
            </a:endParaRPr>
          </a:p>
        </p:txBody>
      </p:sp>
      <p:sp>
        <p:nvSpPr>
          <p:cNvPr id="180" name="Google Shape;180;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eb9f7486a5_0_3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eb9f7486a5_0_30:notes"/>
          <p:cNvSpPr txBox="1">
            <a:spLocks noGrp="1"/>
          </p:cNvSpPr>
          <p:nvPr>
            <p:ph type="body" idx="1"/>
          </p:nvPr>
        </p:nvSpPr>
        <p:spPr>
          <a:xfrm>
            <a:off x="701040" y="4298950"/>
            <a:ext cx="5608200" cy="38355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None/>
            </a:pPr>
            <a:endParaRPr/>
          </a:p>
          <a:p>
            <a:pPr marL="0" lvl="0" indent="0" algn="l" rtl="0">
              <a:spcBef>
                <a:spcPts val="0"/>
              </a:spcBef>
              <a:spcAft>
                <a:spcPts val="0"/>
              </a:spcAft>
              <a:buNone/>
            </a:pPr>
            <a:r>
              <a:rPr lang="en-US"/>
              <a:t>Offering inclusive hosting options will allow members with varying levels of cooking abilities, economic resources, and time to feel like they belong. </a:t>
            </a:r>
            <a:endParaRPr sz="1100" b="1">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100">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a:latin typeface="Arial"/>
                <a:ea typeface="Arial"/>
                <a:cs typeface="Arial"/>
                <a:sym typeface="Arial"/>
              </a:rPr>
              <a:t>Adjust meeting times outside meal times</a:t>
            </a:r>
            <a:endParaRPr sz="1100">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a:latin typeface="Arial"/>
                <a:ea typeface="Arial"/>
                <a:cs typeface="Arial"/>
                <a:sym typeface="Arial"/>
              </a:rPr>
              <a:t>Offer dessert and coffee</a:t>
            </a:r>
            <a:r>
              <a:rPr lang="en-US" sz="1000" i="1">
                <a:latin typeface="Arial"/>
                <a:ea typeface="Arial"/>
                <a:cs typeface="Arial"/>
                <a:sym typeface="Arial"/>
              </a:rPr>
              <a:t> (I promise will never forgot that 12 layer caramel cake I got served at Chapter Y’s chapter meeting)</a:t>
            </a:r>
            <a:endParaRPr sz="1000" i="1">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a:latin typeface="Arial"/>
                <a:ea typeface="Arial"/>
                <a:cs typeface="Arial"/>
                <a:sym typeface="Arial"/>
              </a:rPr>
              <a:t>BYO Bagged Lunch </a:t>
            </a:r>
            <a:endParaRPr sz="1100">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a:latin typeface="Arial"/>
                <a:ea typeface="Arial"/>
                <a:cs typeface="Arial"/>
                <a:sym typeface="Arial"/>
              </a:rPr>
              <a:t>Hostess provides drinks &amp; 2 co-hostesess provide snacks</a:t>
            </a:r>
            <a:endParaRPr sz="1100">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a:latin typeface="Arial"/>
                <a:ea typeface="Arial"/>
                <a:cs typeface="Arial"/>
                <a:sym typeface="Arial"/>
              </a:rPr>
              <a:t>$5 to eat!</a:t>
            </a:r>
            <a:endParaRPr sz="1100">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a:latin typeface="Arial"/>
                <a:ea typeface="Arial"/>
                <a:cs typeface="Arial"/>
                <a:sym typeface="Arial"/>
              </a:rPr>
              <a:t>Order pizza</a:t>
            </a:r>
            <a:endParaRPr sz="1100">
              <a:latin typeface="Arial"/>
              <a:ea typeface="Arial"/>
              <a:cs typeface="Arial"/>
              <a:sym typeface="Arial"/>
            </a:endParaRPr>
          </a:p>
          <a:p>
            <a:pPr marL="914400" lvl="0" indent="-298450" algn="l" rtl="0">
              <a:spcBef>
                <a:spcPts val="0"/>
              </a:spcBef>
              <a:spcAft>
                <a:spcPts val="0"/>
              </a:spcAft>
              <a:buClr>
                <a:srgbClr val="861F41"/>
              </a:buClr>
              <a:buSzPts val="1100"/>
              <a:buChar char="●"/>
            </a:pPr>
            <a:r>
              <a:rPr lang="en-US" sz="1100">
                <a:latin typeface="Arial"/>
                <a:ea typeface="Arial"/>
                <a:cs typeface="Arial"/>
                <a:sym typeface="Arial"/>
              </a:rPr>
              <a:t>Serve meals quarterly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p:txBody>
      </p:sp>
      <p:sp>
        <p:nvSpPr>
          <p:cNvPr id="189" name="Google Shape;189;g1eb9f7486a5_0_3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eb9f7486a5_0_4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eb9f7486a5_0_4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sz="1100">
                <a:latin typeface="Arial"/>
                <a:ea typeface="Arial"/>
                <a:cs typeface="Arial"/>
                <a:sym typeface="Arial"/>
              </a:rPr>
              <a:t>KATIE</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We never know where a sister just might be coming from prior to a meeting: Blue-collar or, casual job, gym class, Vacation, Farm/Ranch, Volunteering, Running errands, Housing transition. If she feels like she is not welcome in what she has on, she may choose to skip the meeting. We’d rather her come in her ripped jeans than not come at all!</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We ask women to join the sisterhood based on her dignity of character, not whether she wears a ball cap or shorts. Neither have any effect on our Objects &amp; Aims.  On the flip side, if a sister enjoys dressing up for P.E.O. meetings, let her! </a:t>
            </a:r>
            <a:endParaRPr sz="1100">
              <a:latin typeface="Arial"/>
              <a:ea typeface="Arial"/>
              <a:cs typeface="Arial"/>
              <a:sym typeface="Arial"/>
            </a:endParaRPr>
          </a:p>
          <a:p>
            <a:pPr marL="0" lvl="0" indent="0" algn="l" rtl="0">
              <a:spcBef>
                <a:spcPts val="0"/>
              </a:spcBef>
              <a:spcAft>
                <a:spcPts val="0"/>
              </a:spcAft>
              <a:buNone/>
            </a:pPr>
            <a:endParaRPr sz="1100">
              <a:latin typeface="Arial"/>
              <a:ea typeface="Arial"/>
              <a:cs typeface="Arial"/>
              <a:sym typeface="Arial"/>
            </a:endParaRPr>
          </a:p>
          <a:p>
            <a:pPr marL="0" lvl="0" indent="0" algn="l" rtl="0">
              <a:spcBef>
                <a:spcPts val="0"/>
              </a:spcBef>
              <a:spcAft>
                <a:spcPts val="0"/>
              </a:spcAft>
              <a:buNone/>
            </a:pPr>
            <a:r>
              <a:rPr lang="en-US" sz="1100">
                <a:latin typeface="Arial"/>
                <a:ea typeface="Arial"/>
                <a:cs typeface="Arial"/>
                <a:sym typeface="Arial"/>
              </a:rPr>
              <a:t>Do you remember what was one thing Millennials valued the most? Self-expression. Use caution when telling women what to wear. Women want to be a part of organizations where self-expression is valued.</a:t>
            </a:r>
            <a:endParaRPr sz="1100">
              <a:latin typeface="Arial"/>
              <a:ea typeface="Arial"/>
              <a:cs typeface="Arial"/>
              <a:sym typeface="Arial"/>
            </a:endParaRPr>
          </a:p>
        </p:txBody>
      </p:sp>
      <p:sp>
        <p:nvSpPr>
          <p:cNvPr id="197" name="Google Shape;197;g1eb9f7486a5_0_4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eb9f7486a5_1_2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eb9f7486a5_1_2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None/>
            </a:pPr>
            <a:endParaRPr/>
          </a:p>
          <a:p>
            <a:pPr marL="0" lvl="0" indent="0" algn="l" rtl="0">
              <a:spcBef>
                <a:spcPts val="0"/>
              </a:spcBef>
              <a:spcAft>
                <a:spcPts val="0"/>
              </a:spcAft>
              <a:buNone/>
            </a:pPr>
            <a:r>
              <a:rPr lang="en-US"/>
              <a:t>The evolution of traditions does not erode traditions, in fact they do just the opposite. The evaluation of traditions ensure organizations remain meaningful, relevant, and sustainable.</a:t>
            </a:r>
            <a:endParaRPr/>
          </a:p>
          <a:p>
            <a:pPr marL="0" lvl="0" indent="0" algn="l" rtl="0">
              <a:spcBef>
                <a:spcPts val="0"/>
              </a:spcBef>
              <a:spcAft>
                <a:spcPts val="0"/>
              </a:spcAft>
              <a:buNone/>
            </a:pPr>
            <a:endParaRPr/>
          </a:p>
          <a:p>
            <a:pPr marL="0" lvl="0" indent="0" algn="l" rtl="0">
              <a:spcBef>
                <a:spcPts val="0"/>
              </a:spcBef>
              <a:spcAft>
                <a:spcPts val="0"/>
              </a:spcAft>
              <a:buNone/>
            </a:pPr>
            <a:r>
              <a:rPr lang="en-US"/>
              <a:t>We are all familiar with the playing of soft music during a ceremony of initiation. One of my P.E.O. sisters was telling me how her mother’s chapter used to always make sure to have the initiation in a home that had a piano. I was shocked! When I was initiated it was a boombox with a CD. A couple of years ago, when it was time to the soft music, my P.E.O. sister who was serving as Treasurer during the ceremony simply tapped her apple watch which began playing music from her iphone that she had placed previously at the back of the room. </a:t>
            </a:r>
            <a:endParaRPr/>
          </a:p>
          <a:p>
            <a:pPr marL="0" lvl="0" indent="0" algn="l" rtl="0">
              <a:spcBef>
                <a:spcPts val="0"/>
              </a:spcBef>
              <a:spcAft>
                <a:spcPts val="0"/>
              </a:spcAft>
              <a:buNone/>
            </a:pPr>
            <a:endParaRPr/>
          </a:p>
          <a:p>
            <a:pPr marL="0" lvl="0" indent="0" algn="l" rtl="0">
              <a:spcBef>
                <a:spcPts val="0"/>
              </a:spcBef>
              <a:spcAft>
                <a:spcPts val="0"/>
              </a:spcAft>
              <a:buNone/>
            </a:pPr>
            <a:r>
              <a:rPr lang="en-US"/>
              <a:t>The point of my story is that the tradition of “soft music” during initiation has continued across generations. The only thing that has changed is the method by which it’s played. If P.E.O. said you have to have a piano in your home if you want to be a P.E.O., most of us wouldn’t be here. Instead, we protected the tradition of soft music during the ceremony by evolving. </a:t>
            </a:r>
            <a:endParaRPr/>
          </a:p>
          <a:p>
            <a:pPr marL="0" lvl="0" indent="0" algn="l" rtl="0">
              <a:spcBef>
                <a:spcPts val="0"/>
              </a:spcBef>
              <a:spcAft>
                <a:spcPts val="0"/>
              </a:spcAft>
              <a:buNone/>
            </a:pPr>
            <a:endParaRPr/>
          </a:p>
        </p:txBody>
      </p:sp>
      <p:sp>
        <p:nvSpPr>
          <p:cNvPr id="205" name="Google Shape;205;g1eb9f7486a5_1_2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21a76f42a2_1_1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21a76f42a2_1_12: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 name="Google Shape;67;g221a76f42a2_1_12: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21a76f42a2_1_4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21a76f42a2_1_43: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latin typeface="Lato"/>
                <a:ea typeface="Lato"/>
                <a:cs typeface="Lato"/>
                <a:sym typeface="Lato"/>
              </a:rPr>
              <a:t>If a tradition is creating a barrier,  consider making adjustments.</a:t>
            </a:r>
            <a:endParaRPr/>
          </a:p>
        </p:txBody>
      </p:sp>
      <p:sp>
        <p:nvSpPr>
          <p:cNvPr id="213" name="Google Shape;213;g221a76f42a2_1_43: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f9c3803390_0_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f9c3803390_0_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None/>
            </a:pPr>
            <a:r>
              <a:rPr lang="en-US"/>
              <a:t>One of my favorite authors Brene’ Brown said, “you can choose courage or you can choose comfort. You cannot choose both.” I know considering changes in chapter culture, tradition and vocabulary can be hard. Our sisterhood has grown and changed in the 155 years since its inception, and we know growth is integral to remaining relevant and successful into the future. We hope this presentation has given you ideas to discuss with your chapter and find your own path forward with hopeful anticipation for the future.</a:t>
            </a:r>
            <a:endParaRPr/>
          </a:p>
        </p:txBody>
      </p:sp>
      <p:sp>
        <p:nvSpPr>
          <p:cNvPr id="219" name="Google Shape;219;g1f9c3803390_0_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21a76f42a2_1_4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21a76f42a2_1_4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6" name="Google Shape;226;g221a76f42a2_1_4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21a76f42a2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21a76f42a2_0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KATIE </a:t>
            </a:r>
            <a:endParaRPr/>
          </a:p>
          <a:p>
            <a:pPr marL="0" lvl="0" indent="0" algn="l" rtl="0">
              <a:spcBef>
                <a:spcPts val="0"/>
              </a:spcBef>
              <a:spcAft>
                <a:spcPts val="0"/>
              </a:spcAft>
              <a:buNone/>
            </a:pPr>
            <a:endParaRPr/>
          </a:p>
          <a:p>
            <a:pPr marL="0" lvl="0" indent="0" algn="l" rtl="0">
              <a:spcBef>
                <a:spcPts val="0"/>
              </a:spcBef>
              <a:spcAft>
                <a:spcPts val="0"/>
              </a:spcAft>
              <a:buNone/>
            </a:pPr>
            <a:r>
              <a:rPr lang="en-US"/>
              <a:t>You’ve probably figured out by now that different generations communicate differently. Communicating across generations is less about changing your style of communication and more about understanding someone else’s style of communication. We are going to review how different generations communicate based on actual studies. You may find yourself really identifying with some of these </a:t>
            </a:r>
            <a:r>
              <a:rPr lang="en-US" b="1" i="1"/>
              <a:t>or</a:t>
            </a:r>
            <a:r>
              <a:rPr lang="en-US"/>
              <a:t> you may not. These are overarching generalizations.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77" name="Google Shape;77;g221a76f42a2_0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eb9f7486a5_1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eb9f7486a5_1_0: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KATIE</a:t>
            </a:r>
            <a:endParaRPr/>
          </a:p>
          <a:p>
            <a:pPr marL="0" lvl="0" indent="0" algn="l" rtl="0">
              <a:spcBef>
                <a:spcPts val="0"/>
              </a:spcBef>
              <a:spcAft>
                <a:spcPts val="0"/>
              </a:spcAft>
              <a:buNone/>
            </a:pPr>
            <a:r>
              <a:rPr lang="en-US"/>
              <a:t>Raise your hand if you were born after 2000? This is my daughter…</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a:t>What They Value: </a:t>
            </a:r>
            <a:r>
              <a:rPr lang="en-US"/>
              <a:t>Direct and fun communication, they have very short attention spans.</a:t>
            </a: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US" b="1"/>
              <a:t>Communication Tip: </a:t>
            </a:r>
            <a:r>
              <a:rPr lang="en-US"/>
              <a:t>Get right to the point. Use their preferred mode of communication. Shoot them a text. Send a Google Calendar invite. Go where they already are. If you can make it bite-sized and fun they are much more likely to pay attention. Beware of lectures–they will tune out.</a:t>
            </a:r>
            <a:endParaRPr/>
          </a:p>
          <a:p>
            <a:pPr marL="0" lvl="0" indent="0" algn="l" rtl="0">
              <a:spcBef>
                <a:spcPts val="0"/>
              </a:spcBef>
              <a:spcAft>
                <a:spcPts val="0"/>
              </a:spcAft>
              <a:buNone/>
            </a:pPr>
            <a:endParaRPr/>
          </a:p>
          <a:p>
            <a:pPr marL="0" lvl="0" indent="0" algn="l" rtl="0">
              <a:spcBef>
                <a:spcPts val="0"/>
              </a:spcBef>
              <a:spcAft>
                <a:spcPts val="0"/>
              </a:spcAft>
              <a:buNone/>
            </a:pPr>
            <a:r>
              <a:rPr lang="en-US"/>
              <a:t>Ex: Gigi - movie night texts, so much easier than Evites.</a:t>
            </a:r>
            <a:endParaRPr/>
          </a:p>
          <a:p>
            <a:pPr marL="0" lvl="0" indent="0" algn="l" rtl="0">
              <a:spcBef>
                <a:spcPts val="0"/>
              </a:spcBef>
              <a:spcAft>
                <a:spcPts val="0"/>
              </a:spcAft>
              <a:buNone/>
            </a:pPr>
            <a:endParaRPr/>
          </a:p>
          <a:p>
            <a:pPr marL="0" lvl="0" indent="0" algn="l" rtl="0">
              <a:spcBef>
                <a:spcPts val="0"/>
              </a:spcBef>
              <a:spcAft>
                <a:spcPts val="0"/>
              </a:spcAft>
              <a:buNone/>
            </a:pPr>
            <a:r>
              <a:rPr lang="en-US"/>
              <a:t>If you say you are going to have a 30 min zoom meeting. Make sure it is a 30 min zoom meeting. </a:t>
            </a:r>
            <a:endParaRPr/>
          </a:p>
        </p:txBody>
      </p:sp>
      <p:sp>
        <p:nvSpPr>
          <p:cNvPr id="84" name="Google Shape;84;g1eb9f7486a5_1_0: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eb9f7486a5_1_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eb9f7486a5_1_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None/>
            </a:pPr>
            <a:endParaRPr/>
          </a:p>
          <a:p>
            <a:pPr marL="0" lvl="0" indent="0" algn="l" rtl="0">
              <a:spcBef>
                <a:spcPts val="0"/>
              </a:spcBef>
              <a:spcAft>
                <a:spcPts val="0"/>
              </a:spcAft>
              <a:buNone/>
            </a:pPr>
            <a:r>
              <a:rPr lang="en-US"/>
              <a:t>Where are my fellow millennials?!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b="1"/>
              <a:t>What They Value: </a:t>
            </a:r>
            <a:r>
              <a:rPr lang="en-US"/>
              <a:t>Self-expression. Millennials love to express themselves, add their own mark and have their opinion represented.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b="1"/>
              <a:t>Communication Tip: </a:t>
            </a:r>
            <a:r>
              <a:rPr lang="en-US"/>
              <a:t>Ask their opinion, value their ideas and let them help construct the solution with you. Approach a millennial in the brainstorming stage before you have an idea formed. This will help them feel buy-in and that they are on the same team as you.</a:t>
            </a:r>
            <a:endParaRPr/>
          </a:p>
          <a:p>
            <a:pPr marL="0" lvl="0" indent="0" algn="l" rtl="0">
              <a:spcBef>
                <a:spcPts val="0"/>
              </a:spcBef>
              <a:spcAft>
                <a:spcPts val="0"/>
              </a:spcAft>
              <a:buNone/>
            </a:pPr>
            <a:endParaRPr/>
          </a:p>
          <a:p>
            <a:pPr marL="0" lvl="0" indent="0" algn="l" rtl="0">
              <a:spcBef>
                <a:spcPts val="0"/>
              </a:spcBef>
              <a:spcAft>
                <a:spcPts val="0"/>
              </a:spcAft>
              <a:buNone/>
            </a:pPr>
            <a:r>
              <a:rPr lang="en-US"/>
              <a:t>There have been many times when I was met with “we are so glad to see young people in P.E.O. We need the new ideas and energy” and then have those same ideas and suggestions brushed off because they were too much and not what we we’ve already done. Be careful you are not simultaneously asking for their opinion and then squashing it.</a:t>
            </a:r>
            <a:endParaRPr/>
          </a:p>
          <a:p>
            <a:pPr marL="0" lvl="0" indent="0" algn="l" rtl="0">
              <a:spcBef>
                <a:spcPts val="0"/>
              </a:spcBef>
              <a:spcAft>
                <a:spcPts val="0"/>
              </a:spcAft>
              <a:buNone/>
            </a:pPr>
            <a:endParaRPr/>
          </a:p>
          <a:p>
            <a:pPr marL="0" lvl="0" indent="0" algn="l" rtl="0">
              <a:spcBef>
                <a:spcPts val="0"/>
              </a:spcBef>
              <a:spcAft>
                <a:spcPts val="0"/>
              </a:spcAft>
              <a:buNone/>
            </a:pPr>
            <a:r>
              <a:rPr lang="en-US"/>
              <a:t>Find a way to bridge the gap between tradition and progress by asking their opinion. </a:t>
            </a:r>
            <a:endParaRPr/>
          </a:p>
          <a:p>
            <a:pPr marL="0" lvl="0" indent="0" algn="l" rtl="0">
              <a:spcBef>
                <a:spcPts val="0"/>
              </a:spcBef>
              <a:spcAft>
                <a:spcPts val="0"/>
              </a:spcAft>
              <a:buNone/>
            </a:pPr>
            <a:endParaRPr/>
          </a:p>
          <a:p>
            <a:pPr marL="0" lvl="0" indent="0" algn="l" rtl="0">
              <a:spcBef>
                <a:spcPts val="0"/>
              </a:spcBef>
              <a:spcAft>
                <a:spcPts val="0"/>
              </a:spcAft>
              <a:buNone/>
            </a:pPr>
            <a:r>
              <a:rPr lang="en-US"/>
              <a:t>EX: What are some things the chapter could do to engage more people of our community?</a:t>
            </a:r>
            <a:endParaRPr/>
          </a:p>
          <a:p>
            <a:pPr marL="0" lvl="0" indent="0" algn="l" rtl="0">
              <a:spcBef>
                <a:spcPts val="0"/>
              </a:spcBef>
              <a:spcAft>
                <a:spcPts val="0"/>
              </a:spcAft>
              <a:buNone/>
            </a:pPr>
            <a:r>
              <a:rPr lang="en-US"/>
              <a:t>EX: Do you have any suggestions to new fundraisers?</a:t>
            </a:r>
            <a:endParaRPr/>
          </a:p>
          <a:p>
            <a:pPr marL="0" lvl="0" indent="0" algn="l" rtl="0">
              <a:spcBef>
                <a:spcPts val="0"/>
              </a:spcBef>
              <a:spcAft>
                <a:spcPts val="0"/>
              </a:spcAft>
              <a:buNone/>
            </a:pPr>
            <a:r>
              <a:rPr lang="en-US"/>
              <a:t>EX: Show your yearbook to a new member and ask her what she might do differently? </a:t>
            </a:r>
            <a:endParaRPr/>
          </a:p>
          <a:p>
            <a:pPr marL="0" lvl="0" indent="0" algn="l" rtl="0">
              <a:spcBef>
                <a:spcPts val="0"/>
              </a:spcBef>
              <a:spcAft>
                <a:spcPts val="0"/>
              </a:spcAft>
              <a:buNone/>
            </a:pPr>
            <a:endParaRPr/>
          </a:p>
          <a:p>
            <a:pPr marL="0" lvl="0" indent="0" algn="l" rtl="0">
              <a:spcBef>
                <a:spcPts val="0"/>
              </a:spcBef>
              <a:spcAft>
                <a:spcPts val="0"/>
              </a:spcAft>
              <a:buNone/>
            </a:pPr>
            <a:r>
              <a:rPr lang="en-US"/>
              <a:t>Try it, if it doesn’t work, adjust or go back to what did. They will feel valuable and more likely to continue to come up with new ideas and take on new projects. </a:t>
            </a:r>
            <a:endParaRPr/>
          </a:p>
        </p:txBody>
      </p:sp>
      <p:sp>
        <p:nvSpPr>
          <p:cNvPr id="91" name="Google Shape;91;g1eb9f7486a5_1_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eb9f7486a5_1_1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eb9f7486a5_1_1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None/>
            </a:pPr>
            <a:endParaRPr/>
          </a:p>
          <a:p>
            <a:pPr marL="0" lvl="0" indent="0" algn="l" rtl="0">
              <a:spcBef>
                <a:spcPts val="0"/>
              </a:spcBef>
              <a:spcAft>
                <a:spcPts val="0"/>
              </a:spcAft>
              <a:buNone/>
            </a:pPr>
            <a:r>
              <a:rPr lang="en-US"/>
              <a:t>Where are my fellow Gen Xers?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What They Value: </a:t>
            </a:r>
            <a:r>
              <a:rPr lang="en-US"/>
              <a:t>Shared responsibility. They want partners, helpers and support from the people around them.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Communication Tip:</a:t>
            </a:r>
            <a:r>
              <a:rPr lang="en-US"/>
              <a:t> Anytime you want to reach out to an Xer, you will get a better response if you try to address their needs and take pressure away from them. Consider, “would you like to put your event planning expertise to use?” rather than just asking for help, and you will get a great reply and lots of gratitude.</a:t>
            </a:r>
            <a:endParaRPr/>
          </a:p>
          <a:p>
            <a:pPr marL="0" lvl="0" indent="0" algn="l" rtl="0">
              <a:spcBef>
                <a:spcPts val="0"/>
              </a:spcBef>
              <a:spcAft>
                <a:spcPts val="0"/>
              </a:spcAft>
              <a:buNone/>
            </a:pPr>
            <a:endParaRPr/>
          </a:p>
          <a:p>
            <a:pPr marL="0" lvl="0" indent="0" algn="l" rtl="0">
              <a:spcBef>
                <a:spcPts val="0"/>
              </a:spcBef>
              <a:spcAft>
                <a:spcPts val="0"/>
              </a:spcAft>
              <a:buNone/>
            </a:pPr>
            <a:r>
              <a:rPr lang="en-US"/>
              <a:t>Make these sisters feel valued and included in the community of your chapter. Find ways to simplify committee and officer work, and streamline meetings to work into busy lives. </a:t>
            </a:r>
            <a:endParaRPr/>
          </a:p>
          <a:p>
            <a:pPr marL="0" lvl="0" indent="0" algn="l" rtl="0">
              <a:spcBef>
                <a:spcPts val="0"/>
              </a:spcBef>
              <a:spcAft>
                <a:spcPts val="0"/>
              </a:spcAft>
              <a:buNone/>
            </a:pPr>
            <a:endParaRPr/>
          </a:p>
          <a:p>
            <a:pPr marL="0" lvl="0" indent="0" algn="l" rtl="0">
              <a:spcBef>
                <a:spcPts val="0"/>
              </a:spcBef>
              <a:spcAft>
                <a:spcPts val="0"/>
              </a:spcAft>
              <a:buNone/>
            </a:pPr>
            <a:r>
              <a:rPr lang="en-US"/>
              <a:t>Millennials - independent thinkers </a:t>
            </a:r>
            <a:endParaRPr/>
          </a:p>
          <a:p>
            <a:pPr marL="0" lvl="0" indent="0" algn="l" rtl="0">
              <a:spcBef>
                <a:spcPts val="0"/>
              </a:spcBef>
              <a:spcAft>
                <a:spcPts val="0"/>
              </a:spcAft>
              <a:buNone/>
            </a:pPr>
            <a:r>
              <a:rPr lang="en-US"/>
              <a:t>Gen X - more collaborate </a:t>
            </a:r>
            <a:endParaRPr/>
          </a:p>
        </p:txBody>
      </p:sp>
      <p:sp>
        <p:nvSpPr>
          <p:cNvPr id="98" name="Google Shape;98;g1eb9f7486a5_1_1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eb9f7486a5_1_2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eb9f7486a5_1_29: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KATHLEEN</a:t>
            </a:r>
            <a:endParaRPr/>
          </a:p>
          <a:p>
            <a:pPr marL="0" lvl="0" indent="0" algn="l" rtl="0">
              <a:spcBef>
                <a:spcPts val="0"/>
              </a:spcBef>
              <a:spcAft>
                <a:spcPts val="0"/>
              </a:spcAft>
              <a:buNone/>
            </a:pPr>
            <a:endParaRPr/>
          </a:p>
          <a:p>
            <a:pPr marL="0" lvl="0" indent="0" algn="l" rtl="0">
              <a:spcBef>
                <a:spcPts val="0"/>
              </a:spcBef>
              <a:spcAft>
                <a:spcPts val="0"/>
              </a:spcAft>
              <a:buNone/>
            </a:pPr>
            <a:r>
              <a:rPr lang="en-US"/>
              <a:t>I know we have some Boomers in the house!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What They Value:</a:t>
            </a:r>
            <a:r>
              <a:rPr lang="en-US"/>
              <a:t> Respect &amp; tradition. Boomers have reached an age where they want respect from younger counterparts, fear losing the traditions they hold dear. Some lament the loss of in-person communication in a digital age.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Communication Tip: </a:t>
            </a:r>
            <a:r>
              <a:rPr lang="en-US"/>
              <a:t>Respect should be paramount. Whether you are discussing a new idea or working through conflict, respecting a boomer’s life experience and opinion is key to effective communication.</a:t>
            </a:r>
            <a:endParaRPr/>
          </a:p>
          <a:p>
            <a:pPr marL="0" lvl="0" indent="0" algn="l" rtl="0">
              <a:spcBef>
                <a:spcPts val="0"/>
              </a:spcBef>
              <a:spcAft>
                <a:spcPts val="0"/>
              </a:spcAft>
              <a:buNone/>
            </a:pPr>
            <a:endParaRPr/>
          </a:p>
          <a:p>
            <a:pPr marL="0" lvl="0" indent="0" algn="l" rtl="0">
              <a:spcBef>
                <a:spcPts val="0"/>
              </a:spcBef>
              <a:spcAft>
                <a:spcPts val="0"/>
              </a:spcAft>
              <a:buNone/>
            </a:pPr>
            <a:r>
              <a:rPr lang="en-US"/>
              <a:t>P.E.O. is very unique in that we are a multi generational organization. I imagine there are not a lot of spaces that you are in that ranges from age 18 to 118. As we continue to embrace more options in P.E.O., this is another example of why we must be providing opportunities for in-person fellowship for Boomers and also embracing bite-sized communication for Gen Z . If we charge into the future and leave sisters behind, the chapter does not benefit. </a:t>
            </a:r>
            <a:endParaRPr/>
          </a:p>
          <a:p>
            <a:pPr marL="0" lvl="0" indent="0" algn="l" rtl="0">
              <a:spcBef>
                <a:spcPts val="0"/>
              </a:spcBef>
              <a:spcAft>
                <a:spcPts val="0"/>
              </a:spcAft>
              <a:buNone/>
            </a:pPr>
            <a:endParaRPr/>
          </a:p>
          <a:p>
            <a:pPr marL="0" lvl="0" indent="0" algn="l" rtl="0">
              <a:spcBef>
                <a:spcPts val="0"/>
              </a:spcBef>
              <a:spcAft>
                <a:spcPts val="0"/>
              </a:spcAft>
              <a:buNone/>
            </a:pPr>
            <a:r>
              <a:rPr lang="en-US"/>
              <a:t>In P.E.O., Boomers might sometimes feel like the young kids want to come in, take over and do away with tradition. My advice to Gen X, Millennials and Gen Z…when working with Boomers, ask them to share the history, ask them if there is anything you are not thinking about or forgetting. Value their opinion; it is one of great knowledge. When you value their opinion you earn their respect and reduce barriers.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5" name="Google Shape;105;g1eb9f7486a5_1_29: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eb9f7486a5_1_36: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eb9f7486a5_1_36: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KATIE</a:t>
            </a:r>
            <a:endParaRPr/>
          </a:p>
          <a:p>
            <a:pPr marL="0" lvl="0" indent="0" algn="l" rtl="0">
              <a:spcBef>
                <a:spcPts val="0"/>
              </a:spcBef>
              <a:spcAft>
                <a:spcPts val="0"/>
              </a:spcAft>
              <a:buNone/>
            </a:pPr>
            <a:r>
              <a:rPr lang="en-US"/>
              <a:t>Are we lucky enough to have to be graced with the presence of anyone from the Silent Generation? </a:t>
            </a:r>
            <a:endParaRPr/>
          </a:p>
          <a:p>
            <a:pPr marL="0" lvl="0" indent="0" algn="l" rtl="0">
              <a:spcBef>
                <a:spcPts val="0"/>
              </a:spcBef>
              <a:spcAft>
                <a:spcPts val="0"/>
              </a:spcAft>
              <a:buClr>
                <a:schemeClr val="dk1"/>
              </a:buClr>
              <a:buSzPts val="1100"/>
              <a:buFont typeface="Arial"/>
              <a:buNone/>
            </a:pPr>
            <a:endParaRPr b="1"/>
          </a:p>
          <a:p>
            <a:pPr marL="0" lvl="0" indent="0" algn="l" rtl="0">
              <a:spcBef>
                <a:spcPts val="0"/>
              </a:spcBef>
              <a:spcAft>
                <a:spcPts val="0"/>
              </a:spcAft>
              <a:buClr>
                <a:schemeClr val="dk1"/>
              </a:buClr>
              <a:buSzPts val="1100"/>
              <a:buFont typeface="Arial"/>
              <a:buNone/>
            </a:pPr>
            <a:r>
              <a:rPr lang="en-US" b="1"/>
              <a:t>What They Value: </a:t>
            </a:r>
            <a:r>
              <a:rPr lang="en-US"/>
              <a:t>They have seen more than any of us could imagine. They want to enjoy life and share their lessons learned. Let them tell you as many stories as they want and always bring them their favorite dessert—they deserve it!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b="1"/>
              <a:t>Communication Tip:</a:t>
            </a:r>
            <a:r>
              <a:rPr lang="en-US"/>
              <a:t> Let them communicate with you however they want. Listen and learn.</a:t>
            </a:r>
            <a:endParaRPr/>
          </a:p>
          <a:p>
            <a:pPr marL="0" lvl="0" indent="0" algn="l" rtl="0">
              <a:spcBef>
                <a:spcPts val="0"/>
              </a:spcBef>
              <a:spcAft>
                <a:spcPts val="0"/>
              </a:spcAft>
              <a:buNone/>
            </a:pPr>
            <a:endParaRPr/>
          </a:p>
          <a:p>
            <a:pPr marL="0" lvl="0" indent="0" algn="l" rtl="0">
              <a:spcBef>
                <a:spcPts val="0"/>
              </a:spcBef>
              <a:spcAft>
                <a:spcPts val="0"/>
              </a:spcAft>
              <a:buNone/>
            </a:pPr>
            <a:r>
              <a:rPr lang="en-US"/>
              <a:t>Treat them like the queens they are. Find ways for these sisters to participate that work best for them. Ask these sisters how they would like to participate, and offer rides and other accommodations to meet their needs.</a:t>
            </a:r>
            <a:endParaRPr/>
          </a:p>
          <a:p>
            <a:pPr marL="0" lvl="0" indent="0" algn="l" rtl="0">
              <a:spcBef>
                <a:spcPts val="0"/>
              </a:spcBef>
              <a:spcAft>
                <a:spcPts val="0"/>
              </a:spcAft>
              <a:buNone/>
            </a:pPr>
            <a:endParaRPr/>
          </a:p>
          <a:p>
            <a:pPr marL="0" lvl="0" indent="0" algn="l" rtl="0">
              <a:spcBef>
                <a:spcPts val="0"/>
              </a:spcBef>
              <a:spcAft>
                <a:spcPts val="0"/>
              </a:spcAft>
              <a:buNone/>
            </a:pPr>
            <a:r>
              <a:rPr lang="en-US"/>
              <a:t>Don’t assume they don’t want to do anything. </a:t>
            </a:r>
            <a:endParaRPr/>
          </a:p>
          <a:p>
            <a:pPr marL="0" lvl="0" indent="0" algn="l" rtl="0">
              <a:spcBef>
                <a:spcPts val="0"/>
              </a:spcBef>
              <a:spcAft>
                <a:spcPts val="0"/>
              </a:spcAft>
              <a:buNone/>
            </a:pPr>
            <a:endParaRPr/>
          </a:p>
          <a:p>
            <a:pPr marL="0" lvl="0" indent="0" algn="l" rtl="0">
              <a:spcBef>
                <a:spcPts val="0"/>
              </a:spcBef>
              <a:spcAft>
                <a:spcPts val="0"/>
              </a:spcAft>
              <a:buNone/>
            </a:pPr>
            <a:r>
              <a:rPr lang="en-US"/>
              <a:t>EX: Sister who attends chapter meetings in two different chapters</a:t>
            </a:r>
            <a:endParaRPr/>
          </a:p>
        </p:txBody>
      </p:sp>
      <p:sp>
        <p:nvSpPr>
          <p:cNvPr id="112" name="Google Shape;112;g1eb9f7486a5_1_36: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2b5cce798_0_3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2b5cce798_0_31:notes"/>
          <p:cNvSpPr txBox="1">
            <a:spLocks noGrp="1"/>
          </p:cNvSpPr>
          <p:nvPr>
            <p:ph type="body" idx="1"/>
          </p:nvPr>
        </p:nvSpPr>
        <p:spPr>
          <a:xfrm>
            <a:off x="701040" y="4473892"/>
            <a:ext cx="5608200" cy="3660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KATHLEEN </a:t>
            </a:r>
            <a:endParaRPr/>
          </a:p>
          <a:p>
            <a:pPr marL="0" lvl="0" indent="0" algn="l" rtl="0">
              <a:spcBef>
                <a:spcPts val="0"/>
              </a:spcBef>
              <a:spcAft>
                <a:spcPts val="0"/>
              </a:spcAft>
              <a:buNone/>
            </a:pPr>
            <a:endParaRPr/>
          </a:p>
          <a:p>
            <a:pPr marL="0" lvl="0" indent="0" algn="l" rtl="0">
              <a:spcBef>
                <a:spcPts val="0"/>
              </a:spcBef>
              <a:spcAft>
                <a:spcPts val="0"/>
              </a:spcAft>
              <a:buNone/>
            </a:pPr>
            <a:r>
              <a:rPr lang="en-US"/>
              <a:t>Let’s talk about attracting prospective members. We will review how to plan successful socials, evaluate our terminology, cancel assumptions and reset financial expectations.</a:t>
            </a:r>
            <a:endParaRPr/>
          </a:p>
        </p:txBody>
      </p:sp>
      <p:sp>
        <p:nvSpPr>
          <p:cNvPr id="119" name="Google Shape;119;g322b5cce798_0_31:notes"/>
          <p:cNvSpPr txBox="1">
            <a:spLocks noGrp="1"/>
          </p:cNvSpPr>
          <p:nvPr>
            <p:ph type="sldNum" idx="12"/>
          </p:nvPr>
        </p:nvSpPr>
        <p:spPr>
          <a:xfrm>
            <a:off x="3970938" y="8829967"/>
            <a:ext cx="3037800" cy="46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4400"/>
              <a:buNone/>
              <a:defRPr sz="4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61F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AutoNum type="arabicParen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Clr>
                <a:schemeClr val="dk1"/>
              </a:buClr>
              <a:buSzPts val="1800"/>
              <a:buAutoNum type="arabicParen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61F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61F4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Clr>
                <a:schemeClr val="dk1"/>
              </a:buClr>
              <a:buSzPts val="2400"/>
              <a:buAutoNum type="arabicParen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861F4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a:spLocks noGrp="1"/>
          </p:cNvSpPr>
          <p:nvPr>
            <p:ph type="pic" idx="2"/>
          </p:nvPr>
        </p:nvSpPr>
        <p:spPr>
          <a:xfrm>
            <a:off x="5183188" y="987425"/>
            <a:ext cx="6172200" cy="4873625"/>
          </a:xfrm>
          <a:prstGeom prst="rect">
            <a:avLst/>
          </a:prstGeom>
          <a:noFill/>
          <a:ln>
            <a:noFill/>
          </a:ln>
        </p:spPr>
      </p:sp>
      <p:sp>
        <p:nvSpPr>
          <p:cNvPr id="56" name="Google Shape;56;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Clr>
                <a:schemeClr val="lt1"/>
              </a:buClr>
              <a:buSzPts val="3600"/>
              <a:buChar char="•"/>
              <a:defRPr sz="3600"/>
            </a:lvl1pPr>
            <a:lvl2pPr marL="914400" lvl="1" indent="-419100" algn="l">
              <a:lnSpc>
                <a:spcPct val="90000"/>
              </a:lnSpc>
              <a:spcBef>
                <a:spcPts val="500"/>
              </a:spcBef>
              <a:spcAft>
                <a:spcPts val="0"/>
              </a:spcAft>
              <a:buClr>
                <a:schemeClr val="lt1"/>
              </a:buClr>
              <a:buSzPts val="3000"/>
              <a:buChar char="▪"/>
              <a:defRPr sz="3000" i="0"/>
            </a:lvl2pPr>
            <a:lvl3pPr marL="1371600" lvl="2" indent="-381000" algn="l">
              <a:lnSpc>
                <a:spcPct val="90000"/>
              </a:lnSpc>
              <a:spcBef>
                <a:spcPts val="500"/>
              </a:spcBef>
              <a:spcAft>
                <a:spcPts val="0"/>
              </a:spcAft>
              <a:buClr>
                <a:schemeClr val="lt1"/>
              </a:buClr>
              <a:buSzPts val="2400"/>
              <a:buAutoNum type="arabicParen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42900" algn="l">
              <a:lnSpc>
                <a:spcPct val="90000"/>
              </a:lnSpc>
              <a:spcBef>
                <a:spcPts val="500"/>
              </a:spcBef>
              <a:spcAft>
                <a:spcPts val="0"/>
              </a:spcAft>
              <a:buClr>
                <a:schemeClr val="lt1"/>
              </a:buClr>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AutoNum type="arabicParen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AutoNum type="arabicParen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AutoNum type="arabicParen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8" name="Google Shape;28;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a:spLocks noGrp="1"/>
          </p:cNvSpPr>
          <p:nvPr>
            <p:ph type="pic" idx="2"/>
          </p:nvPr>
        </p:nvSpPr>
        <p:spPr>
          <a:xfrm>
            <a:off x="5183188" y="987425"/>
            <a:ext cx="6172200" cy="4873625"/>
          </a:xfrm>
          <a:prstGeom prst="rect">
            <a:avLst/>
          </a:prstGeom>
          <a:noFill/>
          <a:ln>
            <a:noFill/>
          </a:ln>
        </p:spPr>
      </p:sp>
      <p:sp>
        <p:nvSpPr>
          <p:cNvPr id="32" name="Google Shape;32;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861F4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000"/>
              </a:spcBef>
              <a:spcAft>
                <a:spcPts val="0"/>
              </a:spcAft>
              <a:buSzPts val="3600"/>
              <a:buChar char="•"/>
              <a:defRPr sz="3600"/>
            </a:lvl1pPr>
            <a:lvl2pPr marL="914400" lvl="1" indent="-419100" algn="l">
              <a:lnSpc>
                <a:spcPct val="90000"/>
              </a:lnSpc>
              <a:spcBef>
                <a:spcPts val="500"/>
              </a:spcBef>
              <a:spcAft>
                <a:spcPts val="0"/>
              </a:spcAft>
              <a:buSzPts val="3000"/>
              <a:buChar char="▪"/>
              <a:defRPr sz="3000" i="0"/>
            </a:lvl2pPr>
            <a:lvl3pPr marL="1371600" lvl="2" indent="-381000" algn="l">
              <a:lnSpc>
                <a:spcPct val="90000"/>
              </a:lnSpc>
              <a:spcBef>
                <a:spcPts val="500"/>
              </a:spcBef>
              <a:spcAft>
                <a:spcPts val="0"/>
              </a:spcAft>
              <a:buClr>
                <a:schemeClr val="dk1"/>
              </a:buClr>
              <a:buSzPts val="2400"/>
              <a:buAutoNum type="arabicParenR"/>
              <a:defRPr sz="2400"/>
            </a:lvl3pPr>
            <a:lvl4pPr marL="1828800" lvl="3" indent="-355600" algn="l">
              <a:lnSpc>
                <a:spcPct val="90000"/>
              </a:lnSpc>
              <a:spcBef>
                <a:spcPts val="500"/>
              </a:spcBef>
              <a:spcAft>
                <a:spcPts val="0"/>
              </a:spcAft>
              <a:buSzPts val="2000"/>
              <a:buChar char="•"/>
              <a:defRPr sz="2000"/>
            </a:lvl4pPr>
            <a:lvl5pPr marL="2286000" lvl="4" indent="-342900" algn="l">
              <a:lnSpc>
                <a:spcPct val="90000"/>
              </a:lnSpc>
              <a:spcBef>
                <a:spcPts val="500"/>
              </a:spcBef>
              <a:spcAft>
                <a:spcPts val="0"/>
              </a:spcAft>
              <a:buSzPts val="1800"/>
              <a:buChar char="▪"/>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861F4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4400"/>
              <a:buNone/>
              <a:defRPr sz="4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6000"/>
              <a:buFont typeface="Calibri"/>
              <a:buNone/>
              <a:defRPr sz="60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chemeClr val="lt1"/>
              </a:buClr>
              <a:buSzPts val="3600"/>
              <a:buFont typeface="Arial"/>
              <a:buChar char="•"/>
              <a:defRPr sz="3600" b="0" i="0" u="none" strike="noStrike" cap="none">
                <a:solidFill>
                  <a:schemeClr val="lt1"/>
                </a:solidFill>
                <a:latin typeface="Georgia"/>
                <a:ea typeface="Georgia"/>
                <a:cs typeface="Georgia"/>
                <a:sym typeface="Georgia"/>
              </a:defRPr>
            </a:lvl1pPr>
            <a:lvl2pPr marL="914400" marR="0" lvl="1" indent="-419100" algn="l" rtl="0">
              <a:lnSpc>
                <a:spcPct val="90000"/>
              </a:lnSpc>
              <a:spcBef>
                <a:spcPts val="500"/>
              </a:spcBef>
              <a:spcAft>
                <a:spcPts val="0"/>
              </a:spcAft>
              <a:buClr>
                <a:schemeClr val="lt1"/>
              </a:buClr>
              <a:buSzPts val="3000"/>
              <a:buFont typeface="Noto Sans Symbols"/>
              <a:buChar char="▪"/>
              <a:defRPr sz="30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Calibri"/>
              <a:buAutoNum type="arabicParenR"/>
              <a:defRPr sz="2400" b="0" i="1" u="none" strike="noStrike" cap="none">
                <a:solidFill>
                  <a:schemeClr val="l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lt1"/>
              </a:buClr>
              <a:buSzPts val="2000"/>
              <a:buFont typeface="Arial"/>
              <a:buChar char="•"/>
              <a:defRPr sz="2000" b="1"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Noto Sans Symbols"/>
              <a:buChar char="▪"/>
              <a:defRPr sz="18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861F41"/>
              </a:buClr>
              <a:buSzPts val="6000"/>
              <a:buFont typeface="Calibri"/>
              <a:buNone/>
              <a:defRPr sz="6000" b="1" i="0" u="none" strike="noStrike" cap="none">
                <a:solidFill>
                  <a:srgbClr val="861F4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861F4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19100" algn="l" rtl="0">
              <a:lnSpc>
                <a:spcPct val="90000"/>
              </a:lnSpc>
              <a:spcBef>
                <a:spcPts val="500"/>
              </a:spcBef>
              <a:spcAft>
                <a:spcPts val="0"/>
              </a:spcAft>
              <a:buClr>
                <a:srgbClr val="861F41"/>
              </a:buClr>
              <a:buSzPts val="3000"/>
              <a:buFont typeface="Noto Sans Symbols"/>
              <a:buChar char="▪"/>
              <a:defRPr sz="30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Calibri"/>
              <a:buAutoNum type="arabicParenR"/>
              <a:defRPr sz="2400" b="0" i="1"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rgbClr val="861F41"/>
              </a:buClr>
              <a:buSzPts val="2000"/>
              <a:buFont typeface="Arial"/>
              <a:buChar char="•"/>
              <a:defRPr sz="2000" b="1"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861F41"/>
              </a:buClr>
              <a:buSzPts val="1800"/>
              <a:buFont typeface="Noto Sans Symbols"/>
              <a:buChar char="▪"/>
              <a:defRPr sz="1800" b="1"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HhGaaW0JhI"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scienceofpeople.com/communication-generations/"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g221a76f42a2_1_6"/>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latin typeface="Lato"/>
                <a:ea typeface="Lato"/>
                <a:cs typeface="Lato"/>
                <a:sym typeface="Lato"/>
              </a:rPr>
              <a:t>Attracting &amp; Engaging the Next Generation of P.E.O.s</a:t>
            </a:r>
            <a:endParaRPr>
              <a:latin typeface="Lato"/>
              <a:ea typeface="Lato"/>
              <a:cs typeface="Lato"/>
              <a:sym typeface="Lato"/>
            </a:endParaRPr>
          </a:p>
        </p:txBody>
      </p:sp>
      <p:sp>
        <p:nvSpPr>
          <p:cNvPr id="63" name="Google Shape;63;g221a76f42a2_1_6"/>
          <p:cNvSpPr txBox="1">
            <a:spLocks noGrp="1"/>
          </p:cNvSpPr>
          <p:nvPr>
            <p:ph type="subTitle" idx="1"/>
          </p:nvPr>
        </p:nvSpPr>
        <p:spPr>
          <a:xfrm>
            <a:off x="1524000" y="3983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SzPts val="770"/>
              <a:buNone/>
            </a:pPr>
            <a:r>
              <a:rPr lang="en-US" sz="3711">
                <a:latin typeface="Lato"/>
                <a:ea typeface="Lato"/>
                <a:cs typeface="Lato"/>
                <a:sym typeface="Lato"/>
              </a:rPr>
              <a:t>Kathleen Blake, GA State President</a:t>
            </a:r>
            <a:endParaRPr sz="3711">
              <a:latin typeface="Lato"/>
              <a:ea typeface="Lato"/>
              <a:cs typeface="Lato"/>
              <a:sym typeface="Lato"/>
            </a:endParaRPr>
          </a:p>
          <a:p>
            <a:pPr marL="0" lvl="0" indent="0" algn="ctr" rtl="0">
              <a:spcBef>
                <a:spcPts val="1000"/>
              </a:spcBef>
              <a:spcAft>
                <a:spcPts val="0"/>
              </a:spcAft>
              <a:buSzPts val="770"/>
              <a:buNone/>
            </a:pPr>
            <a:r>
              <a:rPr lang="en-US" sz="3711">
                <a:latin typeface="Lato"/>
                <a:ea typeface="Lato"/>
                <a:cs typeface="Lato"/>
                <a:sym typeface="Lato"/>
              </a:rPr>
              <a:t>Katie Frick, WY State President</a:t>
            </a:r>
            <a:endParaRPr sz="136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eb9f7486a5_0_12"/>
          <p:cNvSpPr txBox="1">
            <a:spLocks noGrp="1"/>
          </p:cNvSpPr>
          <p:nvPr>
            <p:ph type="title"/>
          </p:nvPr>
        </p:nvSpPr>
        <p:spPr>
          <a:xfrm>
            <a:off x="0" y="517525"/>
            <a:ext cx="121920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000">
                <a:solidFill>
                  <a:srgbClr val="861F41"/>
                </a:solidFill>
                <a:latin typeface="Lato"/>
                <a:ea typeface="Lato"/>
                <a:cs typeface="Lato"/>
                <a:sym typeface="Lato"/>
              </a:rPr>
              <a:t>Planning successful socials</a:t>
            </a:r>
            <a:endParaRPr sz="4000">
              <a:solidFill>
                <a:srgbClr val="861F41"/>
              </a:solidFill>
              <a:latin typeface="Lato"/>
              <a:ea typeface="Lato"/>
              <a:cs typeface="Lato"/>
              <a:sym typeface="Lato"/>
            </a:endParaRPr>
          </a:p>
        </p:txBody>
      </p:sp>
      <p:sp>
        <p:nvSpPr>
          <p:cNvPr id="129" name="Google Shape;129;g1eb9f7486a5_0_12"/>
          <p:cNvSpPr txBox="1">
            <a:spLocks noGrp="1"/>
          </p:cNvSpPr>
          <p:nvPr>
            <p:ph type="body" idx="1"/>
          </p:nvPr>
        </p:nvSpPr>
        <p:spPr>
          <a:xfrm>
            <a:off x="1043700" y="1865625"/>
            <a:ext cx="11148300" cy="4814100"/>
          </a:xfrm>
          <a:prstGeom prst="rect">
            <a:avLst/>
          </a:prstGeom>
        </p:spPr>
        <p:txBody>
          <a:bodyPr spcFirstLastPara="1" wrap="square" lIns="91425" tIns="45700" rIns="91425" bIns="45700" anchor="t" anchorCtr="0">
            <a:normAutofit/>
          </a:bodyPr>
          <a:lstStyle/>
          <a:p>
            <a:pPr marL="457200" lvl="0" indent="-402907" algn="l" rtl="0">
              <a:lnSpc>
                <a:spcPct val="80000"/>
              </a:lnSpc>
              <a:spcBef>
                <a:spcPts val="1000"/>
              </a:spcBef>
              <a:spcAft>
                <a:spcPts val="0"/>
              </a:spcAft>
              <a:buSzPts val="2745"/>
              <a:buFont typeface="Lato"/>
              <a:buChar char="●"/>
            </a:pPr>
            <a:r>
              <a:rPr lang="en-US" sz="2745" b="1">
                <a:latin typeface="Lato"/>
                <a:ea typeface="Lato"/>
                <a:cs typeface="Lato"/>
                <a:sym typeface="Lato"/>
              </a:rPr>
              <a:t>Use a time range </a:t>
            </a:r>
            <a:endParaRPr sz="2745" b="1">
              <a:latin typeface="Lato"/>
              <a:ea typeface="Lato"/>
              <a:cs typeface="Lato"/>
              <a:sym typeface="Lato"/>
            </a:endParaRPr>
          </a:p>
          <a:p>
            <a:pPr marL="914400" lvl="0" indent="0" algn="l" rtl="0">
              <a:lnSpc>
                <a:spcPct val="80000"/>
              </a:lnSpc>
              <a:spcBef>
                <a:spcPts val="1000"/>
              </a:spcBef>
              <a:spcAft>
                <a:spcPts val="0"/>
              </a:spcAft>
              <a:buSzPts val="1018"/>
              <a:buNone/>
            </a:pPr>
            <a:r>
              <a:rPr lang="en-US" sz="2097">
                <a:latin typeface="Lato"/>
                <a:ea typeface="Lato"/>
                <a:cs typeface="Lato"/>
                <a:sym typeface="Lato"/>
              </a:rPr>
              <a:t>Allow people to “drop in” and “swing by”</a:t>
            </a:r>
            <a:endParaRPr sz="2097">
              <a:latin typeface="Lato"/>
              <a:ea typeface="Lato"/>
              <a:cs typeface="Lato"/>
              <a:sym typeface="Lato"/>
            </a:endParaRPr>
          </a:p>
          <a:p>
            <a:pPr marL="457200" lvl="0" indent="-402907" algn="l" rtl="0">
              <a:lnSpc>
                <a:spcPct val="80000"/>
              </a:lnSpc>
              <a:spcBef>
                <a:spcPts val="1000"/>
              </a:spcBef>
              <a:spcAft>
                <a:spcPts val="0"/>
              </a:spcAft>
              <a:buSzPts val="2745"/>
              <a:buFont typeface="Lato"/>
              <a:buChar char="●"/>
            </a:pPr>
            <a:r>
              <a:rPr lang="en-US" sz="2745" b="1">
                <a:latin typeface="Lato"/>
                <a:ea typeface="Lato"/>
                <a:cs typeface="Lato"/>
                <a:sym typeface="Lato"/>
              </a:rPr>
              <a:t>Make room for “maybes” </a:t>
            </a:r>
            <a:endParaRPr sz="2745" b="1">
              <a:latin typeface="Lato"/>
              <a:ea typeface="Lato"/>
              <a:cs typeface="Lato"/>
              <a:sym typeface="Lato"/>
            </a:endParaRPr>
          </a:p>
          <a:p>
            <a:pPr marL="914400" lvl="0" indent="0" algn="l" rtl="0">
              <a:lnSpc>
                <a:spcPct val="80000"/>
              </a:lnSpc>
              <a:spcBef>
                <a:spcPts val="1000"/>
              </a:spcBef>
              <a:spcAft>
                <a:spcPts val="0"/>
              </a:spcAft>
              <a:buSzPts val="1018"/>
              <a:buNone/>
            </a:pPr>
            <a:r>
              <a:rPr lang="en-US" sz="2190">
                <a:latin typeface="Lato"/>
                <a:ea typeface="Lato"/>
                <a:cs typeface="Lato"/>
                <a:sym typeface="Lato"/>
              </a:rPr>
              <a:t>Committing to an event can be stressful and plans change!</a:t>
            </a:r>
            <a:endParaRPr sz="2190">
              <a:latin typeface="Lato"/>
              <a:ea typeface="Lato"/>
              <a:cs typeface="Lato"/>
              <a:sym typeface="Lato"/>
            </a:endParaRPr>
          </a:p>
          <a:p>
            <a:pPr marL="457200" lvl="0" indent="-402907" algn="l" rtl="0">
              <a:lnSpc>
                <a:spcPct val="80000"/>
              </a:lnSpc>
              <a:spcBef>
                <a:spcPts val="1000"/>
              </a:spcBef>
              <a:spcAft>
                <a:spcPts val="0"/>
              </a:spcAft>
              <a:buSzPts val="2745"/>
              <a:buFont typeface="Lato"/>
              <a:buChar char="●"/>
            </a:pPr>
            <a:r>
              <a:rPr lang="en-US" sz="2745" b="1">
                <a:latin typeface="Lato"/>
                <a:ea typeface="Lato"/>
                <a:cs typeface="Lato"/>
                <a:sym typeface="Lato"/>
              </a:rPr>
              <a:t>Choose spaces you can mingle</a:t>
            </a:r>
            <a:endParaRPr sz="2745" b="1">
              <a:latin typeface="Lato"/>
              <a:ea typeface="Lato"/>
              <a:cs typeface="Lato"/>
              <a:sym typeface="Lato"/>
            </a:endParaRPr>
          </a:p>
          <a:p>
            <a:pPr marL="914400" lvl="0" indent="0" algn="l" rtl="0">
              <a:lnSpc>
                <a:spcPct val="80000"/>
              </a:lnSpc>
              <a:spcBef>
                <a:spcPts val="1000"/>
              </a:spcBef>
              <a:spcAft>
                <a:spcPts val="0"/>
              </a:spcAft>
              <a:buSzPts val="1018"/>
              <a:buNone/>
            </a:pPr>
            <a:r>
              <a:rPr lang="en-US" sz="2190">
                <a:latin typeface="Lato"/>
                <a:ea typeface="Lato"/>
                <a:cs typeface="Lato"/>
                <a:sym typeface="Lato"/>
              </a:rPr>
              <a:t>Seated meals only allow you to talk to a couple people</a:t>
            </a:r>
            <a:endParaRPr sz="987">
              <a:latin typeface="Lato"/>
              <a:ea typeface="Lato"/>
              <a:cs typeface="Lato"/>
              <a:sym typeface="Lato"/>
            </a:endParaRPr>
          </a:p>
          <a:p>
            <a:pPr marL="457200" lvl="0" indent="-402907" algn="l" rtl="0">
              <a:lnSpc>
                <a:spcPct val="80000"/>
              </a:lnSpc>
              <a:spcBef>
                <a:spcPts val="1000"/>
              </a:spcBef>
              <a:spcAft>
                <a:spcPts val="0"/>
              </a:spcAft>
              <a:buSzPts val="2745"/>
              <a:buFont typeface="Lato"/>
              <a:buChar char="●"/>
            </a:pPr>
            <a:r>
              <a:rPr lang="en-US" sz="2745" b="1">
                <a:latin typeface="Lato"/>
                <a:ea typeface="Lato"/>
                <a:cs typeface="Lato"/>
                <a:sym typeface="Lato"/>
              </a:rPr>
              <a:t>Use events/socials nearby:</a:t>
            </a:r>
            <a:endParaRPr sz="2745" b="1">
              <a:latin typeface="Lato"/>
              <a:ea typeface="Lato"/>
              <a:cs typeface="Lato"/>
              <a:sym typeface="Lato"/>
            </a:endParaRPr>
          </a:p>
          <a:p>
            <a:pPr marL="914400" lvl="0" indent="0" algn="l" rtl="0">
              <a:lnSpc>
                <a:spcPct val="80000"/>
              </a:lnSpc>
              <a:spcBef>
                <a:spcPts val="1000"/>
              </a:spcBef>
              <a:spcAft>
                <a:spcPts val="0"/>
              </a:spcAft>
              <a:buSzPts val="1018"/>
              <a:buNone/>
            </a:pPr>
            <a:r>
              <a:rPr lang="en-US" sz="2190">
                <a:latin typeface="Lato"/>
                <a:ea typeface="Lato"/>
                <a:cs typeface="Lato"/>
                <a:sym typeface="Lato"/>
              </a:rPr>
              <a:t>Another chapter’s fundraiser</a:t>
            </a:r>
            <a:endParaRPr sz="2190">
              <a:latin typeface="Lato"/>
              <a:ea typeface="Lato"/>
              <a:cs typeface="Lato"/>
              <a:sym typeface="Lato"/>
            </a:endParaRPr>
          </a:p>
          <a:p>
            <a:pPr marL="914400" lvl="0" indent="0" algn="l" rtl="0">
              <a:lnSpc>
                <a:spcPct val="80000"/>
              </a:lnSpc>
              <a:spcBef>
                <a:spcPts val="1000"/>
              </a:spcBef>
              <a:spcAft>
                <a:spcPts val="0"/>
              </a:spcAft>
              <a:buSzPts val="1018"/>
              <a:buNone/>
            </a:pPr>
            <a:r>
              <a:rPr lang="en-US" sz="2190">
                <a:latin typeface="Lato"/>
                <a:ea typeface="Lato"/>
                <a:cs typeface="Lato"/>
                <a:sym typeface="Lato"/>
              </a:rPr>
              <a:t>Farmer’s Market</a:t>
            </a:r>
            <a:endParaRPr sz="2190">
              <a:latin typeface="Lato"/>
              <a:ea typeface="Lato"/>
              <a:cs typeface="Lato"/>
              <a:sym typeface="Lato"/>
            </a:endParaRPr>
          </a:p>
          <a:p>
            <a:pPr marL="914400" lvl="0" indent="0" algn="l" rtl="0">
              <a:lnSpc>
                <a:spcPct val="80000"/>
              </a:lnSpc>
              <a:spcBef>
                <a:spcPts val="1000"/>
              </a:spcBef>
              <a:spcAft>
                <a:spcPts val="0"/>
              </a:spcAft>
              <a:buSzPts val="1018"/>
              <a:buNone/>
            </a:pPr>
            <a:r>
              <a:rPr lang="en-US" sz="2190">
                <a:latin typeface="Lato"/>
                <a:ea typeface="Lato"/>
                <a:cs typeface="Lato"/>
                <a:sym typeface="Lato"/>
              </a:rPr>
              <a:t>Convention dinner</a:t>
            </a:r>
            <a:endParaRPr sz="2190">
              <a:latin typeface="Lato"/>
              <a:ea typeface="Lato"/>
              <a:cs typeface="Lato"/>
              <a:sym typeface="Lato"/>
            </a:endParaRPr>
          </a:p>
        </p:txBody>
      </p:sp>
      <p:sp>
        <p:nvSpPr>
          <p:cNvPr id="130" name="Google Shape;130;g1eb9f7486a5_0_12"/>
          <p:cNvSpPr txBox="1">
            <a:spLocks noGrp="1"/>
          </p:cNvSpPr>
          <p:nvPr>
            <p:ph type="body" idx="1"/>
          </p:nvPr>
        </p:nvSpPr>
        <p:spPr>
          <a:xfrm>
            <a:off x="6015625" y="4913900"/>
            <a:ext cx="5141700" cy="2055000"/>
          </a:xfrm>
          <a:prstGeom prst="rect">
            <a:avLst/>
          </a:prstGeom>
        </p:spPr>
        <p:txBody>
          <a:bodyPr spcFirstLastPara="1" wrap="square" lIns="91425" tIns="45700" rIns="91425" bIns="45700" anchor="t" anchorCtr="0">
            <a:normAutofit/>
          </a:bodyPr>
          <a:lstStyle/>
          <a:p>
            <a:pPr marL="0" lvl="0" indent="0" algn="l" rtl="0">
              <a:lnSpc>
                <a:spcPct val="80000"/>
              </a:lnSpc>
              <a:spcBef>
                <a:spcPts val="1000"/>
              </a:spcBef>
              <a:spcAft>
                <a:spcPts val="0"/>
              </a:spcAft>
              <a:buSzPts val="1018"/>
              <a:buNone/>
            </a:pPr>
            <a:r>
              <a:rPr lang="en-US" sz="2150">
                <a:latin typeface="Lato"/>
                <a:ea typeface="Lato"/>
                <a:cs typeface="Lato"/>
                <a:sym typeface="Lato"/>
              </a:rPr>
              <a:t>Founder’s Day event </a:t>
            </a:r>
            <a:endParaRPr sz="2150">
              <a:latin typeface="Lato"/>
              <a:ea typeface="Lato"/>
              <a:cs typeface="Lato"/>
              <a:sym typeface="Lato"/>
            </a:endParaRPr>
          </a:p>
          <a:p>
            <a:pPr marL="0" lvl="0" indent="0" algn="l" rtl="0">
              <a:lnSpc>
                <a:spcPct val="80000"/>
              </a:lnSpc>
              <a:spcBef>
                <a:spcPts val="1000"/>
              </a:spcBef>
              <a:spcAft>
                <a:spcPts val="0"/>
              </a:spcAft>
              <a:buSzPts val="1018"/>
              <a:buNone/>
            </a:pPr>
            <a:r>
              <a:rPr lang="en-US" sz="2150">
                <a:latin typeface="Lato"/>
                <a:ea typeface="Lato"/>
                <a:cs typeface="Lato"/>
                <a:sym typeface="Lato"/>
              </a:rPr>
              <a:t>Tailgate</a:t>
            </a:r>
            <a:endParaRPr sz="2150">
              <a:latin typeface="Lato"/>
              <a:ea typeface="Lato"/>
              <a:cs typeface="Lato"/>
              <a:sym typeface="Lato"/>
            </a:endParaRPr>
          </a:p>
          <a:p>
            <a:pPr marL="0" lvl="0" indent="0" algn="l" rtl="0">
              <a:lnSpc>
                <a:spcPct val="80000"/>
              </a:lnSpc>
              <a:spcBef>
                <a:spcPts val="1000"/>
              </a:spcBef>
              <a:spcAft>
                <a:spcPts val="0"/>
              </a:spcAft>
              <a:buSzPts val="1018"/>
              <a:buNone/>
            </a:pPr>
            <a:r>
              <a:rPr lang="en-US" sz="2150">
                <a:latin typeface="Lato"/>
                <a:ea typeface="Lato"/>
                <a:cs typeface="Lato"/>
                <a:sym typeface="Lato"/>
              </a:rPr>
              <a:t>Local Festival/Rodeo</a:t>
            </a:r>
            <a:endParaRPr sz="2150">
              <a:latin typeface="Lato"/>
              <a:ea typeface="Lato"/>
              <a:cs typeface="Lato"/>
              <a:sym typeface="Lato"/>
            </a:endParaRPr>
          </a:p>
          <a:p>
            <a:pPr marL="0" lvl="0" indent="0" algn="l" rtl="0">
              <a:lnSpc>
                <a:spcPct val="80000"/>
              </a:lnSpc>
              <a:spcBef>
                <a:spcPts val="0"/>
              </a:spcBef>
              <a:spcAft>
                <a:spcPts val="0"/>
              </a:spcAft>
              <a:buSzPts val="1018"/>
              <a:buNone/>
            </a:pPr>
            <a:r>
              <a:rPr lang="en-US" sz="2550">
                <a:latin typeface="Lato"/>
                <a:ea typeface="Lato"/>
                <a:cs typeface="Lato"/>
                <a:sym typeface="Lato"/>
              </a:rPr>
              <a:t>    </a:t>
            </a:r>
            <a:endParaRPr sz="2550">
              <a:latin typeface="Lato"/>
              <a:ea typeface="Lato"/>
              <a:cs typeface="Lato"/>
              <a:sym typeface="Lato"/>
            </a:endParaRPr>
          </a:p>
        </p:txBody>
      </p:sp>
      <p:sp>
        <p:nvSpPr>
          <p:cNvPr id="131" name="Google Shape;131;g1eb9f7486a5_0_12"/>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ATTRACTING PROSPECTIVE MEMBERS</a:t>
            </a:r>
            <a:endParaRPr sz="2800">
              <a:solidFill>
                <a:srgbClr val="861F4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eb9f7486a5_0_36"/>
          <p:cNvSpPr txBox="1">
            <a:spLocks noGrp="1"/>
          </p:cNvSpPr>
          <p:nvPr>
            <p:ph type="title"/>
          </p:nvPr>
        </p:nvSpPr>
        <p:spPr>
          <a:xfrm>
            <a:off x="685800" y="517525"/>
            <a:ext cx="10668000" cy="13257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990"/>
              <a:buNone/>
            </a:pPr>
            <a:r>
              <a:rPr lang="en-US" sz="4000">
                <a:solidFill>
                  <a:srgbClr val="861F41"/>
                </a:solidFill>
                <a:latin typeface="Lato"/>
                <a:ea typeface="Lato"/>
                <a:cs typeface="Lato"/>
                <a:sym typeface="Lato"/>
              </a:rPr>
              <a:t>Evaluate &amp; adjust chapter terminology</a:t>
            </a:r>
            <a:endParaRPr sz="4000">
              <a:solidFill>
                <a:srgbClr val="861F41"/>
              </a:solidFill>
              <a:latin typeface="Lato"/>
              <a:ea typeface="Lato"/>
              <a:cs typeface="Lato"/>
              <a:sym typeface="Lato"/>
            </a:endParaRPr>
          </a:p>
        </p:txBody>
      </p:sp>
      <p:sp>
        <p:nvSpPr>
          <p:cNvPr id="138" name="Google Shape;138;g1eb9f7486a5_0_36"/>
          <p:cNvSpPr txBox="1">
            <a:spLocks noGrp="1"/>
          </p:cNvSpPr>
          <p:nvPr>
            <p:ph type="body" idx="1"/>
          </p:nvPr>
        </p:nvSpPr>
        <p:spPr>
          <a:xfrm>
            <a:off x="685800" y="1825625"/>
            <a:ext cx="4911900" cy="5032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800" b="1">
                <a:latin typeface="Lato"/>
                <a:ea typeface="Lato"/>
                <a:cs typeface="Lato"/>
                <a:sym typeface="Lato"/>
              </a:rPr>
              <a:t>Instead of:</a:t>
            </a:r>
            <a:endParaRPr sz="2800" b="1">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Laramie Reciprocity Tea </a:t>
            </a:r>
            <a:endParaRPr sz="2800">
              <a:latin typeface="Lato"/>
              <a:ea typeface="Lato"/>
              <a:cs typeface="Lato"/>
              <a:sym typeface="Lato"/>
            </a:endParaRPr>
          </a:p>
          <a:p>
            <a:pPr marL="0" lvl="0" indent="0" algn="l" rtl="0">
              <a:lnSpc>
                <a:spcPct val="100000"/>
              </a:lnSpc>
              <a:spcBef>
                <a:spcPts val="0"/>
              </a:spcBef>
              <a:spcAft>
                <a:spcPts val="0"/>
              </a:spcAft>
              <a:buNone/>
            </a:pPr>
            <a:endParaRPr sz="13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Slacks and a blouse</a:t>
            </a:r>
            <a:endParaRPr sz="2800">
              <a:latin typeface="Lato"/>
              <a:ea typeface="Lato"/>
              <a:cs typeface="Lato"/>
              <a:sym typeface="Lato"/>
            </a:endParaRPr>
          </a:p>
          <a:p>
            <a:pPr marL="0" lvl="0" indent="0" algn="l" rtl="0">
              <a:lnSpc>
                <a:spcPct val="100000"/>
              </a:lnSpc>
              <a:spcBef>
                <a:spcPts val="0"/>
              </a:spcBef>
              <a:spcAft>
                <a:spcPts val="0"/>
              </a:spcAft>
              <a:buNone/>
            </a:pPr>
            <a:endParaRPr sz="13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“Do you want to come </a:t>
            </a:r>
            <a:endParaRPr sz="28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to a P.E.O. Membership Informational meeting?”</a:t>
            </a:r>
            <a:endParaRPr sz="2800">
              <a:latin typeface="Lato"/>
              <a:ea typeface="Lato"/>
              <a:cs typeface="Lato"/>
              <a:sym typeface="Lato"/>
            </a:endParaRPr>
          </a:p>
          <a:p>
            <a:pPr marL="0" lvl="0" indent="0" algn="l" rtl="0">
              <a:lnSpc>
                <a:spcPct val="100000"/>
              </a:lnSpc>
              <a:spcBef>
                <a:spcPts val="0"/>
              </a:spcBef>
              <a:spcAft>
                <a:spcPts val="0"/>
              </a:spcAft>
              <a:buNone/>
            </a:pPr>
            <a:endParaRPr sz="9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Trifold Brochures</a:t>
            </a:r>
            <a:endParaRPr sz="2800">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endParaRPr sz="13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Christmas Auction</a:t>
            </a:r>
            <a:endParaRPr sz="2800">
              <a:latin typeface="Lato"/>
              <a:ea typeface="Lato"/>
              <a:cs typeface="Lato"/>
              <a:sym typeface="Lato"/>
            </a:endParaRPr>
          </a:p>
        </p:txBody>
      </p:sp>
      <p:sp>
        <p:nvSpPr>
          <p:cNvPr id="139" name="Google Shape;139;g1eb9f7486a5_0_36"/>
          <p:cNvSpPr txBox="1">
            <a:spLocks noGrp="1"/>
          </p:cNvSpPr>
          <p:nvPr>
            <p:ph type="body" idx="1"/>
          </p:nvPr>
        </p:nvSpPr>
        <p:spPr>
          <a:xfrm>
            <a:off x="6651450" y="1825625"/>
            <a:ext cx="5540700" cy="5032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800" b="1">
                <a:latin typeface="Lato"/>
                <a:ea typeface="Lato"/>
                <a:cs typeface="Lato"/>
                <a:sym typeface="Lato"/>
              </a:rPr>
              <a:t>Try:</a:t>
            </a:r>
            <a:endParaRPr sz="2800" b="1">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Laramie P.E.O. Taco Tuesday </a:t>
            </a:r>
            <a:endParaRPr sz="900">
              <a:latin typeface="Lato"/>
              <a:ea typeface="Lato"/>
              <a:cs typeface="Lato"/>
              <a:sym typeface="Lato"/>
            </a:endParaRPr>
          </a:p>
          <a:p>
            <a:pPr marL="0" lvl="0" indent="0" algn="l" rtl="0">
              <a:lnSpc>
                <a:spcPct val="100000"/>
              </a:lnSpc>
              <a:spcBef>
                <a:spcPts val="0"/>
              </a:spcBef>
              <a:spcAft>
                <a:spcPts val="0"/>
              </a:spcAft>
              <a:buNone/>
            </a:pPr>
            <a:endParaRPr sz="13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Black bottoms and white top</a:t>
            </a:r>
            <a:endParaRPr sz="2800">
              <a:latin typeface="Lato"/>
              <a:ea typeface="Lato"/>
              <a:cs typeface="Lato"/>
              <a:sym typeface="Lato"/>
            </a:endParaRPr>
          </a:p>
          <a:p>
            <a:pPr marL="0" lvl="0" indent="0" algn="l" rtl="0">
              <a:lnSpc>
                <a:spcPct val="100000"/>
              </a:lnSpc>
              <a:spcBef>
                <a:spcPts val="0"/>
              </a:spcBef>
              <a:spcAft>
                <a:spcPts val="0"/>
              </a:spcAft>
              <a:buNone/>
            </a:pPr>
            <a:endParaRPr sz="29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“Do you want to hang out my friends and me this Friday ?”</a:t>
            </a:r>
            <a:endParaRPr sz="2800">
              <a:latin typeface="Lato"/>
              <a:ea typeface="Lato"/>
              <a:cs typeface="Lato"/>
              <a:sym typeface="Lato"/>
            </a:endParaRPr>
          </a:p>
          <a:p>
            <a:pPr marL="0" lvl="0" indent="0" algn="l" rtl="0">
              <a:lnSpc>
                <a:spcPct val="100000"/>
              </a:lnSpc>
              <a:spcBef>
                <a:spcPts val="0"/>
              </a:spcBef>
              <a:spcAft>
                <a:spcPts val="0"/>
              </a:spcAft>
              <a:buNone/>
            </a:pPr>
            <a:endParaRPr sz="900">
              <a:latin typeface="Lato"/>
              <a:ea typeface="Lato"/>
              <a:cs typeface="Lato"/>
              <a:sym typeface="Lato"/>
            </a:endParaRPr>
          </a:p>
          <a:p>
            <a:pPr marL="0" lvl="0" indent="0" algn="l" rtl="0">
              <a:lnSpc>
                <a:spcPct val="100000"/>
              </a:lnSpc>
              <a:spcBef>
                <a:spcPts val="0"/>
              </a:spcBef>
              <a:spcAft>
                <a:spcPts val="0"/>
              </a:spcAft>
              <a:buNone/>
            </a:pPr>
            <a:endParaRPr sz="13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Attachment, link, QR code </a:t>
            </a:r>
            <a:endParaRPr sz="2800">
              <a:latin typeface="Lato"/>
              <a:ea typeface="Lato"/>
              <a:cs typeface="Lato"/>
              <a:sym typeface="Lato"/>
            </a:endParaRPr>
          </a:p>
          <a:p>
            <a:pPr marL="0" lvl="0" indent="0" algn="l" rtl="0">
              <a:lnSpc>
                <a:spcPct val="100000"/>
              </a:lnSpc>
              <a:spcBef>
                <a:spcPts val="0"/>
              </a:spcBef>
              <a:spcAft>
                <a:spcPts val="0"/>
              </a:spcAft>
              <a:buNone/>
            </a:pPr>
            <a:endParaRPr sz="1600">
              <a:latin typeface="Lato"/>
              <a:ea typeface="Lato"/>
              <a:cs typeface="Lato"/>
              <a:sym typeface="Lato"/>
            </a:endParaRPr>
          </a:p>
          <a:p>
            <a:pPr marL="0" lvl="0" indent="0" algn="l" rtl="0">
              <a:lnSpc>
                <a:spcPct val="100000"/>
              </a:lnSpc>
              <a:spcBef>
                <a:spcPts val="0"/>
              </a:spcBef>
              <a:spcAft>
                <a:spcPts val="0"/>
              </a:spcAft>
              <a:buNone/>
            </a:pPr>
            <a:r>
              <a:rPr lang="en-US" sz="2800">
                <a:latin typeface="Lato"/>
                <a:ea typeface="Lato"/>
                <a:cs typeface="Lato"/>
                <a:sym typeface="Lato"/>
              </a:rPr>
              <a:t>Holiday Auction </a:t>
            </a:r>
            <a:endParaRPr sz="2800">
              <a:latin typeface="Lato"/>
              <a:ea typeface="Lato"/>
              <a:cs typeface="Lato"/>
              <a:sym typeface="Lato"/>
            </a:endParaRPr>
          </a:p>
        </p:txBody>
      </p:sp>
      <p:sp>
        <p:nvSpPr>
          <p:cNvPr id="140" name="Google Shape;140;g1eb9f7486a5_0_36"/>
          <p:cNvSpPr/>
          <p:nvPr/>
        </p:nvSpPr>
        <p:spPr>
          <a:xfrm rot="-10799228">
            <a:off x="4797275" y="3988800"/>
            <a:ext cx="1335600" cy="397800"/>
          </a:xfrm>
          <a:prstGeom prst="leftArrow">
            <a:avLst>
              <a:gd name="adj1" fmla="val 50000"/>
              <a:gd name="adj2" fmla="val 50000"/>
            </a:avLst>
          </a:prstGeom>
          <a:solidFill>
            <a:srgbClr val="861F4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Lato"/>
              <a:ea typeface="Lato"/>
              <a:cs typeface="Lato"/>
              <a:sym typeface="Lato"/>
            </a:endParaRPr>
          </a:p>
        </p:txBody>
      </p:sp>
      <p:sp>
        <p:nvSpPr>
          <p:cNvPr id="141" name="Google Shape;141;g1eb9f7486a5_0_36"/>
          <p:cNvSpPr/>
          <p:nvPr/>
        </p:nvSpPr>
        <p:spPr>
          <a:xfrm rot="-10799228">
            <a:off x="4797275" y="3033600"/>
            <a:ext cx="1335600" cy="397800"/>
          </a:xfrm>
          <a:prstGeom prst="leftArrow">
            <a:avLst>
              <a:gd name="adj1" fmla="val 50000"/>
              <a:gd name="adj2" fmla="val 50000"/>
            </a:avLst>
          </a:prstGeom>
          <a:solidFill>
            <a:srgbClr val="861F4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Lato"/>
              <a:ea typeface="Lato"/>
              <a:cs typeface="Lato"/>
              <a:sym typeface="Lato"/>
            </a:endParaRPr>
          </a:p>
        </p:txBody>
      </p:sp>
      <p:sp>
        <p:nvSpPr>
          <p:cNvPr id="142" name="Google Shape;142;g1eb9f7486a5_0_36"/>
          <p:cNvSpPr/>
          <p:nvPr/>
        </p:nvSpPr>
        <p:spPr>
          <a:xfrm rot="-10799232">
            <a:off x="4793825" y="2331975"/>
            <a:ext cx="1342500" cy="397800"/>
          </a:xfrm>
          <a:prstGeom prst="leftArrow">
            <a:avLst>
              <a:gd name="adj1" fmla="val 50000"/>
              <a:gd name="adj2" fmla="val 50000"/>
            </a:avLst>
          </a:prstGeom>
          <a:solidFill>
            <a:srgbClr val="861F4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Lato"/>
              <a:ea typeface="Lato"/>
              <a:cs typeface="Lato"/>
              <a:sym typeface="Lato"/>
            </a:endParaRPr>
          </a:p>
        </p:txBody>
      </p:sp>
      <p:sp>
        <p:nvSpPr>
          <p:cNvPr id="143" name="Google Shape;143;g1eb9f7486a5_0_36"/>
          <p:cNvSpPr/>
          <p:nvPr/>
        </p:nvSpPr>
        <p:spPr>
          <a:xfrm rot="-10799228">
            <a:off x="4797275" y="5645625"/>
            <a:ext cx="1335600" cy="397800"/>
          </a:xfrm>
          <a:prstGeom prst="leftArrow">
            <a:avLst>
              <a:gd name="adj1" fmla="val 50000"/>
              <a:gd name="adj2" fmla="val 50000"/>
            </a:avLst>
          </a:prstGeom>
          <a:solidFill>
            <a:srgbClr val="861F4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Lato"/>
              <a:ea typeface="Lato"/>
              <a:cs typeface="Lato"/>
              <a:sym typeface="Lato"/>
            </a:endParaRPr>
          </a:p>
        </p:txBody>
      </p:sp>
      <p:sp>
        <p:nvSpPr>
          <p:cNvPr id="144" name="Google Shape;144;g1eb9f7486a5_0_36"/>
          <p:cNvSpPr/>
          <p:nvPr/>
        </p:nvSpPr>
        <p:spPr>
          <a:xfrm rot="-10799228">
            <a:off x="4797275" y="4912163"/>
            <a:ext cx="1335600" cy="397800"/>
          </a:xfrm>
          <a:prstGeom prst="leftArrow">
            <a:avLst>
              <a:gd name="adj1" fmla="val 50000"/>
              <a:gd name="adj2" fmla="val 50000"/>
            </a:avLst>
          </a:prstGeom>
          <a:solidFill>
            <a:srgbClr val="861F4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latin typeface="Lato"/>
              <a:ea typeface="Lato"/>
              <a:cs typeface="Lato"/>
              <a:sym typeface="Lato"/>
            </a:endParaRPr>
          </a:p>
        </p:txBody>
      </p:sp>
      <p:sp>
        <p:nvSpPr>
          <p:cNvPr id="145" name="Google Shape;145;g1eb9f7486a5_0_36"/>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ATTRACTING PROSPECTIVE MEMBERS</a:t>
            </a:r>
            <a:endParaRPr sz="2800">
              <a:solidFill>
                <a:srgbClr val="861F4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eb9f7486a5_0_24"/>
          <p:cNvSpPr txBox="1">
            <a:spLocks noGrp="1"/>
          </p:cNvSpPr>
          <p:nvPr>
            <p:ph type="title"/>
          </p:nvPr>
        </p:nvSpPr>
        <p:spPr>
          <a:xfrm>
            <a:off x="838200" y="5175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000">
                <a:latin typeface="Lato"/>
                <a:ea typeface="Lato"/>
                <a:cs typeface="Lato"/>
                <a:sym typeface="Lato"/>
              </a:rPr>
              <a:t>Cancel Assumptions</a:t>
            </a:r>
            <a:endParaRPr sz="4000" b="0">
              <a:solidFill>
                <a:schemeClr val="accent4"/>
              </a:solidFill>
              <a:latin typeface="Lato"/>
              <a:ea typeface="Lato"/>
              <a:cs typeface="Lato"/>
              <a:sym typeface="Lato"/>
            </a:endParaRPr>
          </a:p>
        </p:txBody>
      </p:sp>
      <p:sp>
        <p:nvSpPr>
          <p:cNvPr id="152" name="Google Shape;152;g1eb9f7486a5_0_24"/>
          <p:cNvSpPr txBox="1">
            <a:spLocks noGrp="1"/>
          </p:cNvSpPr>
          <p:nvPr>
            <p:ph type="body" idx="1"/>
          </p:nvPr>
        </p:nvSpPr>
        <p:spPr>
          <a:xfrm>
            <a:off x="838075" y="2045675"/>
            <a:ext cx="10379100" cy="4512900"/>
          </a:xfrm>
          <a:prstGeom prst="rect">
            <a:avLst/>
          </a:prstGeom>
        </p:spPr>
        <p:txBody>
          <a:bodyPr spcFirstLastPara="1" wrap="square" lIns="91425" tIns="45700" rIns="91425" bIns="45700" anchor="t" anchorCtr="0">
            <a:normAutofit/>
          </a:bodyPr>
          <a:lstStyle/>
          <a:p>
            <a:pPr marL="914400" lvl="0" indent="-412750" algn="l" rtl="0">
              <a:lnSpc>
                <a:spcPct val="90000"/>
              </a:lnSpc>
              <a:spcBef>
                <a:spcPts val="1000"/>
              </a:spcBef>
              <a:spcAft>
                <a:spcPts val="0"/>
              </a:spcAft>
              <a:buSzPts val="2900"/>
              <a:buFont typeface="Lato"/>
              <a:buChar char="●"/>
            </a:pPr>
            <a:r>
              <a:rPr lang="en-US" sz="2900">
                <a:latin typeface="Lato"/>
                <a:ea typeface="Lato"/>
                <a:cs typeface="Lato"/>
                <a:sym typeface="Lato"/>
              </a:rPr>
              <a:t>She’s too busy…</a:t>
            </a:r>
            <a:endParaRPr sz="2900">
              <a:latin typeface="Lato"/>
              <a:ea typeface="Lato"/>
              <a:cs typeface="Lato"/>
              <a:sym typeface="Lato"/>
            </a:endParaRPr>
          </a:p>
          <a:p>
            <a:pPr marL="914400" lvl="0" indent="-412750" algn="l" rtl="0">
              <a:lnSpc>
                <a:spcPct val="90000"/>
              </a:lnSpc>
              <a:spcBef>
                <a:spcPts val="0"/>
              </a:spcBef>
              <a:spcAft>
                <a:spcPts val="0"/>
              </a:spcAft>
              <a:buSzPts val="2900"/>
              <a:buFont typeface="Lato"/>
              <a:buChar char="●"/>
            </a:pPr>
            <a:r>
              <a:rPr lang="en-US" sz="2900">
                <a:latin typeface="Lato"/>
                <a:ea typeface="Lato"/>
                <a:cs typeface="Lato"/>
                <a:sym typeface="Lato"/>
              </a:rPr>
              <a:t>She won’t like our traditions…</a:t>
            </a:r>
            <a:endParaRPr sz="2900">
              <a:latin typeface="Lato"/>
              <a:ea typeface="Lato"/>
              <a:cs typeface="Lato"/>
              <a:sym typeface="Lato"/>
            </a:endParaRPr>
          </a:p>
          <a:p>
            <a:pPr marL="914400" lvl="0" indent="-412750" algn="l" rtl="0">
              <a:lnSpc>
                <a:spcPct val="90000"/>
              </a:lnSpc>
              <a:spcBef>
                <a:spcPts val="0"/>
              </a:spcBef>
              <a:spcAft>
                <a:spcPts val="0"/>
              </a:spcAft>
              <a:buSzPts val="2900"/>
              <a:buFont typeface="Lato"/>
              <a:buChar char="●"/>
            </a:pPr>
            <a:r>
              <a:rPr lang="en-US" sz="2900">
                <a:latin typeface="Lato"/>
                <a:ea typeface="Lato"/>
                <a:cs typeface="Lato"/>
                <a:sym typeface="Lato"/>
              </a:rPr>
              <a:t>She lives too far away…</a:t>
            </a:r>
            <a:endParaRPr sz="2900">
              <a:latin typeface="Lato"/>
              <a:ea typeface="Lato"/>
              <a:cs typeface="Lato"/>
              <a:sym typeface="Lato"/>
            </a:endParaRPr>
          </a:p>
          <a:p>
            <a:pPr marL="914400" lvl="0" indent="-412750" algn="l" rtl="0">
              <a:lnSpc>
                <a:spcPct val="90000"/>
              </a:lnSpc>
              <a:spcBef>
                <a:spcPts val="0"/>
              </a:spcBef>
              <a:spcAft>
                <a:spcPts val="0"/>
              </a:spcAft>
              <a:buSzPts val="2900"/>
              <a:buFont typeface="Lato"/>
              <a:buChar char="●"/>
            </a:pPr>
            <a:r>
              <a:rPr lang="en-US" sz="2900">
                <a:latin typeface="Lato"/>
                <a:ea typeface="Lato"/>
                <a:cs typeface="Lato"/>
                <a:sym typeface="Lato"/>
              </a:rPr>
              <a:t>She won’t want to hang out with us old people…</a:t>
            </a:r>
            <a:endParaRPr sz="2900">
              <a:latin typeface="Lato"/>
              <a:ea typeface="Lato"/>
              <a:cs typeface="Lato"/>
              <a:sym typeface="Lato"/>
            </a:endParaRPr>
          </a:p>
          <a:p>
            <a:pPr marL="0" lvl="0" indent="0" algn="l" rtl="0">
              <a:lnSpc>
                <a:spcPct val="90000"/>
              </a:lnSpc>
              <a:spcBef>
                <a:spcPts val="1000"/>
              </a:spcBef>
              <a:spcAft>
                <a:spcPts val="0"/>
              </a:spcAft>
              <a:buNone/>
            </a:pPr>
            <a:endParaRPr sz="100">
              <a:latin typeface="Lato"/>
              <a:ea typeface="Lato"/>
              <a:cs typeface="Lato"/>
              <a:sym typeface="Lato"/>
            </a:endParaRPr>
          </a:p>
          <a:p>
            <a:pPr marL="5486400" lvl="0" indent="457200" algn="l" rtl="0">
              <a:lnSpc>
                <a:spcPct val="90000"/>
              </a:lnSpc>
              <a:spcBef>
                <a:spcPts val="1000"/>
              </a:spcBef>
              <a:spcAft>
                <a:spcPts val="0"/>
              </a:spcAft>
              <a:buNone/>
            </a:pPr>
            <a:r>
              <a:rPr lang="en-US" sz="2900">
                <a:latin typeface="Lato"/>
                <a:ea typeface="Lato"/>
                <a:cs typeface="Lato"/>
                <a:sym typeface="Lato"/>
              </a:rPr>
              <a:t>…Let her decide.</a:t>
            </a:r>
            <a:endParaRPr sz="2900">
              <a:latin typeface="Lato"/>
              <a:ea typeface="Lato"/>
              <a:cs typeface="Lato"/>
              <a:sym typeface="Lato"/>
            </a:endParaRPr>
          </a:p>
          <a:p>
            <a:pPr marL="5486400" lvl="0" indent="457200" algn="l" rtl="0">
              <a:lnSpc>
                <a:spcPct val="90000"/>
              </a:lnSpc>
              <a:spcBef>
                <a:spcPts val="1000"/>
              </a:spcBef>
              <a:spcAft>
                <a:spcPts val="0"/>
              </a:spcAft>
              <a:buNone/>
            </a:pPr>
            <a:endParaRPr sz="2900">
              <a:latin typeface="Lato"/>
              <a:ea typeface="Lato"/>
              <a:cs typeface="Lato"/>
              <a:sym typeface="Lato"/>
            </a:endParaRPr>
          </a:p>
          <a:p>
            <a:pPr marL="0" lvl="0" indent="0" algn="l" rtl="0">
              <a:lnSpc>
                <a:spcPct val="90000"/>
              </a:lnSpc>
              <a:spcBef>
                <a:spcPts val="1000"/>
              </a:spcBef>
              <a:spcAft>
                <a:spcPts val="0"/>
              </a:spcAft>
              <a:buNone/>
            </a:pPr>
            <a:endParaRPr sz="100">
              <a:latin typeface="Lato"/>
              <a:ea typeface="Lato"/>
              <a:cs typeface="Lato"/>
              <a:sym typeface="Lato"/>
            </a:endParaRPr>
          </a:p>
          <a:p>
            <a:pPr marL="0" lvl="0" indent="0" algn="l" rtl="0">
              <a:lnSpc>
                <a:spcPct val="90000"/>
              </a:lnSpc>
              <a:spcBef>
                <a:spcPts val="1000"/>
              </a:spcBef>
              <a:spcAft>
                <a:spcPts val="0"/>
              </a:spcAft>
              <a:buNone/>
            </a:pPr>
            <a:r>
              <a:rPr lang="en-US" sz="2800">
                <a:latin typeface="Lato"/>
                <a:ea typeface="Lato"/>
                <a:cs typeface="Lato"/>
                <a:sym typeface="Lato"/>
              </a:rPr>
              <a:t>Don’t guess what prospective members want. Ask them!</a:t>
            </a:r>
            <a:endParaRPr sz="2800">
              <a:latin typeface="Lato"/>
              <a:ea typeface="Lato"/>
              <a:cs typeface="Lato"/>
              <a:sym typeface="Lato"/>
            </a:endParaRPr>
          </a:p>
          <a:p>
            <a:pPr marL="0" lvl="0" indent="0" algn="l" rtl="0">
              <a:lnSpc>
                <a:spcPct val="90000"/>
              </a:lnSpc>
              <a:spcBef>
                <a:spcPts val="1000"/>
              </a:spcBef>
              <a:spcAft>
                <a:spcPts val="0"/>
              </a:spcAft>
              <a:buNone/>
            </a:pPr>
            <a:endParaRPr sz="2800">
              <a:latin typeface="Lato"/>
              <a:ea typeface="Lato"/>
              <a:cs typeface="Lato"/>
              <a:sym typeface="Lato"/>
            </a:endParaRPr>
          </a:p>
          <a:p>
            <a:pPr marL="0" lvl="0" indent="0" algn="l" rtl="0">
              <a:lnSpc>
                <a:spcPct val="90000"/>
              </a:lnSpc>
              <a:spcBef>
                <a:spcPts val="1000"/>
              </a:spcBef>
              <a:spcAft>
                <a:spcPts val="0"/>
              </a:spcAft>
              <a:buNone/>
            </a:pPr>
            <a:r>
              <a:rPr lang="en-US" sz="1600" i="1" u="sng">
                <a:solidFill>
                  <a:schemeClr val="hlink"/>
                </a:solidFill>
                <a:latin typeface="Lato"/>
                <a:ea typeface="Lato"/>
                <a:cs typeface="Lato"/>
                <a:sym typeface="Lato"/>
                <a:hlinkClick r:id="rId3"/>
              </a:rPr>
              <a:t>JUST ASK: Turning Assumptions into Introductions to New Members</a:t>
            </a:r>
            <a:endParaRPr sz="1600" i="1">
              <a:latin typeface="Lato"/>
              <a:ea typeface="Lato"/>
              <a:cs typeface="Lato"/>
              <a:sym typeface="Lato"/>
            </a:endParaRPr>
          </a:p>
        </p:txBody>
      </p:sp>
      <p:sp>
        <p:nvSpPr>
          <p:cNvPr id="153" name="Google Shape;153;g1eb9f7486a5_0_24"/>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ATTRACTING PROSPECTIVE MEMBERS</a:t>
            </a:r>
            <a:endParaRPr sz="2800">
              <a:solidFill>
                <a:srgbClr val="861F4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eb9f7486a5_0_0"/>
          <p:cNvSpPr txBox="1">
            <a:spLocks noGrp="1"/>
          </p:cNvSpPr>
          <p:nvPr>
            <p:ph type="body" idx="1"/>
          </p:nvPr>
        </p:nvSpPr>
        <p:spPr>
          <a:xfrm>
            <a:off x="838200" y="2054225"/>
            <a:ext cx="10515600" cy="4524300"/>
          </a:xfrm>
          <a:prstGeom prst="rect">
            <a:avLst/>
          </a:prstGeom>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018"/>
              <a:buNone/>
            </a:pPr>
            <a:r>
              <a:rPr lang="en-US" sz="3130" b="1">
                <a:latin typeface="Lato"/>
                <a:ea typeface="Lato"/>
                <a:cs typeface="Lato"/>
                <a:sym typeface="Lato"/>
              </a:rPr>
              <a:t>P.E.O. welcomes women of all economic backgrounds. </a:t>
            </a:r>
            <a:endParaRPr sz="3130" b="1">
              <a:latin typeface="Lato"/>
              <a:ea typeface="Lato"/>
              <a:cs typeface="Lato"/>
              <a:sym typeface="Lato"/>
            </a:endParaRPr>
          </a:p>
          <a:p>
            <a:pPr marL="0" lvl="0" indent="0" algn="l" rtl="0">
              <a:lnSpc>
                <a:spcPct val="90000"/>
              </a:lnSpc>
              <a:spcBef>
                <a:spcPts val="1000"/>
              </a:spcBef>
              <a:spcAft>
                <a:spcPts val="0"/>
              </a:spcAft>
              <a:buSzPts val="1018"/>
              <a:buNone/>
            </a:pPr>
            <a:endParaRPr sz="100">
              <a:latin typeface="Lato"/>
              <a:ea typeface="Lato"/>
              <a:cs typeface="Lato"/>
              <a:sym typeface="Lato"/>
            </a:endParaRPr>
          </a:p>
          <a:p>
            <a:pPr marL="0" lvl="0" indent="457200" algn="l" rtl="0">
              <a:lnSpc>
                <a:spcPct val="90000"/>
              </a:lnSpc>
              <a:spcBef>
                <a:spcPts val="1000"/>
              </a:spcBef>
              <a:spcAft>
                <a:spcPts val="0"/>
              </a:spcAft>
              <a:buSzPts val="1018"/>
              <a:buNone/>
            </a:pPr>
            <a:r>
              <a:rPr lang="en-US" sz="2930">
                <a:latin typeface="Lato"/>
                <a:ea typeface="Lato"/>
                <a:cs typeface="Lato"/>
                <a:sym typeface="Lato"/>
              </a:rPr>
              <a:t>New members may be intimidated by:</a:t>
            </a:r>
            <a:endParaRPr sz="2930">
              <a:latin typeface="Lato"/>
              <a:ea typeface="Lato"/>
              <a:cs typeface="Lato"/>
              <a:sym typeface="Lato"/>
            </a:endParaRPr>
          </a:p>
          <a:p>
            <a:pPr marL="0" lvl="0" indent="0" algn="l" rtl="0">
              <a:lnSpc>
                <a:spcPct val="90000"/>
              </a:lnSpc>
              <a:spcBef>
                <a:spcPts val="1000"/>
              </a:spcBef>
              <a:spcAft>
                <a:spcPts val="0"/>
              </a:spcAft>
              <a:buSzPts val="1018"/>
              <a:buNone/>
            </a:pPr>
            <a:endParaRPr sz="450">
              <a:latin typeface="Lato"/>
              <a:ea typeface="Lato"/>
              <a:cs typeface="Lato"/>
              <a:sym typeface="Lato"/>
            </a:endParaRPr>
          </a:p>
          <a:p>
            <a:pPr marL="914400" lvl="0" indent="-414655" algn="l" rtl="0">
              <a:lnSpc>
                <a:spcPct val="90000"/>
              </a:lnSpc>
              <a:spcBef>
                <a:spcPts val="1000"/>
              </a:spcBef>
              <a:spcAft>
                <a:spcPts val="0"/>
              </a:spcAft>
              <a:buSzPts val="2930"/>
              <a:buFont typeface="Lato"/>
              <a:buChar char="●"/>
            </a:pPr>
            <a:r>
              <a:rPr lang="en-US" sz="2930">
                <a:latin typeface="Lato"/>
                <a:ea typeface="Lato"/>
                <a:cs typeface="Lato"/>
                <a:sym typeface="Lato"/>
              </a:rPr>
              <a:t>Amount of money sisters “waive” </a:t>
            </a:r>
            <a:endParaRPr sz="2930">
              <a:latin typeface="Lato"/>
              <a:ea typeface="Lato"/>
              <a:cs typeface="Lato"/>
              <a:sym typeface="Lato"/>
            </a:endParaRPr>
          </a:p>
          <a:p>
            <a:pPr marL="914400" lvl="0" indent="-414655" algn="l" rtl="0">
              <a:lnSpc>
                <a:spcPct val="90000"/>
              </a:lnSpc>
              <a:spcBef>
                <a:spcPts val="0"/>
              </a:spcBef>
              <a:spcAft>
                <a:spcPts val="0"/>
              </a:spcAft>
              <a:buSzPts val="2930"/>
              <a:buFont typeface="Lato"/>
              <a:buChar char="●"/>
            </a:pPr>
            <a:r>
              <a:rPr lang="en-US" sz="2930">
                <a:latin typeface="Lato"/>
                <a:ea typeface="Lato"/>
                <a:cs typeface="Lato"/>
                <a:sym typeface="Lato"/>
              </a:rPr>
              <a:t>Providing food, decorations, supplies, etc.</a:t>
            </a:r>
            <a:endParaRPr sz="2930">
              <a:latin typeface="Lato"/>
              <a:ea typeface="Lato"/>
              <a:cs typeface="Lato"/>
              <a:sym typeface="Lato"/>
            </a:endParaRPr>
          </a:p>
          <a:p>
            <a:pPr marL="914400" lvl="0" indent="-414655" algn="l" rtl="0">
              <a:lnSpc>
                <a:spcPct val="90000"/>
              </a:lnSpc>
              <a:spcBef>
                <a:spcPts val="0"/>
              </a:spcBef>
              <a:spcAft>
                <a:spcPts val="0"/>
              </a:spcAft>
              <a:buSzPts val="2930"/>
              <a:buFont typeface="Lato"/>
              <a:buChar char="●"/>
            </a:pPr>
            <a:r>
              <a:rPr lang="en-US" sz="2930">
                <a:latin typeface="Lato"/>
                <a:ea typeface="Lato"/>
                <a:cs typeface="Lato"/>
                <a:sym typeface="Lato"/>
              </a:rPr>
              <a:t>Gift giving traditions </a:t>
            </a:r>
            <a:endParaRPr sz="2930">
              <a:latin typeface="Lato"/>
              <a:ea typeface="Lato"/>
              <a:cs typeface="Lato"/>
              <a:sym typeface="Lato"/>
            </a:endParaRPr>
          </a:p>
          <a:p>
            <a:pPr marL="0" lvl="0" indent="0" algn="l" rtl="0">
              <a:lnSpc>
                <a:spcPct val="90000"/>
              </a:lnSpc>
              <a:spcBef>
                <a:spcPts val="1000"/>
              </a:spcBef>
              <a:spcAft>
                <a:spcPts val="0"/>
              </a:spcAft>
              <a:buSzPts val="1018"/>
              <a:buNone/>
            </a:pPr>
            <a:endParaRPr sz="1532" b="1">
              <a:latin typeface="Lato"/>
              <a:ea typeface="Lato"/>
              <a:cs typeface="Lato"/>
              <a:sym typeface="Lato"/>
            </a:endParaRPr>
          </a:p>
          <a:p>
            <a:pPr marL="0" lvl="0" indent="0" algn="l" rtl="0">
              <a:lnSpc>
                <a:spcPct val="90000"/>
              </a:lnSpc>
              <a:spcBef>
                <a:spcPts val="1000"/>
              </a:spcBef>
              <a:spcAft>
                <a:spcPts val="0"/>
              </a:spcAft>
              <a:buSzPts val="1018"/>
              <a:buNone/>
            </a:pPr>
            <a:r>
              <a:rPr lang="en-US" sz="2730" b="1">
                <a:latin typeface="Lato"/>
                <a:ea typeface="Lato"/>
                <a:cs typeface="Lato"/>
                <a:sym typeface="Lato"/>
              </a:rPr>
              <a:t>A sister’s time, energy and great ideas are just as valuable her money. But is that the message your chapter is advertising?</a:t>
            </a:r>
            <a:endParaRPr sz="2730" b="1">
              <a:latin typeface="Lato"/>
              <a:ea typeface="Lato"/>
              <a:cs typeface="Lato"/>
              <a:sym typeface="Lato"/>
            </a:endParaRPr>
          </a:p>
        </p:txBody>
      </p:sp>
      <p:sp>
        <p:nvSpPr>
          <p:cNvPr id="160" name="Google Shape;160;g1eb9f7486a5_0_0"/>
          <p:cNvSpPr txBox="1">
            <a:spLocks noGrp="1"/>
          </p:cNvSpPr>
          <p:nvPr>
            <p:ph type="title"/>
          </p:nvPr>
        </p:nvSpPr>
        <p:spPr>
          <a:xfrm>
            <a:off x="838200" y="5175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000">
                <a:latin typeface="Lato"/>
                <a:ea typeface="Lato"/>
                <a:cs typeface="Lato"/>
                <a:sym typeface="Lato"/>
              </a:rPr>
              <a:t>Reset Financial Expectations</a:t>
            </a:r>
            <a:endParaRPr sz="4000" b="0">
              <a:solidFill>
                <a:schemeClr val="accent4"/>
              </a:solidFill>
              <a:latin typeface="Lato"/>
              <a:ea typeface="Lato"/>
              <a:cs typeface="Lato"/>
              <a:sym typeface="Lato"/>
            </a:endParaRPr>
          </a:p>
        </p:txBody>
      </p:sp>
      <p:sp>
        <p:nvSpPr>
          <p:cNvPr id="161" name="Google Shape;161;g1eb9f7486a5_0_0"/>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ATTRACTING PROSPECTIVE MEMBERS</a:t>
            </a:r>
            <a:endParaRPr sz="2800">
              <a:solidFill>
                <a:srgbClr val="861F4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3233d9fead6_0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Engaging Current</a:t>
            </a:r>
            <a:endParaRPr/>
          </a:p>
          <a:p>
            <a:pPr marL="0" lvl="0" indent="0" algn="ctr" rtl="0">
              <a:spcBef>
                <a:spcPts val="0"/>
              </a:spcBef>
              <a:spcAft>
                <a:spcPts val="0"/>
              </a:spcAft>
              <a:buNone/>
            </a:pPr>
            <a:r>
              <a:rPr lang="en-US"/>
              <a:t>Members</a:t>
            </a:r>
            <a:endParaRPr/>
          </a:p>
        </p:txBody>
      </p:sp>
      <p:sp>
        <p:nvSpPr>
          <p:cNvPr id="168" name="Google Shape;168;g3233d9fead6_0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1eb9f7486a5_0_18"/>
          <p:cNvSpPr txBox="1">
            <a:spLocks noGrp="1"/>
          </p:cNvSpPr>
          <p:nvPr>
            <p:ph type="body" idx="1"/>
          </p:nvPr>
        </p:nvSpPr>
        <p:spPr>
          <a:xfrm>
            <a:off x="1794625" y="2049150"/>
            <a:ext cx="8524200" cy="4127700"/>
          </a:xfrm>
          <a:prstGeom prst="rect">
            <a:avLst/>
          </a:prstGeom>
        </p:spPr>
        <p:txBody>
          <a:bodyPr spcFirstLastPara="1" wrap="square" lIns="91425" tIns="45700" rIns="91425" bIns="45700" anchor="t" anchorCtr="0">
            <a:normAutofit lnSpcReduction="10000"/>
          </a:bodyPr>
          <a:lstStyle/>
          <a:p>
            <a:pPr marL="457200" lvl="0" indent="-419100" algn="l" rtl="0">
              <a:lnSpc>
                <a:spcPct val="100000"/>
              </a:lnSpc>
              <a:spcBef>
                <a:spcPts val="1000"/>
              </a:spcBef>
              <a:spcAft>
                <a:spcPts val="0"/>
              </a:spcAft>
              <a:buSzPts val="3000"/>
              <a:buFont typeface="Lato"/>
              <a:buChar char="●"/>
            </a:pPr>
            <a:r>
              <a:rPr lang="en-US" sz="3000">
                <a:latin typeface="Lato"/>
                <a:ea typeface="Lato"/>
                <a:cs typeface="Lato"/>
                <a:sym typeface="Lato"/>
              </a:rPr>
              <a:t>Talk about the duties of officer positions before asking someone to be an officer</a:t>
            </a:r>
            <a:endParaRPr sz="3000">
              <a:latin typeface="Lato"/>
              <a:ea typeface="Lato"/>
              <a:cs typeface="Lato"/>
              <a:sym typeface="Lato"/>
            </a:endParaRPr>
          </a:p>
          <a:p>
            <a:pPr marL="457200" lvl="0" indent="0" algn="l" rtl="0">
              <a:lnSpc>
                <a:spcPct val="100000"/>
              </a:lnSpc>
              <a:spcBef>
                <a:spcPts val="1000"/>
              </a:spcBef>
              <a:spcAft>
                <a:spcPts val="0"/>
              </a:spcAft>
              <a:buNone/>
            </a:pPr>
            <a:endParaRPr sz="3000">
              <a:latin typeface="Lato"/>
              <a:ea typeface="Lato"/>
              <a:cs typeface="Lato"/>
              <a:sym typeface="Lato"/>
            </a:endParaRPr>
          </a:p>
          <a:p>
            <a:pPr marL="457200" lvl="0" indent="-419100" algn="l" rtl="0">
              <a:lnSpc>
                <a:spcPct val="100000"/>
              </a:lnSpc>
              <a:spcBef>
                <a:spcPts val="1000"/>
              </a:spcBef>
              <a:spcAft>
                <a:spcPts val="0"/>
              </a:spcAft>
              <a:buSzPts val="3000"/>
              <a:buFont typeface="Lato"/>
              <a:buChar char="●"/>
            </a:pPr>
            <a:r>
              <a:rPr lang="en-US" sz="3000">
                <a:latin typeface="Lato"/>
                <a:ea typeface="Lato"/>
                <a:cs typeface="Lato"/>
                <a:sym typeface="Lato"/>
              </a:rPr>
              <a:t>Don’t stick a new member on a committee without discussion</a:t>
            </a:r>
            <a:endParaRPr sz="3000">
              <a:latin typeface="Lato"/>
              <a:ea typeface="Lato"/>
              <a:cs typeface="Lato"/>
              <a:sym typeface="Lato"/>
            </a:endParaRPr>
          </a:p>
          <a:p>
            <a:pPr marL="457200" lvl="0" indent="0" algn="l" rtl="0">
              <a:lnSpc>
                <a:spcPct val="100000"/>
              </a:lnSpc>
              <a:spcBef>
                <a:spcPts val="1000"/>
              </a:spcBef>
              <a:spcAft>
                <a:spcPts val="0"/>
              </a:spcAft>
              <a:buNone/>
            </a:pPr>
            <a:endParaRPr sz="3000">
              <a:latin typeface="Lato"/>
              <a:ea typeface="Lato"/>
              <a:cs typeface="Lato"/>
              <a:sym typeface="Lato"/>
            </a:endParaRPr>
          </a:p>
          <a:p>
            <a:pPr marL="457200" lvl="0" indent="-419100" algn="l" rtl="0">
              <a:lnSpc>
                <a:spcPct val="100000"/>
              </a:lnSpc>
              <a:spcBef>
                <a:spcPts val="1000"/>
              </a:spcBef>
              <a:spcAft>
                <a:spcPts val="0"/>
              </a:spcAft>
              <a:buSzPts val="3000"/>
              <a:buFont typeface="Lato"/>
              <a:buChar char="●"/>
            </a:pPr>
            <a:r>
              <a:rPr lang="en-US" sz="3000">
                <a:latin typeface="Lato"/>
                <a:ea typeface="Lato"/>
                <a:cs typeface="Lato"/>
                <a:sym typeface="Lato"/>
              </a:rPr>
              <a:t>Communicate P.E.O. origins and traditions to avoid surprises</a:t>
            </a:r>
            <a:endParaRPr sz="3000">
              <a:latin typeface="Lato"/>
              <a:ea typeface="Lato"/>
              <a:cs typeface="Lato"/>
              <a:sym typeface="Lato"/>
            </a:endParaRPr>
          </a:p>
        </p:txBody>
      </p:sp>
      <p:sp>
        <p:nvSpPr>
          <p:cNvPr id="175" name="Google Shape;175;g1eb9f7486a5_0_18"/>
          <p:cNvSpPr txBox="1">
            <a:spLocks noGrp="1"/>
          </p:cNvSpPr>
          <p:nvPr>
            <p:ph type="title"/>
          </p:nvPr>
        </p:nvSpPr>
        <p:spPr>
          <a:xfrm>
            <a:off x="838200" y="5175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000">
                <a:latin typeface="Lato"/>
                <a:ea typeface="Lato"/>
                <a:cs typeface="Lato"/>
                <a:sym typeface="Lato"/>
              </a:rPr>
              <a:t>Practice Transparency</a:t>
            </a:r>
            <a:endParaRPr sz="4000" b="0">
              <a:solidFill>
                <a:schemeClr val="accent4"/>
              </a:solidFill>
              <a:latin typeface="Lato"/>
              <a:ea typeface="Lato"/>
              <a:cs typeface="Lato"/>
              <a:sym typeface="Lato"/>
            </a:endParaRPr>
          </a:p>
        </p:txBody>
      </p:sp>
      <p:sp>
        <p:nvSpPr>
          <p:cNvPr id="176" name="Google Shape;176;g1eb9f7486a5_0_18"/>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ENGAGING CURRENT MEMBERS</a:t>
            </a:r>
            <a:endParaRPr sz="2800">
              <a:solidFill>
                <a:srgbClr val="861F4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txBox="1">
            <a:spLocks noGrp="1"/>
          </p:cNvSpPr>
          <p:nvPr>
            <p:ph type="body" idx="1"/>
          </p:nvPr>
        </p:nvSpPr>
        <p:spPr>
          <a:xfrm>
            <a:off x="838200" y="2226975"/>
            <a:ext cx="10767900" cy="2088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700">
                <a:latin typeface="Lato"/>
                <a:ea typeface="Lato"/>
                <a:cs typeface="Lato"/>
                <a:sym typeface="Lato"/>
              </a:rPr>
              <a:t>Are there hosting traditions in your chapter that new members may find intimidating?</a:t>
            </a:r>
            <a:endParaRPr sz="2700">
              <a:latin typeface="Lato"/>
              <a:ea typeface="Lato"/>
              <a:cs typeface="Lato"/>
              <a:sym typeface="Lato"/>
            </a:endParaRPr>
          </a:p>
        </p:txBody>
      </p:sp>
      <p:sp>
        <p:nvSpPr>
          <p:cNvPr id="183" name="Google Shape;183;p2"/>
          <p:cNvSpPr txBox="1">
            <a:spLocks noGrp="1"/>
          </p:cNvSpPr>
          <p:nvPr>
            <p:ph type="title"/>
          </p:nvPr>
        </p:nvSpPr>
        <p:spPr>
          <a:xfrm>
            <a:off x="838200" y="5175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000">
                <a:latin typeface="Lato"/>
                <a:ea typeface="Lato"/>
                <a:cs typeface="Lato"/>
                <a:sym typeface="Lato"/>
              </a:rPr>
              <a:t>Evaluate &amp; Adjust Hosting Expectations</a:t>
            </a:r>
            <a:endParaRPr sz="4000" b="0">
              <a:solidFill>
                <a:schemeClr val="accent4"/>
              </a:solidFill>
              <a:latin typeface="Lato"/>
              <a:ea typeface="Lato"/>
              <a:cs typeface="Lato"/>
              <a:sym typeface="Lato"/>
            </a:endParaRPr>
          </a:p>
        </p:txBody>
      </p:sp>
      <p:sp>
        <p:nvSpPr>
          <p:cNvPr id="184" name="Google Shape;184;p2"/>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ENGAGING CURRENT MEMBERS</a:t>
            </a:r>
            <a:endParaRPr sz="2800">
              <a:solidFill>
                <a:srgbClr val="861F41"/>
              </a:solidFill>
              <a:latin typeface="Lato"/>
              <a:ea typeface="Lato"/>
              <a:cs typeface="Lato"/>
              <a:sym typeface="Lato"/>
            </a:endParaRPr>
          </a:p>
        </p:txBody>
      </p:sp>
      <p:sp>
        <p:nvSpPr>
          <p:cNvPr id="185" name="Google Shape;185;p2"/>
          <p:cNvSpPr txBox="1"/>
          <p:nvPr/>
        </p:nvSpPr>
        <p:spPr>
          <a:xfrm>
            <a:off x="964350" y="3501975"/>
            <a:ext cx="10767900" cy="17469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800" b="1">
                <a:solidFill>
                  <a:schemeClr val="dk1"/>
                </a:solidFill>
                <a:latin typeface="Lato"/>
                <a:ea typeface="Lato"/>
                <a:cs typeface="Lato"/>
                <a:sym typeface="Lato"/>
              </a:rPr>
              <a:t>Create a culture that is openly welcoming &amp; supportive of both. </a:t>
            </a:r>
            <a:endParaRPr sz="2800" b="1">
              <a:solidFill>
                <a:schemeClr val="dk1"/>
              </a:solidFill>
              <a:latin typeface="Lato"/>
              <a:ea typeface="Lato"/>
              <a:cs typeface="Lato"/>
              <a:sym typeface="Lato"/>
            </a:endParaRPr>
          </a:p>
          <a:p>
            <a:pPr marL="457200" lvl="0" indent="0" algn="l" rtl="0">
              <a:lnSpc>
                <a:spcPct val="90000"/>
              </a:lnSpc>
              <a:spcBef>
                <a:spcPts val="0"/>
              </a:spcBef>
              <a:spcAft>
                <a:spcPts val="0"/>
              </a:spcAft>
              <a:buNone/>
            </a:pPr>
            <a:endParaRPr sz="2700">
              <a:solidFill>
                <a:schemeClr val="dk1"/>
              </a:solidFill>
              <a:latin typeface="Lato"/>
              <a:ea typeface="Lato"/>
              <a:cs typeface="Lato"/>
              <a:sym typeface="Lato"/>
            </a:endParaRPr>
          </a:p>
          <a:p>
            <a:pPr marL="914400" lvl="0" indent="-393700" algn="l" rtl="0">
              <a:spcBef>
                <a:spcPts val="0"/>
              </a:spcBef>
              <a:spcAft>
                <a:spcPts val="0"/>
              </a:spcAft>
              <a:buClr>
                <a:srgbClr val="861F41"/>
              </a:buClr>
              <a:buSzPts val="2600"/>
              <a:buFont typeface="Lato"/>
              <a:buChar char="•"/>
            </a:pPr>
            <a:r>
              <a:rPr lang="en-US" sz="2600" i="1">
                <a:solidFill>
                  <a:srgbClr val="861F41"/>
                </a:solidFill>
                <a:latin typeface="Lato"/>
                <a:ea typeface="Lato"/>
                <a:cs typeface="Lato"/>
                <a:sym typeface="Lato"/>
              </a:rPr>
              <a:t>Somewhere between Pinterest &amp; Pizza, you are welcome in this chapter!</a:t>
            </a:r>
            <a:endParaRPr sz="2600" i="1">
              <a:solidFill>
                <a:srgbClr val="861F41"/>
              </a:solidFill>
              <a:latin typeface="Lato"/>
              <a:ea typeface="Lato"/>
              <a:cs typeface="Lato"/>
              <a:sym typeface="Lato"/>
            </a:endParaRPr>
          </a:p>
          <a:p>
            <a:pPr marL="914400" lvl="0" indent="-393700" algn="l" rtl="0">
              <a:spcBef>
                <a:spcPts val="0"/>
              </a:spcBef>
              <a:spcAft>
                <a:spcPts val="0"/>
              </a:spcAft>
              <a:buClr>
                <a:srgbClr val="861F41"/>
              </a:buClr>
              <a:buSzPts val="2600"/>
              <a:buFont typeface="Lato"/>
              <a:buChar char="•"/>
            </a:pPr>
            <a:r>
              <a:rPr lang="en-US" sz="2600" i="1">
                <a:solidFill>
                  <a:srgbClr val="861F41"/>
                </a:solidFill>
                <a:latin typeface="Lato"/>
                <a:ea typeface="Lato"/>
                <a:cs typeface="Lato"/>
                <a:sym typeface="Lato"/>
              </a:rPr>
              <a:t>We are a chapter of fine china and paper plates!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eb9f7486a5_0_30"/>
          <p:cNvSpPr txBox="1">
            <a:spLocks noGrp="1"/>
          </p:cNvSpPr>
          <p:nvPr>
            <p:ph type="body" idx="1"/>
          </p:nvPr>
        </p:nvSpPr>
        <p:spPr>
          <a:xfrm>
            <a:off x="1520700" y="2237350"/>
            <a:ext cx="10515600" cy="462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3300" b="1">
                <a:latin typeface="Lato"/>
                <a:ea typeface="Lato"/>
                <a:cs typeface="Lato"/>
                <a:sym typeface="Lato"/>
              </a:rPr>
              <a:t>Inclusive Hosting Suggestions: </a:t>
            </a:r>
            <a:endParaRPr sz="3300" b="1">
              <a:latin typeface="Lato"/>
              <a:ea typeface="Lato"/>
              <a:cs typeface="Lato"/>
              <a:sym typeface="Lato"/>
            </a:endParaRPr>
          </a:p>
          <a:p>
            <a:pPr marL="0" lvl="0" indent="0" algn="l" rtl="0">
              <a:lnSpc>
                <a:spcPct val="100000"/>
              </a:lnSpc>
              <a:spcBef>
                <a:spcPts val="0"/>
              </a:spcBef>
              <a:spcAft>
                <a:spcPts val="0"/>
              </a:spcAft>
              <a:buNone/>
            </a:pPr>
            <a:endParaRPr sz="2700">
              <a:latin typeface="Lato"/>
              <a:ea typeface="Lato"/>
              <a:cs typeface="Lato"/>
              <a:sym typeface="Lato"/>
            </a:endParaRPr>
          </a:p>
          <a:p>
            <a:pPr marL="914400" lvl="0" indent="-400050" algn="l" rtl="0">
              <a:lnSpc>
                <a:spcPct val="100000"/>
              </a:lnSpc>
              <a:spcBef>
                <a:spcPts val="0"/>
              </a:spcBef>
              <a:spcAft>
                <a:spcPts val="0"/>
              </a:spcAft>
              <a:buSzPts val="2700"/>
              <a:buFont typeface="Lato"/>
              <a:buChar char="●"/>
            </a:pPr>
            <a:r>
              <a:rPr lang="en-US" sz="2700">
                <a:latin typeface="Lato"/>
                <a:ea typeface="Lato"/>
                <a:cs typeface="Lato"/>
                <a:sym typeface="Lato"/>
              </a:rPr>
              <a:t>Adjust meeting times outside meal times</a:t>
            </a:r>
            <a:endParaRPr sz="2700">
              <a:latin typeface="Lato"/>
              <a:ea typeface="Lato"/>
              <a:cs typeface="Lato"/>
              <a:sym typeface="Lato"/>
            </a:endParaRPr>
          </a:p>
          <a:p>
            <a:pPr marL="914400" lvl="0" indent="-400050" algn="l" rtl="0">
              <a:lnSpc>
                <a:spcPct val="100000"/>
              </a:lnSpc>
              <a:spcBef>
                <a:spcPts val="0"/>
              </a:spcBef>
              <a:spcAft>
                <a:spcPts val="0"/>
              </a:spcAft>
              <a:buSzPts val="2700"/>
              <a:buFont typeface="Lato"/>
              <a:buChar char="●"/>
            </a:pPr>
            <a:r>
              <a:rPr lang="en-US" sz="2700">
                <a:latin typeface="Lato"/>
                <a:ea typeface="Lato"/>
                <a:cs typeface="Lato"/>
                <a:sym typeface="Lato"/>
              </a:rPr>
              <a:t>Offer dessert and coffee</a:t>
            </a:r>
            <a:endParaRPr sz="2700">
              <a:latin typeface="Lato"/>
              <a:ea typeface="Lato"/>
              <a:cs typeface="Lato"/>
              <a:sym typeface="Lato"/>
            </a:endParaRPr>
          </a:p>
          <a:p>
            <a:pPr marL="914400" lvl="0" indent="-400050" algn="l" rtl="0">
              <a:lnSpc>
                <a:spcPct val="100000"/>
              </a:lnSpc>
              <a:spcBef>
                <a:spcPts val="0"/>
              </a:spcBef>
              <a:spcAft>
                <a:spcPts val="0"/>
              </a:spcAft>
              <a:buSzPts val="2700"/>
              <a:buFont typeface="Lato"/>
              <a:buChar char="●"/>
            </a:pPr>
            <a:r>
              <a:rPr lang="en-US" sz="2700">
                <a:latin typeface="Lato"/>
                <a:ea typeface="Lato"/>
                <a:cs typeface="Lato"/>
                <a:sym typeface="Lato"/>
              </a:rPr>
              <a:t>BYO Bagged Lunch</a:t>
            </a:r>
            <a:endParaRPr sz="2700">
              <a:latin typeface="Lato"/>
              <a:ea typeface="Lato"/>
              <a:cs typeface="Lato"/>
              <a:sym typeface="Lato"/>
            </a:endParaRPr>
          </a:p>
          <a:p>
            <a:pPr marL="914400" lvl="0" indent="-400050" algn="l" rtl="0">
              <a:lnSpc>
                <a:spcPct val="100000"/>
              </a:lnSpc>
              <a:spcBef>
                <a:spcPts val="0"/>
              </a:spcBef>
              <a:spcAft>
                <a:spcPts val="0"/>
              </a:spcAft>
              <a:buSzPts val="2700"/>
              <a:buFont typeface="Lato"/>
              <a:buChar char="●"/>
            </a:pPr>
            <a:r>
              <a:rPr lang="en-US" sz="2700">
                <a:latin typeface="Lato"/>
                <a:ea typeface="Lato"/>
                <a:cs typeface="Lato"/>
                <a:sym typeface="Lato"/>
              </a:rPr>
              <a:t>Hostess provides drinks &amp; 2 co-hostesess provide snacks</a:t>
            </a:r>
            <a:endParaRPr sz="2700">
              <a:latin typeface="Lato"/>
              <a:ea typeface="Lato"/>
              <a:cs typeface="Lato"/>
              <a:sym typeface="Lato"/>
            </a:endParaRPr>
          </a:p>
          <a:p>
            <a:pPr marL="914400" lvl="0" indent="-400050" algn="l" rtl="0">
              <a:lnSpc>
                <a:spcPct val="100000"/>
              </a:lnSpc>
              <a:spcBef>
                <a:spcPts val="0"/>
              </a:spcBef>
              <a:spcAft>
                <a:spcPts val="0"/>
              </a:spcAft>
              <a:buSzPts val="2700"/>
              <a:buFont typeface="Lato"/>
              <a:buChar char="●"/>
            </a:pPr>
            <a:r>
              <a:rPr lang="en-US" sz="2700">
                <a:latin typeface="Lato"/>
                <a:ea typeface="Lato"/>
                <a:cs typeface="Lato"/>
                <a:sym typeface="Lato"/>
              </a:rPr>
              <a:t>$5 to eat!</a:t>
            </a:r>
            <a:endParaRPr sz="2700">
              <a:latin typeface="Lato"/>
              <a:ea typeface="Lato"/>
              <a:cs typeface="Lato"/>
              <a:sym typeface="Lato"/>
            </a:endParaRPr>
          </a:p>
          <a:p>
            <a:pPr marL="914400" lvl="0" indent="-400050" algn="l" rtl="0">
              <a:lnSpc>
                <a:spcPct val="100000"/>
              </a:lnSpc>
              <a:spcBef>
                <a:spcPts val="0"/>
              </a:spcBef>
              <a:spcAft>
                <a:spcPts val="0"/>
              </a:spcAft>
              <a:buSzPts val="2700"/>
              <a:buFont typeface="Lato"/>
              <a:buChar char="●"/>
            </a:pPr>
            <a:r>
              <a:rPr lang="en-US" sz="2700">
                <a:latin typeface="Lato"/>
                <a:ea typeface="Lato"/>
                <a:cs typeface="Lato"/>
                <a:sym typeface="Lato"/>
              </a:rPr>
              <a:t>Order pizza</a:t>
            </a:r>
            <a:endParaRPr sz="2700">
              <a:latin typeface="Lato"/>
              <a:ea typeface="Lato"/>
              <a:cs typeface="Lato"/>
              <a:sym typeface="Lato"/>
            </a:endParaRPr>
          </a:p>
          <a:p>
            <a:pPr marL="914400" lvl="0" indent="-400050" algn="l" rtl="0">
              <a:lnSpc>
                <a:spcPct val="100000"/>
              </a:lnSpc>
              <a:spcBef>
                <a:spcPts val="0"/>
              </a:spcBef>
              <a:spcAft>
                <a:spcPts val="0"/>
              </a:spcAft>
              <a:buSzPts val="2700"/>
              <a:buFont typeface="Lato"/>
              <a:buChar char="●"/>
            </a:pPr>
            <a:r>
              <a:rPr lang="en-US" sz="2700">
                <a:latin typeface="Lato"/>
                <a:ea typeface="Lato"/>
                <a:cs typeface="Lato"/>
                <a:sym typeface="Lato"/>
              </a:rPr>
              <a:t>Serve meals quarterly </a:t>
            </a:r>
            <a:endParaRPr sz="2700">
              <a:latin typeface="Lato"/>
              <a:ea typeface="Lato"/>
              <a:cs typeface="Lato"/>
              <a:sym typeface="Lato"/>
            </a:endParaRPr>
          </a:p>
        </p:txBody>
      </p:sp>
      <p:sp>
        <p:nvSpPr>
          <p:cNvPr id="192" name="Google Shape;192;g1eb9f7486a5_0_30"/>
          <p:cNvSpPr txBox="1">
            <a:spLocks noGrp="1"/>
          </p:cNvSpPr>
          <p:nvPr>
            <p:ph type="title"/>
          </p:nvPr>
        </p:nvSpPr>
        <p:spPr>
          <a:xfrm>
            <a:off x="838200" y="5175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000">
                <a:latin typeface="Lato"/>
                <a:ea typeface="Lato"/>
                <a:cs typeface="Lato"/>
                <a:sym typeface="Lato"/>
              </a:rPr>
              <a:t>Evaluate &amp; Adjust Hosting Expectations</a:t>
            </a:r>
            <a:endParaRPr sz="4000" b="0">
              <a:solidFill>
                <a:schemeClr val="accent4"/>
              </a:solidFill>
              <a:latin typeface="Lato"/>
              <a:ea typeface="Lato"/>
              <a:cs typeface="Lato"/>
              <a:sym typeface="Lato"/>
            </a:endParaRPr>
          </a:p>
        </p:txBody>
      </p:sp>
      <p:sp>
        <p:nvSpPr>
          <p:cNvPr id="193" name="Google Shape;193;g1eb9f7486a5_0_30"/>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ENGAGING CURRENT MEMBERS</a:t>
            </a:r>
            <a:endParaRPr sz="2800">
              <a:solidFill>
                <a:srgbClr val="861F4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91">
                                            <p:txEl>
                                              <p:pRg st="0" end="0"/>
                                            </p:txEl>
                                          </p:spTgt>
                                        </p:tgtEl>
                                        <p:attrNameLst>
                                          <p:attrName>style.visibility</p:attrName>
                                        </p:attrNameLst>
                                      </p:cBhvr>
                                      <p:to>
                                        <p:strVal val="visible"/>
                                      </p:to>
                                    </p:set>
                                    <p:animEffect transition="in" filter="fade">
                                      <p:cBhvr>
                                        <p:cTn id="7" dur="500"/>
                                        <p:tgtEl>
                                          <p:spTgt spid="19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91">
                                            <p:txEl>
                                              <p:pRg st="1" end="1"/>
                                            </p:txEl>
                                          </p:spTgt>
                                        </p:tgtEl>
                                        <p:attrNameLst>
                                          <p:attrName>style.visibility</p:attrName>
                                        </p:attrNameLst>
                                      </p:cBhvr>
                                      <p:to>
                                        <p:strVal val="visible"/>
                                      </p:to>
                                    </p:set>
                                    <p:animEffect transition="in" filter="fade">
                                      <p:cBhvr>
                                        <p:cTn id="11" dur="500"/>
                                        <p:tgtEl>
                                          <p:spTgt spid="191">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191">
                                            <p:txEl>
                                              <p:pRg st="2" end="2"/>
                                            </p:txEl>
                                          </p:spTgt>
                                        </p:tgtEl>
                                        <p:attrNameLst>
                                          <p:attrName>style.visibility</p:attrName>
                                        </p:attrNameLst>
                                      </p:cBhvr>
                                      <p:to>
                                        <p:strVal val="visible"/>
                                      </p:to>
                                    </p:set>
                                    <p:animEffect transition="in" filter="fade">
                                      <p:cBhvr>
                                        <p:cTn id="15" dur="500"/>
                                        <p:tgtEl>
                                          <p:spTgt spid="191">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500"/>
                                  </p:stCondLst>
                                  <p:childTnLst>
                                    <p:set>
                                      <p:cBhvr>
                                        <p:cTn id="18" dur="1" fill="hold">
                                          <p:stCondLst>
                                            <p:cond delay="0"/>
                                          </p:stCondLst>
                                        </p:cTn>
                                        <p:tgtEl>
                                          <p:spTgt spid="191">
                                            <p:txEl>
                                              <p:pRg st="3" end="3"/>
                                            </p:txEl>
                                          </p:spTgt>
                                        </p:tgtEl>
                                        <p:attrNameLst>
                                          <p:attrName>style.visibility</p:attrName>
                                        </p:attrNameLst>
                                      </p:cBhvr>
                                      <p:to>
                                        <p:strVal val="visible"/>
                                      </p:to>
                                    </p:set>
                                    <p:animEffect transition="in" filter="fade">
                                      <p:cBhvr>
                                        <p:cTn id="19" dur="500"/>
                                        <p:tgtEl>
                                          <p:spTgt spid="191">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191">
                                            <p:txEl>
                                              <p:pRg st="4" end="4"/>
                                            </p:txEl>
                                          </p:spTgt>
                                        </p:tgtEl>
                                        <p:attrNameLst>
                                          <p:attrName>style.visibility</p:attrName>
                                        </p:attrNameLst>
                                      </p:cBhvr>
                                      <p:to>
                                        <p:strVal val="visible"/>
                                      </p:to>
                                    </p:set>
                                    <p:animEffect transition="in" filter="fade">
                                      <p:cBhvr>
                                        <p:cTn id="23" dur="500"/>
                                        <p:tgtEl>
                                          <p:spTgt spid="191">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500"/>
                                  </p:stCondLst>
                                  <p:childTnLst>
                                    <p:set>
                                      <p:cBhvr>
                                        <p:cTn id="26" dur="1" fill="hold">
                                          <p:stCondLst>
                                            <p:cond delay="0"/>
                                          </p:stCondLst>
                                        </p:cTn>
                                        <p:tgtEl>
                                          <p:spTgt spid="191">
                                            <p:txEl>
                                              <p:pRg st="5" end="5"/>
                                            </p:txEl>
                                          </p:spTgt>
                                        </p:tgtEl>
                                        <p:attrNameLst>
                                          <p:attrName>style.visibility</p:attrName>
                                        </p:attrNameLst>
                                      </p:cBhvr>
                                      <p:to>
                                        <p:strVal val="visible"/>
                                      </p:to>
                                    </p:set>
                                    <p:animEffect transition="in" filter="fade">
                                      <p:cBhvr>
                                        <p:cTn id="27" dur="500"/>
                                        <p:tgtEl>
                                          <p:spTgt spid="191">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500"/>
                                  </p:stCondLst>
                                  <p:childTnLst>
                                    <p:set>
                                      <p:cBhvr>
                                        <p:cTn id="30" dur="1" fill="hold">
                                          <p:stCondLst>
                                            <p:cond delay="0"/>
                                          </p:stCondLst>
                                        </p:cTn>
                                        <p:tgtEl>
                                          <p:spTgt spid="191">
                                            <p:txEl>
                                              <p:pRg st="6" end="6"/>
                                            </p:txEl>
                                          </p:spTgt>
                                        </p:tgtEl>
                                        <p:attrNameLst>
                                          <p:attrName>style.visibility</p:attrName>
                                        </p:attrNameLst>
                                      </p:cBhvr>
                                      <p:to>
                                        <p:strVal val="visible"/>
                                      </p:to>
                                    </p:set>
                                    <p:animEffect transition="in" filter="fade">
                                      <p:cBhvr>
                                        <p:cTn id="31" dur="500"/>
                                        <p:tgtEl>
                                          <p:spTgt spid="191">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500"/>
                                  </p:stCondLst>
                                  <p:childTnLst>
                                    <p:set>
                                      <p:cBhvr>
                                        <p:cTn id="34" dur="1" fill="hold">
                                          <p:stCondLst>
                                            <p:cond delay="0"/>
                                          </p:stCondLst>
                                        </p:cTn>
                                        <p:tgtEl>
                                          <p:spTgt spid="191">
                                            <p:txEl>
                                              <p:pRg st="7" end="7"/>
                                            </p:txEl>
                                          </p:spTgt>
                                        </p:tgtEl>
                                        <p:attrNameLst>
                                          <p:attrName>style.visibility</p:attrName>
                                        </p:attrNameLst>
                                      </p:cBhvr>
                                      <p:to>
                                        <p:strVal val="visible"/>
                                      </p:to>
                                    </p:set>
                                    <p:animEffect transition="in" filter="fade">
                                      <p:cBhvr>
                                        <p:cTn id="35" dur="500"/>
                                        <p:tgtEl>
                                          <p:spTgt spid="191">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500"/>
                                  </p:stCondLst>
                                  <p:childTnLst>
                                    <p:set>
                                      <p:cBhvr>
                                        <p:cTn id="38" dur="1" fill="hold">
                                          <p:stCondLst>
                                            <p:cond delay="0"/>
                                          </p:stCondLst>
                                        </p:cTn>
                                        <p:tgtEl>
                                          <p:spTgt spid="191">
                                            <p:txEl>
                                              <p:pRg st="8" end="8"/>
                                            </p:txEl>
                                          </p:spTgt>
                                        </p:tgtEl>
                                        <p:attrNameLst>
                                          <p:attrName>style.visibility</p:attrName>
                                        </p:attrNameLst>
                                      </p:cBhvr>
                                      <p:to>
                                        <p:strVal val="visible"/>
                                      </p:to>
                                    </p:set>
                                    <p:animEffect transition="in" filter="fade">
                                      <p:cBhvr>
                                        <p:cTn id="39" dur="500"/>
                                        <p:tgtEl>
                                          <p:spTgt spid="1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1eb9f7486a5_0_42"/>
          <p:cNvSpPr txBox="1">
            <a:spLocks noGrp="1"/>
          </p:cNvSpPr>
          <p:nvPr>
            <p:ph type="body" idx="1"/>
          </p:nvPr>
        </p:nvSpPr>
        <p:spPr>
          <a:xfrm>
            <a:off x="1472825" y="2188600"/>
            <a:ext cx="9538200" cy="4336200"/>
          </a:xfrm>
          <a:prstGeom prst="rect">
            <a:avLst/>
          </a:prstGeom>
        </p:spPr>
        <p:txBody>
          <a:bodyPr spcFirstLastPara="1" wrap="square" lIns="91425" tIns="45700" rIns="91425" bIns="45700" anchor="t" anchorCtr="0">
            <a:normAutofit/>
          </a:bodyPr>
          <a:lstStyle/>
          <a:p>
            <a:pPr marL="457200" lvl="0" indent="-387350" algn="l" rtl="0">
              <a:lnSpc>
                <a:spcPct val="100000"/>
              </a:lnSpc>
              <a:spcBef>
                <a:spcPts val="0"/>
              </a:spcBef>
              <a:spcAft>
                <a:spcPts val="0"/>
              </a:spcAft>
              <a:buSzPts val="2500"/>
              <a:buFont typeface="Lato"/>
              <a:buChar char="●"/>
            </a:pPr>
            <a:r>
              <a:rPr lang="en-US" sz="2500">
                <a:latin typeface="Lato"/>
                <a:ea typeface="Lato"/>
                <a:cs typeface="Lato"/>
                <a:sym typeface="Lato"/>
              </a:rPr>
              <a:t>You never know where a sister might be coming from prior to a meeting. </a:t>
            </a:r>
            <a:endParaRPr sz="2500">
              <a:latin typeface="Lato"/>
              <a:ea typeface="Lato"/>
              <a:cs typeface="Lato"/>
              <a:sym typeface="Lato"/>
            </a:endParaRPr>
          </a:p>
          <a:p>
            <a:pPr marL="457200" lvl="0" indent="0" algn="l" rtl="0">
              <a:lnSpc>
                <a:spcPct val="100000"/>
              </a:lnSpc>
              <a:spcBef>
                <a:spcPts val="0"/>
              </a:spcBef>
              <a:spcAft>
                <a:spcPts val="0"/>
              </a:spcAft>
              <a:buNone/>
            </a:pPr>
            <a:endParaRPr sz="2500">
              <a:latin typeface="Lato"/>
              <a:ea typeface="Lato"/>
              <a:cs typeface="Lato"/>
              <a:sym typeface="Lato"/>
            </a:endParaRPr>
          </a:p>
          <a:p>
            <a:pPr marL="457200" lvl="0" indent="-387350" algn="l" rtl="0">
              <a:lnSpc>
                <a:spcPct val="100000"/>
              </a:lnSpc>
              <a:spcBef>
                <a:spcPts val="0"/>
              </a:spcBef>
              <a:spcAft>
                <a:spcPts val="0"/>
              </a:spcAft>
              <a:buSzPts val="2500"/>
              <a:buFont typeface="Lato"/>
              <a:buChar char="●"/>
            </a:pPr>
            <a:r>
              <a:rPr lang="en-US" sz="2500">
                <a:latin typeface="Lato"/>
                <a:ea typeface="Lato"/>
                <a:cs typeface="Lato"/>
                <a:sym typeface="Lato"/>
              </a:rPr>
              <a:t>We ask women to join the sisterhood based on dignity of character, not whether she wears a ball cap or jeans…neither have any effect on our Objects &amp; Aims.  </a:t>
            </a:r>
            <a:endParaRPr sz="2500">
              <a:latin typeface="Lato"/>
              <a:ea typeface="Lato"/>
              <a:cs typeface="Lato"/>
              <a:sym typeface="Lato"/>
            </a:endParaRPr>
          </a:p>
          <a:p>
            <a:pPr marL="457200" lvl="0" indent="0" algn="l" rtl="0">
              <a:lnSpc>
                <a:spcPct val="100000"/>
              </a:lnSpc>
              <a:spcBef>
                <a:spcPts val="0"/>
              </a:spcBef>
              <a:spcAft>
                <a:spcPts val="0"/>
              </a:spcAft>
              <a:buNone/>
            </a:pPr>
            <a:endParaRPr sz="2500">
              <a:latin typeface="Lato"/>
              <a:ea typeface="Lato"/>
              <a:cs typeface="Lato"/>
              <a:sym typeface="Lato"/>
            </a:endParaRPr>
          </a:p>
          <a:p>
            <a:pPr marL="457200" lvl="0" indent="-387350" algn="l" rtl="0">
              <a:lnSpc>
                <a:spcPct val="100000"/>
              </a:lnSpc>
              <a:spcBef>
                <a:spcPts val="0"/>
              </a:spcBef>
              <a:spcAft>
                <a:spcPts val="0"/>
              </a:spcAft>
              <a:buSzPts val="2500"/>
              <a:buFont typeface="Lato"/>
              <a:buChar char="●"/>
            </a:pPr>
            <a:r>
              <a:rPr lang="en-US" sz="2500">
                <a:latin typeface="Lato"/>
                <a:ea typeface="Lato"/>
                <a:cs typeface="Lato"/>
                <a:sym typeface="Lato"/>
              </a:rPr>
              <a:t>Women want to be a part of organizations where self-expression is valued.</a:t>
            </a:r>
            <a:endParaRPr sz="2500">
              <a:latin typeface="Lato"/>
              <a:ea typeface="Lato"/>
              <a:cs typeface="Lato"/>
              <a:sym typeface="Lato"/>
            </a:endParaRPr>
          </a:p>
        </p:txBody>
      </p:sp>
      <p:sp>
        <p:nvSpPr>
          <p:cNvPr id="200" name="Google Shape;200;g1eb9f7486a5_0_42"/>
          <p:cNvSpPr txBox="1">
            <a:spLocks noGrp="1"/>
          </p:cNvSpPr>
          <p:nvPr>
            <p:ph type="title"/>
          </p:nvPr>
        </p:nvSpPr>
        <p:spPr>
          <a:xfrm>
            <a:off x="838200" y="5175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000">
                <a:latin typeface="Lato"/>
                <a:ea typeface="Lato"/>
                <a:cs typeface="Lato"/>
                <a:sym typeface="Lato"/>
              </a:rPr>
              <a:t>Erasing Dress Codes: Come As You Are!</a:t>
            </a:r>
            <a:endParaRPr sz="4000" b="0">
              <a:solidFill>
                <a:schemeClr val="accent4"/>
              </a:solidFill>
              <a:latin typeface="Lato"/>
              <a:ea typeface="Lato"/>
              <a:cs typeface="Lato"/>
              <a:sym typeface="Lato"/>
            </a:endParaRPr>
          </a:p>
        </p:txBody>
      </p:sp>
      <p:sp>
        <p:nvSpPr>
          <p:cNvPr id="201" name="Google Shape;201;g1eb9f7486a5_0_42"/>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ENGAGING CURRENT MEMBERS</a:t>
            </a:r>
            <a:endParaRPr sz="2800">
              <a:solidFill>
                <a:srgbClr val="861F4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eb9f7486a5_1_23"/>
          <p:cNvSpPr txBox="1">
            <a:spLocks noGrp="1"/>
          </p:cNvSpPr>
          <p:nvPr>
            <p:ph type="body" idx="1"/>
          </p:nvPr>
        </p:nvSpPr>
        <p:spPr>
          <a:xfrm>
            <a:off x="838200" y="2699225"/>
            <a:ext cx="10052100" cy="3768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100">
                <a:latin typeface="Lato"/>
                <a:ea typeface="Lato"/>
                <a:cs typeface="Lato"/>
                <a:sym typeface="Lato"/>
              </a:rPr>
              <a:t>The evaluation of traditions ensure organizations remain meaningful, relevant, and sustainable.</a:t>
            </a:r>
            <a:endParaRPr sz="3100">
              <a:latin typeface="Lato"/>
              <a:ea typeface="Lato"/>
              <a:cs typeface="Lato"/>
              <a:sym typeface="Lato"/>
            </a:endParaRPr>
          </a:p>
          <a:p>
            <a:pPr marL="0" lvl="0" indent="0" algn="l" rtl="0">
              <a:lnSpc>
                <a:spcPct val="100000"/>
              </a:lnSpc>
              <a:spcBef>
                <a:spcPts val="0"/>
              </a:spcBef>
              <a:spcAft>
                <a:spcPts val="0"/>
              </a:spcAft>
              <a:buNone/>
            </a:pPr>
            <a:endParaRPr sz="3100">
              <a:latin typeface="Lato"/>
              <a:ea typeface="Lato"/>
              <a:cs typeface="Lato"/>
              <a:sym typeface="Lato"/>
            </a:endParaRPr>
          </a:p>
          <a:p>
            <a:pPr marL="457200" lvl="0" indent="0" algn="l" rtl="0">
              <a:lnSpc>
                <a:spcPct val="100000"/>
              </a:lnSpc>
              <a:spcBef>
                <a:spcPts val="0"/>
              </a:spcBef>
              <a:spcAft>
                <a:spcPts val="0"/>
              </a:spcAft>
              <a:buNone/>
            </a:pPr>
            <a:r>
              <a:rPr lang="en-US" sz="2800">
                <a:latin typeface="Lato"/>
                <a:ea typeface="Lato"/>
                <a:cs typeface="Lato"/>
                <a:sym typeface="Lato"/>
              </a:rPr>
              <a:t>Ceremony of Initiation:</a:t>
            </a:r>
            <a:endParaRPr sz="2800">
              <a:latin typeface="Lato"/>
              <a:ea typeface="Lato"/>
              <a:cs typeface="Lato"/>
              <a:sym typeface="Lato"/>
            </a:endParaRPr>
          </a:p>
          <a:p>
            <a:pPr marL="1371600" lvl="0" indent="-406400" algn="l" rtl="0">
              <a:lnSpc>
                <a:spcPct val="100000"/>
              </a:lnSpc>
              <a:spcBef>
                <a:spcPts val="0"/>
              </a:spcBef>
              <a:spcAft>
                <a:spcPts val="0"/>
              </a:spcAft>
              <a:buSzPts val="2800"/>
              <a:buFont typeface="Lato"/>
              <a:buChar char="•"/>
            </a:pPr>
            <a:r>
              <a:rPr lang="en-US" sz="2800">
                <a:latin typeface="Lato"/>
                <a:ea typeface="Lato"/>
                <a:cs typeface="Lato"/>
                <a:sym typeface="Lato"/>
              </a:rPr>
              <a:t>Piano</a:t>
            </a:r>
            <a:endParaRPr sz="2800">
              <a:latin typeface="Lato"/>
              <a:ea typeface="Lato"/>
              <a:cs typeface="Lato"/>
              <a:sym typeface="Lato"/>
            </a:endParaRPr>
          </a:p>
          <a:p>
            <a:pPr marL="1371600" lvl="0" indent="-406400" algn="l" rtl="0">
              <a:lnSpc>
                <a:spcPct val="100000"/>
              </a:lnSpc>
              <a:spcBef>
                <a:spcPts val="0"/>
              </a:spcBef>
              <a:spcAft>
                <a:spcPts val="0"/>
              </a:spcAft>
              <a:buSzPts val="2800"/>
              <a:buFont typeface="Lato"/>
              <a:buChar char="•"/>
            </a:pPr>
            <a:r>
              <a:rPr lang="en-US" sz="2800">
                <a:latin typeface="Lato"/>
                <a:ea typeface="Lato"/>
                <a:cs typeface="Lato"/>
                <a:sym typeface="Lato"/>
              </a:rPr>
              <a:t>Cassette</a:t>
            </a:r>
            <a:endParaRPr sz="2800">
              <a:latin typeface="Lato"/>
              <a:ea typeface="Lato"/>
              <a:cs typeface="Lato"/>
              <a:sym typeface="Lato"/>
            </a:endParaRPr>
          </a:p>
          <a:p>
            <a:pPr marL="1371600" lvl="0" indent="-406400" algn="l" rtl="0">
              <a:lnSpc>
                <a:spcPct val="100000"/>
              </a:lnSpc>
              <a:spcBef>
                <a:spcPts val="0"/>
              </a:spcBef>
              <a:spcAft>
                <a:spcPts val="0"/>
              </a:spcAft>
              <a:buSzPts val="2800"/>
              <a:buFont typeface="Lato"/>
              <a:buChar char="•"/>
            </a:pPr>
            <a:r>
              <a:rPr lang="en-US" sz="2800">
                <a:latin typeface="Lato"/>
                <a:ea typeface="Lato"/>
                <a:cs typeface="Lato"/>
                <a:sym typeface="Lato"/>
              </a:rPr>
              <a:t>CD</a:t>
            </a:r>
            <a:endParaRPr sz="2800">
              <a:latin typeface="Lato"/>
              <a:ea typeface="Lato"/>
              <a:cs typeface="Lato"/>
              <a:sym typeface="Lato"/>
            </a:endParaRPr>
          </a:p>
          <a:p>
            <a:pPr marL="1371600" lvl="0" indent="-406400" algn="l" rtl="0">
              <a:lnSpc>
                <a:spcPct val="100000"/>
              </a:lnSpc>
              <a:spcBef>
                <a:spcPts val="0"/>
              </a:spcBef>
              <a:spcAft>
                <a:spcPts val="0"/>
              </a:spcAft>
              <a:buSzPts val="2800"/>
              <a:buFont typeface="Lato"/>
              <a:buChar char="•"/>
            </a:pPr>
            <a:r>
              <a:rPr lang="en-US" sz="2800">
                <a:latin typeface="Lato"/>
                <a:ea typeface="Lato"/>
                <a:cs typeface="Lato"/>
                <a:sym typeface="Lato"/>
              </a:rPr>
              <a:t>iPhone</a:t>
            </a:r>
            <a:endParaRPr sz="2800">
              <a:latin typeface="Lato"/>
              <a:ea typeface="Lato"/>
              <a:cs typeface="Lato"/>
              <a:sym typeface="Lato"/>
            </a:endParaRPr>
          </a:p>
          <a:p>
            <a:pPr marL="0" lvl="0" indent="0" algn="ctr" rtl="0">
              <a:lnSpc>
                <a:spcPct val="100000"/>
              </a:lnSpc>
              <a:spcBef>
                <a:spcPts val="0"/>
              </a:spcBef>
              <a:spcAft>
                <a:spcPts val="0"/>
              </a:spcAft>
              <a:buClr>
                <a:schemeClr val="dk1"/>
              </a:buClr>
              <a:buSzPts val="1100"/>
              <a:buFont typeface="Arial"/>
              <a:buNone/>
            </a:pPr>
            <a:endParaRPr sz="3100" i="1">
              <a:latin typeface="Lato"/>
              <a:ea typeface="Lato"/>
              <a:cs typeface="Lato"/>
              <a:sym typeface="Lato"/>
            </a:endParaRPr>
          </a:p>
          <a:p>
            <a:pPr marL="0" lvl="0" indent="0" algn="l" rtl="0">
              <a:lnSpc>
                <a:spcPct val="100000"/>
              </a:lnSpc>
              <a:spcBef>
                <a:spcPts val="1000"/>
              </a:spcBef>
              <a:spcAft>
                <a:spcPts val="0"/>
              </a:spcAft>
              <a:buNone/>
            </a:pPr>
            <a:endParaRPr sz="3100">
              <a:latin typeface="Lato"/>
              <a:ea typeface="Lato"/>
              <a:cs typeface="Lato"/>
              <a:sym typeface="Lato"/>
            </a:endParaRPr>
          </a:p>
          <a:p>
            <a:pPr marL="457200" lvl="0" indent="0" algn="l" rtl="0">
              <a:lnSpc>
                <a:spcPct val="100000"/>
              </a:lnSpc>
              <a:spcBef>
                <a:spcPts val="0"/>
              </a:spcBef>
              <a:spcAft>
                <a:spcPts val="0"/>
              </a:spcAft>
              <a:buNone/>
            </a:pPr>
            <a:endParaRPr sz="3100" i="1">
              <a:latin typeface="Lato"/>
              <a:ea typeface="Lato"/>
              <a:cs typeface="Lato"/>
              <a:sym typeface="Lato"/>
            </a:endParaRPr>
          </a:p>
        </p:txBody>
      </p:sp>
      <p:sp>
        <p:nvSpPr>
          <p:cNvPr id="208" name="Google Shape;208;g1eb9f7486a5_1_23"/>
          <p:cNvSpPr txBox="1">
            <a:spLocks noGrp="1"/>
          </p:cNvSpPr>
          <p:nvPr>
            <p:ph type="title"/>
          </p:nvPr>
        </p:nvSpPr>
        <p:spPr>
          <a:xfrm>
            <a:off x="838200" y="517525"/>
            <a:ext cx="10515600" cy="1325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US" sz="4000">
                <a:latin typeface="Lato"/>
                <a:ea typeface="Lato"/>
                <a:cs typeface="Lato"/>
                <a:sym typeface="Lato"/>
              </a:rPr>
              <a:t>Evolution of Traditions</a:t>
            </a:r>
            <a:endParaRPr sz="4000" b="0">
              <a:solidFill>
                <a:schemeClr val="accent4"/>
              </a:solidFill>
              <a:latin typeface="Lato"/>
              <a:ea typeface="Lato"/>
              <a:cs typeface="Lato"/>
              <a:sym typeface="Lato"/>
            </a:endParaRPr>
          </a:p>
        </p:txBody>
      </p:sp>
      <p:sp>
        <p:nvSpPr>
          <p:cNvPr id="209" name="Google Shape;209;g1eb9f7486a5_1_23"/>
          <p:cNvSpPr txBox="1">
            <a:spLocks noGrp="1"/>
          </p:cNvSpPr>
          <p:nvPr>
            <p:ph type="title"/>
          </p:nvPr>
        </p:nvSpPr>
        <p:spPr>
          <a:xfrm>
            <a:off x="0" y="0"/>
            <a:ext cx="12192000" cy="885300"/>
          </a:xfrm>
          <a:prstGeom prst="rect">
            <a:avLst/>
          </a:prstGeom>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100"/>
              <a:buNone/>
            </a:pPr>
            <a:r>
              <a:rPr lang="en-US" sz="2800" b="0">
                <a:solidFill>
                  <a:schemeClr val="accent4"/>
                </a:solidFill>
                <a:latin typeface="Lato"/>
                <a:ea typeface="Lato"/>
                <a:cs typeface="Lato"/>
                <a:sym typeface="Lato"/>
              </a:rPr>
              <a:t>ENGAGING CURRENT MEMBERS</a:t>
            </a:r>
            <a:endParaRPr sz="2800">
              <a:solidFill>
                <a:srgbClr val="861F4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68"/>
        <p:cNvGrpSpPr/>
        <p:nvPr/>
      </p:nvGrpSpPr>
      <p:grpSpPr>
        <a:xfrm>
          <a:off x="0" y="0"/>
          <a:ext cx="0" cy="0"/>
          <a:chOff x="0" y="0"/>
          <a:chExt cx="0" cy="0"/>
        </a:xfrm>
      </p:grpSpPr>
      <p:sp>
        <p:nvSpPr>
          <p:cNvPr id="69" name="Google Shape;69;g221a76f42a2_1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US" sz="5200">
                <a:latin typeface="Lato"/>
                <a:ea typeface="Lato"/>
                <a:cs typeface="Lato"/>
                <a:sym typeface="Lato"/>
              </a:rPr>
              <a:t>We bring greetings from WY &amp; GA!</a:t>
            </a:r>
            <a:endParaRPr sz="5200">
              <a:latin typeface="Lato"/>
              <a:ea typeface="Lato"/>
              <a:cs typeface="Lato"/>
              <a:sym typeface="Lato"/>
            </a:endParaRPr>
          </a:p>
        </p:txBody>
      </p:sp>
      <p:sp>
        <p:nvSpPr>
          <p:cNvPr id="70" name="Google Shape;70;g221a76f42a2_1_12"/>
          <p:cNvSpPr txBox="1">
            <a:spLocks noGrp="1"/>
          </p:cNvSpPr>
          <p:nvPr>
            <p:ph type="body" idx="1"/>
          </p:nvPr>
        </p:nvSpPr>
        <p:spPr>
          <a:xfrm>
            <a:off x="2665675" y="1614625"/>
            <a:ext cx="9526200" cy="2431200"/>
          </a:xfrm>
          <a:prstGeom prst="rect">
            <a:avLst/>
          </a:prstGeom>
        </p:spPr>
        <p:txBody>
          <a:bodyPr spcFirstLastPara="1" wrap="square" lIns="91425" tIns="45700" rIns="91425" bIns="45700" anchor="t" anchorCtr="0">
            <a:noAutofit/>
          </a:bodyPr>
          <a:lstStyle/>
          <a:p>
            <a:pPr marL="0" lvl="0" indent="0" algn="l" rtl="0">
              <a:lnSpc>
                <a:spcPct val="105000"/>
              </a:lnSpc>
              <a:spcBef>
                <a:spcPts val="1000"/>
              </a:spcBef>
              <a:spcAft>
                <a:spcPts val="0"/>
              </a:spcAft>
              <a:buSzPts val="1018"/>
              <a:buNone/>
            </a:pPr>
            <a:r>
              <a:rPr lang="en-US" sz="2220" b="1">
                <a:latin typeface="Lato"/>
                <a:ea typeface="Lato"/>
                <a:cs typeface="Lato"/>
                <a:sym typeface="Lato"/>
              </a:rPr>
              <a:t>Katie Frick, U, Wyoming President</a:t>
            </a:r>
            <a:endParaRPr sz="2220" b="1">
              <a:latin typeface="Lato"/>
              <a:ea typeface="Lato"/>
              <a:cs typeface="Lato"/>
              <a:sym typeface="Lato"/>
            </a:endParaRPr>
          </a:p>
          <a:p>
            <a:pPr marL="457200" lvl="0" indent="-369570" algn="l" rtl="0">
              <a:lnSpc>
                <a:spcPct val="105000"/>
              </a:lnSpc>
              <a:spcBef>
                <a:spcPts val="1000"/>
              </a:spcBef>
              <a:spcAft>
                <a:spcPts val="0"/>
              </a:spcAft>
              <a:buSzPts val="2220"/>
              <a:buFont typeface="Lato"/>
              <a:buChar char="•"/>
            </a:pPr>
            <a:r>
              <a:rPr lang="en-US" sz="2220">
                <a:latin typeface="Lato"/>
                <a:ea typeface="Lato"/>
                <a:cs typeface="Lato"/>
                <a:sym typeface="Lato"/>
              </a:rPr>
              <a:t>Lives in Arvada, CO with husband &amp; 2 daughters (age 11 &amp; 15)</a:t>
            </a:r>
            <a:endParaRPr sz="2220">
              <a:latin typeface="Lato"/>
              <a:ea typeface="Lato"/>
              <a:cs typeface="Lato"/>
              <a:sym typeface="Lato"/>
            </a:endParaRPr>
          </a:p>
          <a:p>
            <a:pPr marL="457200" lvl="0" indent="-369570" algn="l" rtl="0">
              <a:lnSpc>
                <a:spcPct val="105000"/>
              </a:lnSpc>
              <a:spcBef>
                <a:spcPts val="0"/>
              </a:spcBef>
              <a:spcAft>
                <a:spcPts val="0"/>
              </a:spcAft>
              <a:buSzPts val="2220"/>
              <a:buFont typeface="Lato"/>
              <a:buChar char="•"/>
            </a:pPr>
            <a:r>
              <a:rPr lang="en-US" sz="2220">
                <a:latin typeface="Lato"/>
                <a:ea typeface="Lato"/>
                <a:cs typeface="Lato"/>
                <a:sym typeface="Lato"/>
              </a:rPr>
              <a:t>2nd generation P.E.O.</a:t>
            </a:r>
            <a:endParaRPr sz="2220">
              <a:latin typeface="Lato"/>
              <a:ea typeface="Lato"/>
              <a:cs typeface="Lato"/>
              <a:sym typeface="Lato"/>
            </a:endParaRPr>
          </a:p>
          <a:p>
            <a:pPr marL="457200" lvl="0" indent="-369570" algn="l" rtl="0">
              <a:lnSpc>
                <a:spcPct val="105000"/>
              </a:lnSpc>
              <a:spcBef>
                <a:spcPts val="0"/>
              </a:spcBef>
              <a:spcAft>
                <a:spcPts val="0"/>
              </a:spcAft>
              <a:buSzPts val="2220"/>
              <a:buFont typeface="Lato"/>
              <a:buChar char="•"/>
            </a:pPr>
            <a:r>
              <a:rPr lang="en-US" sz="2220">
                <a:latin typeface="Lato"/>
                <a:ea typeface="Lato"/>
                <a:cs typeface="Lato"/>
                <a:sym typeface="Lato"/>
              </a:rPr>
              <a:t>Took an early retirement from media planning to be a stay-at-home mom, which involves very little time actually staying at home</a:t>
            </a:r>
            <a:endParaRPr sz="2220">
              <a:latin typeface="Lato"/>
              <a:ea typeface="Lato"/>
              <a:cs typeface="Lato"/>
              <a:sym typeface="Lato"/>
            </a:endParaRPr>
          </a:p>
          <a:p>
            <a:pPr marL="457200" lvl="0" indent="-369570" algn="l" rtl="0">
              <a:lnSpc>
                <a:spcPct val="105000"/>
              </a:lnSpc>
              <a:spcBef>
                <a:spcPts val="0"/>
              </a:spcBef>
              <a:spcAft>
                <a:spcPts val="0"/>
              </a:spcAft>
              <a:buSzPts val="2220"/>
              <a:buFont typeface="Lato"/>
              <a:buChar char="•"/>
            </a:pPr>
            <a:r>
              <a:rPr lang="en-US" sz="2220">
                <a:latin typeface="Lato"/>
                <a:ea typeface="Lato"/>
                <a:cs typeface="Lato"/>
                <a:sym typeface="Lato"/>
              </a:rPr>
              <a:t>Enjoys quilting, or at least buying fabric and Pinterest-ing patterns</a:t>
            </a:r>
            <a:endParaRPr sz="2220">
              <a:latin typeface="Lato"/>
              <a:ea typeface="Lato"/>
              <a:cs typeface="Lato"/>
              <a:sym typeface="Lato"/>
            </a:endParaRPr>
          </a:p>
        </p:txBody>
      </p:sp>
      <p:sp>
        <p:nvSpPr>
          <p:cNvPr id="71" name="Google Shape;71;g221a76f42a2_1_12"/>
          <p:cNvSpPr txBox="1">
            <a:spLocks noGrp="1"/>
          </p:cNvSpPr>
          <p:nvPr>
            <p:ph type="body" idx="2"/>
          </p:nvPr>
        </p:nvSpPr>
        <p:spPr>
          <a:xfrm>
            <a:off x="2665675" y="4171000"/>
            <a:ext cx="9081300" cy="24312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1000"/>
              </a:spcBef>
              <a:spcAft>
                <a:spcPts val="0"/>
              </a:spcAft>
              <a:buNone/>
            </a:pPr>
            <a:r>
              <a:rPr lang="en-US" sz="2200" b="1">
                <a:latin typeface="Lato"/>
                <a:ea typeface="Lato"/>
                <a:cs typeface="Lato"/>
                <a:sym typeface="Lato"/>
              </a:rPr>
              <a:t>Kathleen Blake, A, Georgia President</a:t>
            </a:r>
            <a:endParaRPr sz="2200" b="1">
              <a:latin typeface="Lato"/>
              <a:ea typeface="Lato"/>
              <a:cs typeface="Lato"/>
              <a:sym typeface="Lato"/>
            </a:endParaRPr>
          </a:p>
          <a:p>
            <a:pPr marL="457200" lvl="0" indent="-368300" algn="l" rtl="0">
              <a:lnSpc>
                <a:spcPct val="115000"/>
              </a:lnSpc>
              <a:spcBef>
                <a:spcPts val="1000"/>
              </a:spcBef>
              <a:spcAft>
                <a:spcPts val="0"/>
              </a:spcAft>
              <a:buSzPts val="2200"/>
              <a:buFont typeface="Lato"/>
              <a:buChar char="•"/>
            </a:pPr>
            <a:r>
              <a:rPr lang="en-US" sz="2200">
                <a:latin typeface="Lato"/>
                <a:ea typeface="Lato"/>
                <a:cs typeface="Lato"/>
                <a:sym typeface="Lato"/>
              </a:rPr>
              <a:t>Lives in Atlanta GA with wife &amp; fat cat</a:t>
            </a:r>
            <a:endParaRPr sz="2200">
              <a:latin typeface="Lato"/>
              <a:ea typeface="Lato"/>
              <a:cs typeface="Lato"/>
              <a:sym typeface="Lato"/>
            </a:endParaRPr>
          </a:p>
          <a:p>
            <a:pPr marL="457200" lvl="0" indent="-368300" algn="l" rtl="0">
              <a:lnSpc>
                <a:spcPct val="115000"/>
              </a:lnSpc>
              <a:spcBef>
                <a:spcPts val="0"/>
              </a:spcBef>
              <a:spcAft>
                <a:spcPts val="0"/>
              </a:spcAft>
              <a:buSzPts val="2200"/>
              <a:buFont typeface="Lato"/>
              <a:buChar char="•"/>
            </a:pPr>
            <a:r>
              <a:rPr lang="en-US" sz="2200">
                <a:latin typeface="Lato"/>
                <a:ea typeface="Lato"/>
                <a:cs typeface="Lato"/>
                <a:sym typeface="Lato"/>
              </a:rPr>
              <a:t>5th generation P.E.O.</a:t>
            </a:r>
            <a:endParaRPr sz="2200">
              <a:latin typeface="Lato"/>
              <a:ea typeface="Lato"/>
              <a:cs typeface="Lato"/>
              <a:sym typeface="Lato"/>
            </a:endParaRPr>
          </a:p>
          <a:p>
            <a:pPr marL="457200" lvl="0" indent="-368300" algn="l" rtl="0">
              <a:lnSpc>
                <a:spcPct val="115000"/>
              </a:lnSpc>
              <a:spcBef>
                <a:spcPts val="0"/>
              </a:spcBef>
              <a:spcAft>
                <a:spcPts val="0"/>
              </a:spcAft>
              <a:buSzPts val="2200"/>
              <a:buFont typeface="Lato"/>
              <a:buChar char="•"/>
            </a:pPr>
            <a:r>
              <a:rPr lang="en-US" sz="2200">
                <a:latin typeface="Lato"/>
                <a:ea typeface="Lato"/>
                <a:cs typeface="Lato"/>
                <a:sym typeface="Lato"/>
              </a:rPr>
              <a:t>Works full-time as Chief of Staff at an ad agency</a:t>
            </a:r>
            <a:endParaRPr sz="2200">
              <a:latin typeface="Lato"/>
              <a:ea typeface="Lato"/>
              <a:cs typeface="Lato"/>
              <a:sym typeface="Lato"/>
            </a:endParaRPr>
          </a:p>
          <a:p>
            <a:pPr marL="457200" lvl="0" indent="-368300" algn="l" rtl="0">
              <a:lnSpc>
                <a:spcPct val="115000"/>
              </a:lnSpc>
              <a:spcBef>
                <a:spcPts val="0"/>
              </a:spcBef>
              <a:spcAft>
                <a:spcPts val="0"/>
              </a:spcAft>
              <a:buSzPts val="2200"/>
              <a:buFont typeface="Lato"/>
              <a:buChar char="•"/>
            </a:pPr>
            <a:r>
              <a:rPr lang="en-US" sz="2200">
                <a:latin typeface="Lato"/>
                <a:ea typeface="Lato"/>
                <a:cs typeface="Lato"/>
                <a:sym typeface="Lato"/>
              </a:rPr>
              <a:t>Self-proclaimed doughnut connoisseur </a:t>
            </a:r>
            <a:endParaRPr sz="2200">
              <a:latin typeface="Lato"/>
              <a:ea typeface="Lato"/>
              <a:cs typeface="Lato"/>
              <a:sym typeface="Lato"/>
            </a:endParaRPr>
          </a:p>
          <a:p>
            <a:pPr marL="457200" lvl="0" indent="-368300" algn="l" rtl="0">
              <a:lnSpc>
                <a:spcPct val="115000"/>
              </a:lnSpc>
              <a:spcBef>
                <a:spcPts val="0"/>
              </a:spcBef>
              <a:spcAft>
                <a:spcPts val="0"/>
              </a:spcAft>
              <a:buSzPts val="2200"/>
              <a:buFont typeface="Lato"/>
              <a:buChar char="•"/>
            </a:pPr>
            <a:r>
              <a:rPr lang="en-US" sz="2200">
                <a:latin typeface="Lato"/>
                <a:ea typeface="Lato"/>
                <a:cs typeface="Lato"/>
                <a:sym typeface="Lato"/>
              </a:rPr>
              <a:t>Visited all of Georgia’s 48 state parks</a:t>
            </a:r>
            <a:endParaRPr sz="2200">
              <a:latin typeface="Lato"/>
              <a:ea typeface="Lato"/>
              <a:cs typeface="Lato"/>
              <a:sym typeface="Lato"/>
            </a:endParaRPr>
          </a:p>
        </p:txBody>
      </p:sp>
      <p:pic>
        <p:nvPicPr>
          <p:cNvPr id="72" name="Google Shape;72;g221a76f42a2_1_12"/>
          <p:cNvPicPr preferRelativeResize="0"/>
          <p:nvPr/>
        </p:nvPicPr>
        <p:blipFill>
          <a:blip r:embed="rId3">
            <a:alphaModFix/>
          </a:blip>
          <a:stretch>
            <a:fillRect/>
          </a:stretch>
        </p:blipFill>
        <p:spPr>
          <a:xfrm>
            <a:off x="762000" y="4215400"/>
            <a:ext cx="1813200" cy="2266200"/>
          </a:xfrm>
          <a:prstGeom prst="rect">
            <a:avLst/>
          </a:prstGeom>
          <a:noFill/>
          <a:ln w="28575" cap="flat" cmpd="sng">
            <a:solidFill>
              <a:srgbClr val="861F41"/>
            </a:solidFill>
            <a:prstDash val="solid"/>
            <a:round/>
            <a:headEnd type="none" w="sm" len="sm"/>
            <a:tailEnd type="none" w="sm" len="sm"/>
          </a:ln>
        </p:spPr>
      </p:pic>
      <p:pic>
        <p:nvPicPr>
          <p:cNvPr id="73" name="Google Shape;73;g221a76f42a2_1_12"/>
          <p:cNvPicPr preferRelativeResize="0"/>
          <p:nvPr/>
        </p:nvPicPr>
        <p:blipFill rotWithShape="1">
          <a:blip r:embed="rId4">
            <a:alphaModFix/>
          </a:blip>
          <a:srcRect t="7493"/>
          <a:stretch/>
        </p:blipFill>
        <p:spPr>
          <a:xfrm>
            <a:off x="762000" y="1690832"/>
            <a:ext cx="1813198" cy="2236467"/>
          </a:xfrm>
          <a:prstGeom prst="rect">
            <a:avLst/>
          </a:prstGeom>
          <a:noFill/>
          <a:ln w="28575" cap="flat" cmpd="sng">
            <a:solidFill>
              <a:srgbClr val="861F4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21a76f42a2_1_43"/>
          <p:cNvSpPr txBox="1">
            <a:spLocks noGrp="1"/>
          </p:cNvSpPr>
          <p:nvPr>
            <p:ph type="body" idx="1"/>
          </p:nvPr>
        </p:nvSpPr>
        <p:spPr>
          <a:xfrm>
            <a:off x="838200" y="1819950"/>
            <a:ext cx="10515600" cy="32181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endParaRPr sz="4700">
              <a:latin typeface="Lato"/>
              <a:ea typeface="Lato"/>
              <a:cs typeface="Lato"/>
              <a:sym typeface="Lato"/>
            </a:endParaRPr>
          </a:p>
          <a:p>
            <a:pPr marL="0" lvl="0" indent="0" algn="ctr" rtl="0">
              <a:lnSpc>
                <a:spcPct val="100000"/>
              </a:lnSpc>
              <a:spcBef>
                <a:spcPts val="0"/>
              </a:spcBef>
              <a:spcAft>
                <a:spcPts val="0"/>
              </a:spcAft>
              <a:buNone/>
            </a:pPr>
            <a:r>
              <a:rPr lang="en-US" sz="4700" i="1">
                <a:latin typeface="Lato"/>
                <a:ea typeface="Lato"/>
                <a:cs typeface="Lato"/>
                <a:sym typeface="Lato"/>
              </a:rPr>
              <a:t>If a tradition is creating a barrier, </a:t>
            </a:r>
            <a:endParaRPr sz="4700" i="1">
              <a:latin typeface="Lato"/>
              <a:ea typeface="Lato"/>
              <a:cs typeface="Lato"/>
              <a:sym typeface="Lato"/>
            </a:endParaRPr>
          </a:p>
          <a:p>
            <a:pPr marL="0" lvl="0" indent="0" algn="ctr" rtl="0">
              <a:lnSpc>
                <a:spcPct val="100000"/>
              </a:lnSpc>
              <a:spcBef>
                <a:spcPts val="0"/>
              </a:spcBef>
              <a:spcAft>
                <a:spcPts val="0"/>
              </a:spcAft>
              <a:buNone/>
            </a:pPr>
            <a:r>
              <a:rPr lang="en-US" sz="4700" i="1">
                <a:latin typeface="Lato"/>
                <a:ea typeface="Lato"/>
                <a:cs typeface="Lato"/>
                <a:sym typeface="Lato"/>
              </a:rPr>
              <a:t>consider making adjustments. </a:t>
            </a:r>
            <a:endParaRPr sz="4400" i="1">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f9c3803390_0_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5400">
                <a:latin typeface="Lato"/>
                <a:ea typeface="Lato"/>
                <a:cs typeface="Lato"/>
                <a:sym typeface="Lato"/>
              </a:rPr>
              <a:t>In Conclusion…</a:t>
            </a:r>
            <a:endParaRPr sz="5400">
              <a:latin typeface="Lato"/>
              <a:ea typeface="Lato"/>
              <a:cs typeface="Lato"/>
              <a:sym typeface="Lato"/>
            </a:endParaRPr>
          </a:p>
        </p:txBody>
      </p:sp>
      <p:sp>
        <p:nvSpPr>
          <p:cNvPr id="222" name="Google Shape;222;g1f9c3803390_0_1"/>
          <p:cNvSpPr txBox="1">
            <a:spLocks noGrp="1"/>
          </p:cNvSpPr>
          <p:nvPr>
            <p:ph type="body" idx="1"/>
          </p:nvPr>
        </p:nvSpPr>
        <p:spPr>
          <a:xfrm>
            <a:off x="1583025" y="1825625"/>
            <a:ext cx="10281300" cy="4351200"/>
          </a:xfrm>
          <a:prstGeom prst="rect">
            <a:avLst/>
          </a:prstGeom>
        </p:spPr>
        <p:txBody>
          <a:bodyPr spcFirstLastPara="1" wrap="square" lIns="91425" tIns="45700" rIns="91425" bIns="45700" anchor="t" anchorCtr="0">
            <a:normAutofit/>
          </a:bodyPr>
          <a:lstStyle/>
          <a:p>
            <a:pPr marL="457200" lvl="0" indent="-444500" algn="l" rtl="0">
              <a:lnSpc>
                <a:spcPct val="105000"/>
              </a:lnSpc>
              <a:spcBef>
                <a:spcPts val="0"/>
              </a:spcBef>
              <a:spcAft>
                <a:spcPts val="0"/>
              </a:spcAft>
              <a:buSzPts val="3400"/>
              <a:buFont typeface="Lato"/>
              <a:buChar char="•"/>
            </a:pPr>
            <a:r>
              <a:rPr lang="en-US" sz="3400">
                <a:highlight>
                  <a:schemeClr val="lt1"/>
                </a:highlight>
                <a:latin typeface="Lato"/>
                <a:ea typeface="Lato"/>
                <a:cs typeface="Lato"/>
                <a:sym typeface="Lato"/>
              </a:rPr>
              <a:t>Understand differences in values and motivations</a:t>
            </a:r>
            <a:endParaRPr sz="3400">
              <a:highlight>
                <a:schemeClr val="lt1"/>
              </a:highlight>
              <a:latin typeface="Lato"/>
              <a:ea typeface="Lato"/>
              <a:cs typeface="Lato"/>
              <a:sym typeface="Lato"/>
            </a:endParaRPr>
          </a:p>
          <a:p>
            <a:pPr marL="457200" lvl="0" indent="-444500" algn="l" rtl="0">
              <a:lnSpc>
                <a:spcPct val="105000"/>
              </a:lnSpc>
              <a:spcBef>
                <a:spcPts val="0"/>
              </a:spcBef>
              <a:spcAft>
                <a:spcPts val="0"/>
              </a:spcAft>
              <a:buSzPts val="3400"/>
              <a:buFont typeface="Lato"/>
              <a:buChar char="•"/>
            </a:pPr>
            <a:r>
              <a:rPr lang="en-US" sz="3400">
                <a:highlight>
                  <a:schemeClr val="lt1"/>
                </a:highlight>
                <a:latin typeface="Lato"/>
                <a:ea typeface="Lato"/>
                <a:cs typeface="Lato"/>
                <a:sym typeface="Lato"/>
              </a:rPr>
              <a:t>Ask, don’t assume!</a:t>
            </a:r>
            <a:endParaRPr sz="3400">
              <a:highlight>
                <a:schemeClr val="lt1"/>
              </a:highlight>
              <a:latin typeface="Lato"/>
              <a:ea typeface="Lato"/>
              <a:cs typeface="Lato"/>
              <a:sym typeface="Lato"/>
            </a:endParaRPr>
          </a:p>
          <a:p>
            <a:pPr marL="457200" lvl="0" indent="-444500" algn="l" rtl="0">
              <a:lnSpc>
                <a:spcPct val="105000"/>
              </a:lnSpc>
              <a:spcBef>
                <a:spcPts val="0"/>
              </a:spcBef>
              <a:spcAft>
                <a:spcPts val="0"/>
              </a:spcAft>
              <a:buSzPts val="3400"/>
              <a:buFont typeface="Lato"/>
              <a:buChar char="•"/>
            </a:pPr>
            <a:r>
              <a:rPr lang="en-US" sz="3400">
                <a:highlight>
                  <a:schemeClr val="lt1"/>
                </a:highlight>
                <a:latin typeface="Lato"/>
                <a:ea typeface="Lato"/>
                <a:cs typeface="Lato"/>
                <a:sym typeface="Lato"/>
              </a:rPr>
              <a:t>Be willing to teach and be taught</a:t>
            </a:r>
            <a:endParaRPr sz="3400">
              <a:highlight>
                <a:schemeClr val="lt1"/>
              </a:highlight>
              <a:latin typeface="Lato"/>
              <a:ea typeface="Lato"/>
              <a:cs typeface="Lato"/>
              <a:sym typeface="Lato"/>
            </a:endParaRPr>
          </a:p>
          <a:p>
            <a:pPr marL="457200" lvl="0" indent="-444500" algn="l" rtl="0">
              <a:lnSpc>
                <a:spcPct val="105000"/>
              </a:lnSpc>
              <a:spcBef>
                <a:spcPts val="0"/>
              </a:spcBef>
              <a:spcAft>
                <a:spcPts val="0"/>
              </a:spcAft>
              <a:buSzPts val="3400"/>
              <a:buFont typeface="Lato"/>
              <a:buChar char="•"/>
            </a:pPr>
            <a:r>
              <a:rPr lang="en-US" sz="3400">
                <a:highlight>
                  <a:schemeClr val="lt1"/>
                </a:highlight>
                <a:latin typeface="Lato"/>
                <a:ea typeface="Lato"/>
                <a:cs typeface="Lato"/>
                <a:sym typeface="Lato"/>
              </a:rPr>
              <a:t>Acknowledge the differences</a:t>
            </a:r>
            <a:endParaRPr sz="3400">
              <a:highlight>
                <a:schemeClr val="lt1"/>
              </a:highlight>
              <a:latin typeface="Lato"/>
              <a:ea typeface="Lato"/>
              <a:cs typeface="Lato"/>
              <a:sym typeface="Lato"/>
            </a:endParaRPr>
          </a:p>
          <a:p>
            <a:pPr marL="457200" lvl="0" indent="-444500" algn="l" rtl="0">
              <a:lnSpc>
                <a:spcPct val="105000"/>
              </a:lnSpc>
              <a:spcBef>
                <a:spcPts val="0"/>
              </a:spcBef>
              <a:spcAft>
                <a:spcPts val="0"/>
              </a:spcAft>
              <a:buSzPts val="3400"/>
              <a:buFont typeface="Lato"/>
              <a:buChar char="•"/>
            </a:pPr>
            <a:r>
              <a:rPr lang="en-US" sz="3400">
                <a:highlight>
                  <a:schemeClr val="lt1"/>
                </a:highlight>
                <a:latin typeface="Lato"/>
                <a:ea typeface="Lato"/>
                <a:cs typeface="Lato"/>
                <a:sym typeface="Lato"/>
              </a:rPr>
              <a:t>Use different types of communication </a:t>
            </a:r>
            <a:endParaRPr sz="3400">
              <a:highlight>
                <a:schemeClr val="lt1"/>
              </a:highlight>
              <a:latin typeface="Lato"/>
              <a:ea typeface="Lato"/>
              <a:cs typeface="Lato"/>
              <a:sym typeface="Lato"/>
            </a:endParaRPr>
          </a:p>
          <a:p>
            <a:pPr marL="457200" lvl="0" indent="-444500" algn="l" rtl="0">
              <a:lnSpc>
                <a:spcPct val="105000"/>
              </a:lnSpc>
              <a:spcBef>
                <a:spcPts val="0"/>
              </a:spcBef>
              <a:spcAft>
                <a:spcPts val="0"/>
              </a:spcAft>
              <a:buSzPts val="3400"/>
              <a:buFont typeface="Lato"/>
              <a:buChar char="•"/>
            </a:pPr>
            <a:r>
              <a:rPr lang="en-US" sz="3400">
                <a:highlight>
                  <a:schemeClr val="lt1"/>
                </a:highlight>
                <a:latin typeface="Lato"/>
                <a:ea typeface="Lato"/>
                <a:cs typeface="Lato"/>
                <a:sym typeface="Lato"/>
              </a:rPr>
              <a:t>Be transparent</a:t>
            </a:r>
            <a:endParaRPr sz="3400">
              <a:highlight>
                <a:schemeClr val="lt1"/>
              </a:highlight>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21a76f42a2_1_49"/>
          <p:cNvSpPr txBox="1">
            <a:spLocks noGrp="1"/>
          </p:cNvSpPr>
          <p:nvPr>
            <p:ph type="ctrTitle"/>
          </p:nvPr>
        </p:nvSpPr>
        <p:spPr>
          <a:xfrm>
            <a:off x="1524000" y="16938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latin typeface="Lato"/>
                <a:ea typeface="Lato"/>
                <a:cs typeface="Lato"/>
                <a:sym typeface="Lato"/>
              </a:rPr>
              <a:t>Thank You!</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g221a76f42a2_0_0"/>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latin typeface="Lato"/>
                <a:ea typeface="Lato"/>
                <a:cs typeface="Lato"/>
                <a:sym typeface="Lato"/>
              </a:rPr>
              <a:t>Communication Across Generations</a:t>
            </a:r>
            <a:endParaRPr>
              <a:latin typeface="Lato"/>
              <a:ea typeface="Lato"/>
              <a:cs typeface="Lato"/>
              <a:sym typeface="Lato"/>
            </a:endParaRPr>
          </a:p>
        </p:txBody>
      </p:sp>
      <p:sp>
        <p:nvSpPr>
          <p:cNvPr id="80" name="Google Shape;80;g221a76f42a2_0_0"/>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fontScale="25000" lnSpcReduction="20000"/>
          </a:bodyPr>
          <a:lstStyle/>
          <a:p>
            <a:pPr marL="0" lvl="0" indent="0" algn="ctr" rtl="0">
              <a:spcBef>
                <a:spcPts val="1000"/>
              </a:spcBef>
              <a:spcAft>
                <a:spcPts val="0"/>
              </a:spcAft>
              <a:buNone/>
            </a:pPr>
            <a:endParaRPr/>
          </a:p>
          <a:p>
            <a:pPr marL="0" lvl="0" indent="0" algn="ctr" rtl="0">
              <a:spcBef>
                <a:spcPts val="1000"/>
              </a:spcBef>
              <a:spcAft>
                <a:spcPts val="0"/>
              </a:spcAft>
              <a:buNone/>
            </a:pPr>
            <a:endParaRPr/>
          </a:p>
          <a:p>
            <a:pPr marL="0" lvl="0" indent="0" algn="ctr" rtl="0">
              <a:spcBef>
                <a:spcPts val="1000"/>
              </a:spcBef>
              <a:spcAft>
                <a:spcPts val="0"/>
              </a:spcAft>
              <a:buNone/>
            </a:pPr>
            <a:r>
              <a:rPr lang="en-US" sz="16800"/>
              <a:t>Evaluate &amp; Adjust Messaging</a:t>
            </a:r>
            <a:endParaRPr sz="16800"/>
          </a:p>
          <a:p>
            <a:pPr marL="0" lvl="0" indent="0" algn="ctr" rtl="0">
              <a:spcBef>
                <a:spcPts val="1000"/>
              </a:spcBef>
              <a:spcAft>
                <a:spcPts val="0"/>
              </a:spcAft>
              <a:buNone/>
            </a:pPr>
            <a:endParaRPr/>
          </a:p>
          <a:p>
            <a:pPr marL="0" lvl="0" indent="0" algn="ctr" rtl="0">
              <a:spcBef>
                <a:spcPts val="1000"/>
              </a:spcBef>
              <a:spcAft>
                <a:spcPts val="0"/>
              </a:spcAft>
              <a:buNone/>
            </a:pPr>
            <a:endParaRPr/>
          </a:p>
          <a:p>
            <a:pPr marL="0" lvl="0" indent="0" algn="ctr" rtl="0">
              <a:spcBef>
                <a:spcPts val="1000"/>
              </a:spcBef>
              <a:spcAft>
                <a:spcPts val="0"/>
              </a:spcAft>
              <a:buNone/>
            </a:pPr>
            <a:endParaRPr/>
          </a:p>
          <a:p>
            <a:pPr marL="0" lvl="0" indent="0" algn="ctr" rtl="0">
              <a:spcBef>
                <a:spcPts val="1000"/>
              </a:spcBef>
              <a:spcAft>
                <a:spcPts val="0"/>
              </a:spcAft>
              <a:buNone/>
            </a:pPr>
            <a:endParaRPr sz="6996"/>
          </a:p>
          <a:p>
            <a:pPr marL="0" lvl="0" indent="0" algn="ctr" rtl="0">
              <a:lnSpc>
                <a:spcPct val="100000"/>
              </a:lnSpc>
              <a:spcBef>
                <a:spcPts val="0"/>
              </a:spcBef>
              <a:spcAft>
                <a:spcPts val="0"/>
              </a:spcAft>
              <a:buClr>
                <a:schemeClr val="dk1"/>
              </a:buClr>
              <a:buSzPct val="26854"/>
              <a:buFont typeface="Arial"/>
              <a:buNone/>
            </a:pPr>
            <a:r>
              <a:rPr lang="en-US" sz="4096" i="1" u="sng">
                <a:solidFill>
                  <a:schemeClr val="hlink"/>
                </a:solidFill>
                <a:hlinkClick r:id="rId3"/>
              </a:rPr>
              <a:t>Source: Science of People, How to Communicate With People From Different Generations, By Vanessa Van Edwards</a:t>
            </a:r>
            <a:endParaRPr sz="4096"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eb9f7486a5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US" sz="4300">
                <a:solidFill>
                  <a:srgbClr val="861F41"/>
                </a:solidFill>
                <a:latin typeface="Lato"/>
                <a:ea typeface="Lato"/>
                <a:cs typeface="Lato"/>
                <a:sym typeface="Lato"/>
              </a:rPr>
              <a:t>Gen Z </a:t>
            </a:r>
            <a:endParaRPr sz="4300">
              <a:solidFill>
                <a:srgbClr val="861F41"/>
              </a:solidFill>
              <a:latin typeface="Lato"/>
              <a:ea typeface="Lato"/>
              <a:cs typeface="Lato"/>
              <a:sym typeface="Lato"/>
            </a:endParaRPr>
          </a:p>
          <a:p>
            <a:pPr marL="0" lvl="0" indent="0" algn="l" rtl="0">
              <a:lnSpc>
                <a:spcPct val="100000"/>
              </a:lnSpc>
              <a:spcBef>
                <a:spcPts val="0"/>
              </a:spcBef>
              <a:spcAft>
                <a:spcPts val="0"/>
              </a:spcAft>
              <a:buClr>
                <a:schemeClr val="dk1"/>
              </a:buClr>
              <a:buSzPts val="1100"/>
              <a:buFont typeface="Arial"/>
              <a:buNone/>
            </a:pPr>
            <a:r>
              <a:rPr lang="en-US" sz="3100" b="0" i="1">
                <a:solidFill>
                  <a:schemeClr val="accent4"/>
                </a:solidFill>
                <a:latin typeface="Lato"/>
                <a:ea typeface="Lato"/>
                <a:cs typeface="Lato"/>
                <a:sym typeface="Lato"/>
              </a:rPr>
              <a:t>(Born after 2000)</a:t>
            </a:r>
            <a:endParaRPr sz="3100" b="0" i="1">
              <a:solidFill>
                <a:schemeClr val="accent4"/>
              </a:solidFill>
              <a:latin typeface="Lato"/>
              <a:ea typeface="Lato"/>
              <a:cs typeface="Lato"/>
              <a:sym typeface="Lato"/>
            </a:endParaRPr>
          </a:p>
        </p:txBody>
      </p:sp>
      <p:sp>
        <p:nvSpPr>
          <p:cNvPr id="87" name="Google Shape;87;g1eb9f7486a5_1_0"/>
          <p:cNvSpPr txBox="1">
            <a:spLocks noGrp="1"/>
          </p:cNvSpPr>
          <p:nvPr>
            <p:ph type="body" idx="1"/>
          </p:nvPr>
        </p:nvSpPr>
        <p:spPr>
          <a:xfrm>
            <a:off x="838200" y="2258100"/>
            <a:ext cx="10515600" cy="43950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700" b="1">
                <a:latin typeface="Lato"/>
                <a:ea typeface="Lato"/>
                <a:cs typeface="Lato"/>
                <a:sym typeface="Lato"/>
              </a:rPr>
              <a:t>What They Value: </a:t>
            </a:r>
            <a:r>
              <a:rPr lang="en-US" sz="2700">
                <a:latin typeface="Lato"/>
                <a:ea typeface="Lato"/>
                <a:cs typeface="Lato"/>
                <a:sym typeface="Lato"/>
              </a:rPr>
              <a:t>Direct and fun communication, they have very short attention spans.</a:t>
            </a:r>
            <a:endParaRPr sz="2700">
              <a:latin typeface="Lato"/>
              <a:ea typeface="Lato"/>
              <a:cs typeface="Lato"/>
              <a:sym typeface="Lato"/>
            </a:endParaRPr>
          </a:p>
          <a:p>
            <a:pPr marL="0" lvl="0" indent="0" algn="l" rtl="0">
              <a:lnSpc>
                <a:spcPct val="100000"/>
              </a:lnSpc>
              <a:spcBef>
                <a:spcPts val="0"/>
              </a:spcBef>
              <a:spcAft>
                <a:spcPts val="0"/>
              </a:spcAft>
              <a:buNone/>
            </a:pPr>
            <a:endParaRPr sz="2700" b="1">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Communication Tip: </a:t>
            </a:r>
            <a:r>
              <a:rPr lang="en-US" sz="2700">
                <a:latin typeface="Lato"/>
                <a:ea typeface="Lato"/>
                <a:cs typeface="Lato"/>
                <a:sym typeface="Lato"/>
              </a:rPr>
              <a:t>Get right to the point. Use their preferred mode of communication. Shoot them a text. Send a Google Calendar invite. Go where they already are. If you can make it bite-sized and fun they are much more likely to pay attention. Beware of lectures–they will tune out.</a:t>
            </a:r>
            <a:endParaRPr sz="27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eb9f7486a5_1_9"/>
          <p:cNvSpPr txBox="1">
            <a:spLocks noGrp="1"/>
          </p:cNvSpPr>
          <p:nvPr>
            <p:ph type="body" idx="1"/>
          </p:nvPr>
        </p:nvSpPr>
        <p:spPr>
          <a:xfrm>
            <a:off x="838200" y="1749425"/>
            <a:ext cx="10339500" cy="48849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endParaRPr sz="3100">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What They Value: </a:t>
            </a:r>
            <a:r>
              <a:rPr lang="en-US" sz="2700">
                <a:latin typeface="Lato"/>
                <a:ea typeface="Lato"/>
                <a:cs typeface="Lato"/>
                <a:sym typeface="Lato"/>
              </a:rPr>
              <a:t>Self-expression. Millennials love to express themselves, add their own mark and have their opinion represented.</a:t>
            </a:r>
            <a:endParaRPr sz="2700">
              <a:latin typeface="Lato"/>
              <a:ea typeface="Lato"/>
              <a:cs typeface="Lato"/>
              <a:sym typeface="Lato"/>
            </a:endParaRPr>
          </a:p>
          <a:p>
            <a:pPr marL="0" lvl="0" indent="0" algn="l" rtl="0">
              <a:lnSpc>
                <a:spcPct val="100000"/>
              </a:lnSpc>
              <a:spcBef>
                <a:spcPts val="0"/>
              </a:spcBef>
              <a:spcAft>
                <a:spcPts val="0"/>
              </a:spcAft>
              <a:buNone/>
            </a:pPr>
            <a:endParaRPr sz="2700">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Communication Tip: </a:t>
            </a:r>
            <a:r>
              <a:rPr lang="en-US" sz="2700">
                <a:latin typeface="Lato"/>
                <a:ea typeface="Lato"/>
                <a:cs typeface="Lato"/>
                <a:sym typeface="Lato"/>
              </a:rPr>
              <a:t>Ask their opinion, value their ideas and let them help construct the solution with you. Approach a millennial in the brainstorming stage before you have an idea formed. This will help them feel buy-in and that they are on the same team as you.</a:t>
            </a:r>
            <a:endParaRPr sz="2700">
              <a:latin typeface="Lato"/>
              <a:ea typeface="Lato"/>
              <a:cs typeface="Lato"/>
              <a:sym typeface="Lato"/>
            </a:endParaRPr>
          </a:p>
        </p:txBody>
      </p:sp>
      <p:sp>
        <p:nvSpPr>
          <p:cNvPr id="94" name="Google Shape;94;g1eb9f7486a5_1_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US" sz="4300">
                <a:latin typeface="Lato"/>
                <a:ea typeface="Lato"/>
                <a:cs typeface="Lato"/>
                <a:sym typeface="Lato"/>
              </a:rPr>
              <a:t>Millennials</a:t>
            </a:r>
            <a:endParaRPr sz="4300">
              <a:solidFill>
                <a:srgbClr val="861F41"/>
              </a:solidFill>
              <a:latin typeface="Lato"/>
              <a:ea typeface="Lato"/>
              <a:cs typeface="Lato"/>
              <a:sym typeface="Lato"/>
            </a:endParaRPr>
          </a:p>
          <a:p>
            <a:pPr marL="0" lvl="0" indent="0" algn="l" rtl="0">
              <a:lnSpc>
                <a:spcPct val="100000"/>
              </a:lnSpc>
              <a:spcBef>
                <a:spcPts val="0"/>
              </a:spcBef>
              <a:spcAft>
                <a:spcPts val="0"/>
              </a:spcAft>
              <a:buSzPts val="1100"/>
              <a:buNone/>
            </a:pPr>
            <a:r>
              <a:rPr lang="en-US" sz="3100" b="0" i="1">
                <a:solidFill>
                  <a:schemeClr val="accent4"/>
                </a:solidFill>
                <a:latin typeface="Lato"/>
                <a:ea typeface="Lato"/>
                <a:cs typeface="Lato"/>
                <a:sym typeface="Lato"/>
              </a:rPr>
              <a:t>(1980-2000)</a:t>
            </a:r>
            <a:endParaRPr sz="3100" b="0" i="1">
              <a:solidFill>
                <a:schemeClr val="accent4"/>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eb9f7486a5_1_16"/>
          <p:cNvSpPr txBox="1">
            <a:spLocks noGrp="1"/>
          </p:cNvSpPr>
          <p:nvPr>
            <p:ph type="body" idx="1"/>
          </p:nvPr>
        </p:nvSpPr>
        <p:spPr>
          <a:xfrm>
            <a:off x="838200" y="1749425"/>
            <a:ext cx="10672800" cy="48471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endParaRPr sz="3100">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What They Value: </a:t>
            </a:r>
            <a:r>
              <a:rPr lang="en-US" sz="2700">
                <a:latin typeface="Lato"/>
                <a:ea typeface="Lato"/>
                <a:cs typeface="Lato"/>
                <a:sym typeface="Lato"/>
              </a:rPr>
              <a:t>Shared responsibility. They want partners, helpers and support from the people around them. </a:t>
            </a:r>
            <a:endParaRPr sz="2700">
              <a:latin typeface="Lato"/>
              <a:ea typeface="Lato"/>
              <a:cs typeface="Lato"/>
              <a:sym typeface="Lato"/>
            </a:endParaRPr>
          </a:p>
          <a:p>
            <a:pPr marL="0" lvl="0" indent="0" algn="l" rtl="0">
              <a:lnSpc>
                <a:spcPct val="100000"/>
              </a:lnSpc>
              <a:spcBef>
                <a:spcPts val="0"/>
              </a:spcBef>
              <a:spcAft>
                <a:spcPts val="0"/>
              </a:spcAft>
              <a:buNone/>
            </a:pPr>
            <a:endParaRPr sz="2700">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Communication Tip:</a:t>
            </a:r>
            <a:r>
              <a:rPr lang="en-US" sz="2700">
                <a:latin typeface="Lato"/>
                <a:ea typeface="Lato"/>
                <a:cs typeface="Lato"/>
                <a:sym typeface="Lato"/>
              </a:rPr>
              <a:t> Anytime you want to reach out to an Xer, you will get a better response if you try to address their needs and take pressure away from them. Consider, “would you like to put your event planning expertise to use?” rather than just asking for help, and you will get a great reply and lots of gratitude.</a:t>
            </a:r>
            <a:endParaRPr sz="2700">
              <a:latin typeface="Lato"/>
              <a:ea typeface="Lato"/>
              <a:cs typeface="Lato"/>
              <a:sym typeface="Lato"/>
            </a:endParaRPr>
          </a:p>
        </p:txBody>
      </p:sp>
      <p:sp>
        <p:nvSpPr>
          <p:cNvPr id="101" name="Google Shape;101;g1eb9f7486a5_1_1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US" sz="4300">
                <a:latin typeface="Lato"/>
                <a:ea typeface="Lato"/>
                <a:cs typeface="Lato"/>
                <a:sym typeface="Lato"/>
              </a:rPr>
              <a:t>Gen X</a:t>
            </a:r>
            <a:endParaRPr sz="4300">
              <a:solidFill>
                <a:srgbClr val="861F41"/>
              </a:solidFill>
              <a:latin typeface="Lato"/>
              <a:ea typeface="Lato"/>
              <a:cs typeface="Lato"/>
              <a:sym typeface="Lato"/>
            </a:endParaRPr>
          </a:p>
          <a:p>
            <a:pPr marL="0" lvl="0" indent="0" algn="l" rtl="0">
              <a:lnSpc>
                <a:spcPct val="100000"/>
              </a:lnSpc>
              <a:spcBef>
                <a:spcPts val="0"/>
              </a:spcBef>
              <a:spcAft>
                <a:spcPts val="0"/>
              </a:spcAft>
              <a:buSzPts val="1100"/>
              <a:buNone/>
            </a:pPr>
            <a:r>
              <a:rPr lang="en-US" sz="3100" b="0" i="1">
                <a:solidFill>
                  <a:schemeClr val="accent4"/>
                </a:solidFill>
                <a:latin typeface="Lato"/>
                <a:ea typeface="Lato"/>
                <a:cs typeface="Lato"/>
                <a:sym typeface="Lato"/>
              </a:rPr>
              <a:t>(1965-1979)</a:t>
            </a:r>
            <a:endParaRPr sz="3100" b="0" i="1">
              <a:solidFill>
                <a:schemeClr val="accent4"/>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eb9f7486a5_1_29"/>
          <p:cNvSpPr txBox="1">
            <a:spLocks noGrp="1"/>
          </p:cNvSpPr>
          <p:nvPr>
            <p:ph type="body" idx="1"/>
          </p:nvPr>
        </p:nvSpPr>
        <p:spPr>
          <a:xfrm>
            <a:off x="838200" y="1825625"/>
            <a:ext cx="10429800" cy="5032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endParaRPr sz="3100">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What They Value:</a:t>
            </a:r>
            <a:r>
              <a:rPr lang="en-US" sz="2700">
                <a:latin typeface="Lato"/>
                <a:ea typeface="Lato"/>
                <a:cs typeface="Lato"/>
                <a:sym typeface="Lato"/>
              </a:rPr>
              <a:t> Respect &amp; tradition. Boomers have reached an age where they want respect from younger counterparts, fear losing the traditions they hold dear. Some lament the loss of in-person communication in a digital age.</a:t>
            </a:r>
            <a:endParaRPr sz="2700">
              <a:latin typeface="Lato"/>
              <a:ea typeface="Lato"/>
              <a:cs typeface="Lato"/>
              <a:sym typeface="Lato"/>
            </a:endParaRPr>
          </a:p>
          <a:p>
            <a:pPr marL="0" lvl="0" indent="0" algn="l" rtl="0">
              <a:lnSpc>
                <a:spcPct val="100000"/>
              </a:lnSpc>
              <a:spcBef>
                <a:spcPts val="0"/>
              </a:spcBef>
              <a:spcAft>
                <a:spcPts val="0"/>
              </a:spcAft>
              <a:buNone/>
            </a:pPr>
            <a:endParaRPr sz="2700">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Communication Tip: </a:t>
            </a:r>
            <a:r>
              <a:rPr lang="en-US" sz="2700">
                <a:latin typeface="Lato"/>
                <a:ea typeface="Lato"/>
                <a:cs typeface="Lato"/>
                <a:sym typeface="Lato"/>
              </a:rPr>
              <a:t>Respect should be paramount. Whether you are discussing a new idea or working through conflict, respecting a boomer’s life experience and opinion is key to effective communication.</a:t>
            </a:r>
            <a:endParaRPr sz="2700">
              <a:latin typeface="Lato"/>
              <a:ea typeface="Lato"/>
              <a:cs typeface="Lato"/>
              <a:sym typeface="Lato"/>
            </a:endParaRPr>
          </a:p>
        </p:txBody>
      </p:sp>
      <p:sp>
        <p:nvSpPr>
          <p:cNvPr id="108" name="Google Shape;108;g1eb9f7486a5_1_2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US" sz="4300">
                <a:latin typeface="Lato"/>
                <a:ea typeface="Lato"/>
                <a:cs typeface="Lato"/>
                <a:sym typeface="Lato"/>
              </a:rPr>
              <a:t>Boomers</a:t>
            </a:r>
            <a:endParaRPr sz="4300">
              <a:solidFill>
                <a:srgbClr val="861F41"/>
              </a:solidFill>
              <a:latin typeface="Lato"/>
              <a:ea typeface="Lato"/>
              <a:cs typeface="Lato"/>
              <a:sym typeface="Lato"/>
            </a:endParaRPr>
          </a:p>
          <a:p>
            <a:pPr marL="0" lvl="0" indent="0" algn="l" rtl="0">
              <a:lnSpc>
                <a:spcPct val="100000"/>
              </a:lnSpc>
              <a:spcBef>
                <a:spcPts val="0"/>
              </a:spcBef>
              <a:spcAft>
                <a:spcPts val="0"/>
              </a:spcAft>
              <a:buSzPts val="1100"/>
              <a:buNone/>
            </a:pPr>
            <a:r>
              <a:rPr lang="en-US" sz="3100" b="0" i="1">
                <a:solidFill>
                  <a:schemeClr val="accent4"/>
                </a:solidFill>
                <a:latin typeface="Lato"/>
                <a:ea typeface="Lato"/>
                <a:cs typeface="Lato"/>
                <a:sym typeface="Lato"/>
              </a:rPr>
              <a:t>(1946-1964)</a:t>
            </a:r>
            <a:endParaRPr sz="3100" b="0" i="1">
              <a:solidFill>
                <a:schemeClr val="accent4"/>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eb9f7486a5_1_36"/>
          <p:cNvSpPr txBox="1">
            <a:spLocks noGrp="1"/>
          </p:cNvSpPr>
          <p:nvPr>
            <p:ph type="body" idx="1"/>
          </p:nvPr>
        </p:nvSpPr>
        <p:spPr>
          <a:xfrm>
            <a:off x="838200" y="1825625"/>
            <a:ext cx="10515600" cy="5032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endParaRPr sz="3100" b="1">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What They Value: </a:t>
            </a:r>
            <a:r>
              <a:rPr lang="en-US" sz="2700">
                <a:latin typeface="Lato"/>
                <a:ea typeface="Lato"/>
                <a:cs typeface="Lato"/>
                <a:sym typeface="Lato"/>
              </a:rPr>
              <a:t>They have seen more than any of us could imagine. They want to enjoy life and share their lessons learned. Let them tell you as many stories as they want and always bring them their favorite dessert—they deserve it!</a:t>
            </a:r>
            <a:endParaRPr sz="2700">
              <a:latin typeface="Lato"/>
              <a:ea typeface="Lato"/>
              <a:cs typeface="Lato"/>
              <a:sym typeface="Lato"/>
            </a:endParaRPr>
          </a:p>
          <a:p>
            <a:pPr marL="0" lvl="0" indent="0" algn="l" rtl="0">
              <a:lnSpc>
                <a:spcPct val="100000"/>
              </a:lnSpc>
              <a:spcBef>
                <a:spcPts val="0"/>
              </a:spcBef>
              <a:spcAft>
                <a:spcPts val="0"/>
              </a:spcAft>
              <a:buNone/>
            </a:pPr>
            <a:endParaRPr sz="2700">
              <a:latin typeface="Lato"/>
              <a:ea typeface="Lato"/>
              <a:cs typeface="Lato"/>
              <a:sym typeface="Lato"/>
            </a:endParaRPr>
          </a:p>
          <a:p>
            <a:pPr marL="0" lvl="0" indent="0" algn="l" rtl="0">
              <a:lnSpc>
                <a:spcPct val="100000"/>
              </a:lnSpc>
              <a:spcBef>
                <a:spcPts val="0"/>
              </a:spcBef>
              <a:spcAft>
                <a:spcPts val="0"/>
              </a:spcAft>
              <a:buNone/>
            </a:pPr>
            <a:r>
              <a:rPr lang="en-US" sz="2700" b="1">
                <a:latin typeface="Lato"/>
                <a:ea typeface="Lato"/>
                <a:cs typeface="Lato"/>
                <a:sym typeface="Lato"/>
              </a:rPr>
              <a:t>Communication Tip:</a:t>
            </a:r>
            <a:r>
              <a:rPr lang="en-US" sz="2700">
                <a:latin typeface="Lato"/>
                <a:ea typeface="Lato"/>
                <a:cs typeface="Lato"/>
                <a:sym typeface="Lato"/>
              </a:rPr>
              <a:t> Let them communicate with you however they want. Listen and learn.</a:t>
            </a:r>
            <a:endParaRPr sz="2700">
              <a:latin typeface="Lato"/>
              <a:ea typeface="Lato"/>
              <a:cs typeface="Lato"/>
              <a:sym typeface="Lato"/>
            </a:endParaRPr>
          </a:p>
        </p:txBody>
      </p:sp>
      <p:sp>
        <p:nvSpPr>
          <p:cNvPr id="115" name="Google Shape;115;g1eb9f7486a5_1_3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100"/>
              <a:buNone/>
            </a:pPr>
            <a:r>
              <a:rPr lang="en-US" sz="4300">
                <a:latin typeface="Lato"/>
                <a:ea typeface="Lato"/>
                <a:cs typeface="Lato"/>
                <a:sym typeface="Lato"/>
              </a:rPr>
              <a:t>Silent Generation</a:t>
            </a:r>
            <a:endParaRPr sz="4300">
              <a:solidFill>
                <a:srgbClr val="861F41"/>
              </a:solidFill>
              <a:latin typeface="Lato"/>
              <a:ea typeface="Lato"/>
              <a:cs typeface="Lato"/>
              <a:sym typeface="Lato"/>
            </a:endParaRPr>
          </a:p>
          <a:p>
            <a:pPr marL="0" lvl="0" indent="0" algn="l" rtl="0">
              <a:lnSpc>
                <a:spcPct val="100000"/>
              </a:lnSpc>
              <a:spcBef>
                <a:spcPts val="0"/>
              </a:spcBef>
              <a:spcAft>
                <a:spcPts val="0"/>
              </a:spcAft>
              <a:buSzPts val="1100"/>
              <a:buNone/>
            </a:pPr>
            <a:r>
              <a:rPr lang="en-US" sz="3100" b="0" i="1">
                <a:solidFill>
                  <a:schemeClr val="accent4"/>
                </a:solidFill>
                <a:latin typeface="Lato"/>
                <a:ea typeface="Lato"/>
                <a:cs typeface="Lato"/>
                <a:sym typeface="Lato"/>
              </a:rPr>
              <a:t>(Born before 1946)</a:t>
            </a:r>
            <a:endParaRPr sz="3100" b="0" i="1">
              <a:solidFill>
                <a:schemeClr val="accent4"/>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322b5cce798_0_31"/>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t>Attracting Prospective Members</a:t>
            </a:r>
            <a:endParaRPr/>
          </a:p>
        </p:txBody>
      </p:sp>
      <p:sp>
        <p:nvSpPr>
          <p:cNvPr id="122" name="Google Shape;122;g322b5cce798_0_31"/>
          <p:cNvSpPr txBox="1">
            <a:spLocks noGrp="1"/>
          </p:cNvSpPr>
          <p:nvPr>
            <p:ph type="subTitle" idx="1"/>
          </p:nvPr>
        </p:nvSpPr>
        <p:spPr>
          <a:xfrm>
            <a:off x="1524000" y="3602038"/>
            <a:ext cx="9144000" cy="16557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endParaRPr/>
          </a:p>
        </p:txBody>
      </p:sp>
    </p:spTree>
  </p:cSld>
  <p:clrMapOvr>
    <a:masterClrMapping/>
  </p:clrMapOvr>
</p:sld>
</file>

<file path=ppt/theme/theme1.xml><?xml version="1.0" encoding="utf-8"?>
<a:theme xmlns:a="http://schemas.openxmlformats.org/drawingml/2006/main" name="2_Office Theme">
  <a:themeElements>
    <a:clrScheme name="PEO">
      <a:dk1>
        <a:srgbClr val="000000"/>
      </a:dk1>
      <a:lt1>
        <a:srgbClr val="FFFFFF"/>
      </a:lt1>
      <a:dk2>
        <a:srgbClr val="510857"/>
      </a:dk2>
      <a:lt2>
        <a:srgbClr val="AB0871"/>
      </a:lt2>
      <a:accent1>
        <a:srgbClr val="82003E"/>
      </a:accent1>
      <a:accent2>
        <a:srgbClr val="FFD600"/>
      </a:accent2>
      <a:accent3>
        <a:srgbClr val="D3DF4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4427</Words>
  <Application>Microsoft Macintosh PowerPoint</Application>
  <PresentationFormat>Widescreen</PresentationFormat>
  <Paragraphs>379</Paragraphs>
  <Slides>22</Slides>
  <Notes>22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Lato</vt:lpstr>
      <vt:lpstr>Arial</vt:lpstr>
      <vt:lpstr>Georgia</vt:lpstr>
      <vt:lpstr>Calibri</vt:lpstr>
      <vt:lpstr>2_Office Theme</vt:lpstr>
      <vt:lpstr>1_Office Theme</vt:lpstr>
      <vt:lpstr>Attracting &amp; Engaging the Next Generation of P.E.O.s</vt:lpstr>
      <vt:lpstr>We bring greetings from WY &amp; GA!</vt:lpstr>
      <vt:lpstr>Communication Across Generations</vt:lpstr>
      <vt:lpstr>Gen Z  (Born after 2000)</vt:lpstr>
      <vt:lpstr>Millennials (1980-2000)</vt:lpstr>
      <vt:lpstr>Gen X (1965-1979)</vt:lpstr>
      <vt:lpstr>Boomers (1946-1964)</vt:lpstr>
      <vt:lpstr>Silent Generation (Born before 1946)</vt:lpstr>
      <vt:lpstr>Attracting Prospective Members</vt:lpstr>
      <vt:lpstr>Planning successful socials</vt:lpstr>
      <vt:lpstr>Evaluate &amp; adjust chapter terminology</vt:lpstr>
      <vt:lpstr>Cancel Assumptions</vt:lpstr>
      <vt:lpstr>Reset Financial Expectations</vt:lpstr>
      <vt:lpstr>Engaging Current Members</vt:lpstr>
      <vt:lpstr>Practice Transparency</vt:lpstr>
      <vt:lpstr>Evaluate &amp; Adjust Hosting Expectations</vt:lpstr>
      <vt:lpstr>Evaluate &amp; Adjust Hosting Expectations</vt:lpstr>
      <vt:lpstr>Erasing Dress Codes: Come As You Are!</vt:lpstr>
      <vt:lpstr>Evolution of Traditions</vt:lpstr>
      <vt:lpstr>PowerPoint Presentation</vt:lpstr>
      <vt:lpstr>In 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Allison Vial</dc:creator>
  <cp:lastModifiedBy>Kathleen Blake</cp:lastModifiedBy>
  <cp:revision>1</cp:revision>
  <dcterms:created xsi:type="dcterms:W3CDTF">2018-05-07T14:59:30Z</dcterms:created>
  <dcterms:modified xsi:type="dcterms:W3CDTF">2025-07-17T15:17:18Z</dcterms:modified>
</cp:coreProperties>
</file>