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sldIdLst>
    <p:sldId id="275" r:id="rId2"/>
    <p:sldId id="280" r:id="rId3"/>
    <p:sldId id="282" r:id="rId4"/>
    <p:sldId id="276" r:id="rId5"/>
    <p:sldId id="257" r:id="rId6"/>
    <p:sldId id="258" r:id="rId7"/>
    <p:sldId id="273" r:id="rId8"/>
    <p:sldId id="259" r:id="rId9"/>
    <p:sldId id="260" r:id="rId10"/>
    <p:sldId id="261" r:id="rId11"/>
    <p:sldId id="262" r:id="rId12"/>
    <p:sldId id="263" r:id="rId13"/>
    <p:sldId id="264" r:id="rId14"/>
    <p:sldId id="265" r:id="rId15"/>
    <p:sldId id="266" r:id="rId16"/>
    <p:sldId id="268" r:id="rId17"/>
    <p:sldId id="267" r:id="rId18"/>
    <p:sldId id="269" r:id="rId19"/>
    <p:sldId id="270" r:id="rId20"/>
    <p:sldId id="271" r:id="rId21"/>
    <p:sldId id="272" r:id="rId22"/>
    <p:sldId id="278" r:id="rId23"/>
    <p:sldId id="274" r:id="rId24"/>
    <p:sldId id="279" r:id="rId25"/>
    <p:sldId id="283"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a:srgbClr val="990033"/>
    <a:srgbClr val="CC0066"/>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110" d="100"/>
          <a:sy n="110" d="100"/>
        </p:scale>
        <p:origin x="66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80714FA-1D85-4A4D-B90B-8A7D29C2457B}" type="datetimeFigureOut">
              <a:rPr lang="en-US" smtClean="0"/>
              <a:t>7/18/23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4EC666-0439-4563-BF99-18B57B8572D6}" type="slidenum">
              <a:rPr lang="en-US" smtClean="0"/>
              <a:t>‹#›</a:t>
            </a:fld>
            <a:endParaRPr lang="en-US"/>
          </a:p>
        </p:txBody>
      </p:sp>
    </p:spTree>
    <p:extLst>
      <p:ext uri="{BB962C8B-B14F-4D97-AF65-F5344CB8AC3E}">
        <p14:creationId xmlns:p14="http://schemas.microsoft.com/office/powerpoint/2010/main" val="3173328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80714FA-1D85-4A4D-B90B-8A7D29C2457B}" type="datetimeFigureOut">
              <a:rPr lang="en-US" smtClean="0"/>
              <a:t>7/18/23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4EC666-0439-4563-BF99-18B57B8572D6}" type="slidenum">
              <a:rPr lang="en-US" smtClean="0"/>
              <a:t>‹#›</a:t>
            </a:fld>
            <a:endParaRPr lang="en-US"/>
          </a:p>
        </p:txBody>
      </p:sp>
    </p:spTree>
    <p:extLst>
      <p:ext uri="{BB962C8B-B14F-4D97-AF65-F5344CB8AC3E}">
        <p14:creationId xmlns:p14="http://schemas.microsoft.com/office/powerpoint/2010/main" val="4022204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80714FA-1D85-4A4D-B90B-8A7D29C2457B}" type="datetimeFigureOut">
              <a:rPr lang="en-US" smtClean="0"/>
              <a:t>7/18/23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4EC666-0439-4563-BF99-18B57B8572D6}"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69232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80714FA-1D85-4A4D-B90B-8A7D29C2457B}" type="datetimeFigureOut">
              <a:rPr lang="en-US" smtClean="0"/>
              <a:t>7/18/23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4EC666-0439-4563-BF99-18B57B8572D6}" type="slidenum">
              <a:rPr lang="en-US" smtClean="0"/>
              <a:t>‹#›</a:t>
            </a:fld>
            <a:endParaRPr lang="en-US"/>
          </a:p>
        </p:txBody>
      </p:sp>
    </p:spTree>
    <p:extLst>
      <p:ext uri="{BB962C8B-B14F-4D97-AF65-F5344CB8AC3E}">
        <p14:creationId xmlns:p14="http://schemas.microsoft.com/office/powerpoint/2010/main" val="12458377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80714FA-1D85-4A4D-B90B-8A7D29C2457B}" type="datetimeFigureOut">
              <a:rPr lang="en-US" smtClean="0"/>
              <a:t>7/18/23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4EC666-0439-4563-BF99-18B57B8572D6}"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069863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80714FA-1D85-4A4D-B90B-8A7D29C2457B}" type="datetimeFigureOut">
              <a:rPr lang="en-US" smtClean="0"/>
              <a:t>7/18/23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4EC666-0439-4563-BF99-18B57B8572D6}" type="slidenum">
              <a:rPr lang="en-US" smtClean="0"/>
              <a:t>‹#›</a:t>
            </a:fld>
            <a:endParaRPr lang="en-US"/>
          </a:p>
        </p:txBody>
      </p:sp>
    </p:spTree>
    <p:extLst>
      <p:ext uri="{BB962C8B-B14F-4D97-AF65-F5344CB8AC3E}">
        <p14:creationId xmlns:p14="http://schemas.microsoft.com/office/powerpoint/2010/main" val="27328818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0714FA-1D85-4A4D-B90B-8A7D29C2457B}" type="datetimeFigureOut">
              <a:rPr lang="en-US" smtClean="0"/>
              <a:t>7/18/23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4EC666-0439-4563-BF99-18B57B8572D6}" type="slidenum">
              <a:rPr lang="en-US" smtClean="0"/>
              <a:t>‹#›</a:t>
            </a:fld>
            <a:endParaRPr lang="en-US"/>
          </a:p>
        </p:txBody>
      </p:sp>
    </p:spTree>
    <p:extLst>
      <p:ext uri="{BB962C8B-B14F-4D97-AF65-F5344CB8AC3E}">
        <p14:creationId xmlns:p14="http://schemas.microsoft.com/office/powerpoint/2010/main" val="19862590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0714FA-1D85-4A4D-B90B-8A7D29C2457B}" type="datetimeFigureOut">
              <a:rPr lang="en-US" smtClean="0"/>
              <a:t>7/18/23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4EC666-0439-4563-BF99-18B57B8572D6}" type="slidenum">
              <a:rPr lang="en-US" smtClean="0"/>
              <a:t>‹#›</a:t>
            </a:fld>
            <a:endParaRPr lang="en-US"/>
          </a:p>
        </p:txBody>
      </p:sp>
    </p:spTree>
    <p:extLst>
      <p:ext uri="{BB962C8B-B14F-4D97-AF65-F5344CB8AC3E}">
        <p14:creationId xmlns:p14="http://schemas.microsoft.com/office/powerpoint/2010/main" val="3368175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0714FA-1D85-4A4D-B90B-8A7D29C2457B}" type="datetimeFigureOut">
              <a:rPr lang="en-US" smtClean="0"/>
              <a:t>7/18/23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4EC666-0439-4563-BF99-18B57B8572D6}" type="slidenum">
              <a:rPr lang="en-US" smtClean="0"/>
              <a:t>‹#›</a:t>
            </a:fld>
            <a:endParaRPr lang="en-US"/>
          </a:p>
        </p:txBody>
      </p:sp>
    </p:spTree>
    <p:extLst>
      <p:ext uri="{BB962C8B-B14F-4D97-AF65-F5344CB8AC3E}">
        <p14:creationId xmlns:p14="http://schemas.microsoft.com/office/powerpoint/2010/main" val="672593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80714FA-1D85-4A4D-B90B-8A7D29C2457B}" type="datetimeFigureOut">
              <a:rPr lang="en-US" smtClean="0"/>
              <a:t>7/18/23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4EC666-0439-4563-BF99-18B57B8572D6}" type="slidenum">
              <a:rPr lang="en-US" smtClean="0"/>
              <a:t>‹#›</a:t>
            </a:fld>
            <a:endParaRPr lang="en-US"/>
          </a:p>
        </p:txBody>
      </p:sp>
    </p:spTree>
    <p:extLst>
      <p:ext uri="{BB962C8B-B14F-4D97-AF65-F5344CB8AC3E}">
        <p14:creationId xmlns:p14="http://schemas.microsoft.com/office/powerpoint/2010/main" val="3874364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80714FA-1D85-4A4D-B90B-8A7D29C2457B}" type="datetimeFigureOut">
              <a:rPr lang="en-US" smtClean="0"/>
              <a:t>7/18/23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4EC666-0439-4563-BF99-18B57B8572D6}" type="slidenum">
              <a:rPr lang="en-US" smtClean="0"/>
              <a:t>‹#›</a:t>
            </a:fld>
            <a:endParaRPr lang="en-US"/>
          </a:p>
        </p:txBody>
      </p:sp>
    </p:spTree>
    <p:extLst>
      <p:ext uri="{BB962C8B-B14F-4D97-AF65-F5344CB8AC3E}">
        <p14:creationId xmlns:p14="http://schemas.microsoft.com/office/powerpoint/2010/main" val="1305780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0714FA-1D85-4A4D-B90B-8A7D29C2457B}" type="datetimeFigureOut">
              <a:rPr lang="en-US" smtClean="0"/>
              <a:t>7/18/23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4EC666-0439-4563-BF99-18B57B8572D6}" type="slidenum">
              <a:rPr lang="en-US" smtClean="0"/>
              <a:t>‹#›</a:t>
            </a:fld>
            <a:endParaRPr lang="en-US"/>
          </a:p>
        </p:txBody>
      </p:sp>
    </p:spTree>
    <p:extLst>
      <p:ext uri="{BB962C8B-B14F-4D97-AF65-F5344CB8AC3E}">
        <p14:creationId xmlns:p14="http://schemas.microsoft.com/office/powerpoint/2010/main" val="4247904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80714FA-1D85-4A4D-B90B-8A7D29C2457B}" type="datetimeFigureOut">
              <a:rPr lang="en-US" smtClean="0"/>
              <a:t>7/18/23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4EC666-0439-4563-BF99-18B57B8572D6}" type="slidenum">
              <a:rPr lang="en-US" smtClean="0"/>
              <a:t>‹#›</a:t>
            </a:fld>
            <a:endParaRPr lang="en-US"/>
          </a:p>
        </p:txBody>
      </p:sp>
    </p:spTree>
    <p:extLst>
      <p:ext uri="{BB962C8B-B14F-4D97-AF65-F5344CB8AC3E}">
        <p14:creationId xmlns:p14="http://schemas.microsoft.com/office/powerpoint/2010/main" val="2376266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0714FA-1D85-4A4D-B90B-8A7D29C2457B}" type="datetimeFigureOut">
              <a:rPr lang="en-US" smtClean="0"/>
              <a:t>7/18/23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4EC666-0439-4563-BF99-18B57B8572D6}" type="slidenum">
              <a:rPr lang="en-US" smtClean="0"/>
              <a:t>‹#›</a:t>
            </a:fld>
            <a:endParaRPr lang="en-US"/>
          </a:p>
        </p:txBody>
      </p:sp>
    </p:spTree>
    <p:extLst>
      <p:ext uri="{BB962C8B-B14F-4D97-AF65-F5344CB8AC3E}">
        <p14:creationId xmlns:p14="http://schemas.microsoft.com/office/powerpoint/2010/main" val="1105148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80714FA-1D85-4A4D-B90B-8A7D29C2457B}" type="datetimeFigureOut">
              <a:rPr lang="en-US" smtClean="0"/>
              <a:t>7/18/23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4EC666-0439-4563-BF99-18B57B8572D6}" type="slidenum">
              <a:rPr lang="en-US" smtClean="0"/>
              <a:t>‹#›</a:t>
            </a:fld>
            <a:endParaRPr lang="en-US"/>
          </a:p>
        </p:txBody>
      </p:sp>
    </p:spTree>
    <p:extLst>
      <p:ext uri="{BB962C8B-B14F-4D97-AF65-F5344CB8AC3E}">
        <p14:creationId xmlns:p14="http://schemas.microsoft.com/office/powerpoint/2010/main" val="2876493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80714FA-1D85-4A4D-B90B-8A7D29C2457B}" type="datetimeFigureOut">
              <a:rPr lang="en-US" smtClean="0"/>
              <a:t>7/18/23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4EC666-0439-4563-BF99-18B57B8572D6}" type="slidenum">
              <a:rPr lang="en-US" smtClean="0"/>
              <a:t>‹#›</a:t>
            </a:fld>
            <a:endParaRPr lang="en-US"/>
          </a:p>
        </p:txBody>
      </p:sp>
    </p:spTree>
    <p:extLst>
      <p:ext uri="{BB962C8B-B14F-4D97-AF65-F5344CB8AC3E}">
        <p14:creationId xmlns:p14="http://schemas.microsoft.com/office/powerpoint/2010/main" val="2299600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80714FA-1D85-4A4D-B90B-8A7D29C2457B}" type="datetimeFigureOut">
              <a:rPr lang="en-US" smtClean="0"/>
              <a:t>7/18/23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BD4EC666-0439-4563-BF99-18B57B8572D6}" type="slidenum">
              <a:rPr lang="en-US" smtClean="0"/>
              <a:t>‹#›</a:t>
            </a:fld>
            <a:endParaRPr lang="en-US"/>
          </a:p>
        </p:txBody>
      </p:sp>
    </p:spTree>
    <p:extLst>
      <p:ext uri="{BB962C8B-B14F-4D97-AF65-F5344CB8AC3E}">
        <p14:creationId xmlns:p14="http://schemas.microsoft.com/office/powerpoint/2010/main" val="3572187527"/>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 id="2147483731" r:id="rId12"/>
    <p:sldLayoutId id="2147483732" r:id="rId13"/>
    <p:sldLayoutId id="2147483733" r:id="rId14"/>
    <p:sldLayoutId id="2147483734" r:id="rId15"/>
    <p:sldLayoutId id="214748373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No photo description available.">
            <a:extLst>
              <a:ext uri="{FF2B5EF4-FFF2-40B4-BE49-F238E27FC236}">
                <a16:creationId xmlns:a16="http://schemas.microsoft.com/office/drawing/2014/main" id="{42AD2B73-9624-9AD3-4311-DFDB4E5DCF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5831" y="88900"/>
            <a:ext cx="6680200" cy="668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53027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8754" y="609600"/>
            <a:ext cx="4545248" cy="801190"/>
          </a:xfrm>
        </p:spPr>
        <p:txBody>
          <a:bodyPr>
            <a:noAutofit/>
          </a:bodyPr>
          <a:lstStyle/>
          <a:p>
            <a:r>
              <a:rPr lang="en-US" sz="4800" b="1" dirty="0">
                <a:latin typeface="Algerian" panose="04020705040A02060702" pitchFamily="82" charset="0"/>
              </a:rPr>
              <a:t>Franc Roads</a:t>
            </a:r>
          </a:p>
        </p:txBody>
      </p:sp>
      <p:sp>
        <p:nvSpPr>
          <p:cNvPr id="6" name="Content Placeholder 5"/>
          <p:cNvSpPr>
            <a:spLocks noGrp="1"/>
          </p:cNvSpPr>
          <p:nvPr>
            <p:ph idx="1"/>
          </p:nvPr>
        </p:nvSpPr>
        <p:spPr>
          <a:xfrm>
            <a:off x="209006" y="3331029"/>
            <a:ext cx="4428307" cy="2845934"/>
          </a:xfrm>
        </p:spPr>
        <p:txBody>
          <a:bodyPr>
            <a:normAutofit fontScale="92500"/>
          </a:bodyPr>
          <a:lstStyle/>
          <a:p>
            <a:pPr marL="0" indent="0" algn="ctr">
              <a:buNone/>
            </a:pPr>
            <a:r>
              <a:rPr lang="en-US" sz="3600" dirty="0"/>
              <a:t>Youngest Founder (14)</a:t>
            </a:r>
          </a:p>
          <a:p>
            <a:pPr marL="0" indent="0" algn="ctr">
              <a:buNone/>
            </a:pPr>
            <a:r>
              <a:rPr lang="en-US" sz="3600" dirty="0"/>
              <a:t>Designed the Aprons wore to assemble to announce their Sisterhood</a:t>
            </a:r>
          </a:p>
          <a:p>
            <a:pPr marL="0" indent="0" algn="ctr">
              <a:buNone/>
            </a:pPr>
            <a:endParaRPr lang="en-US" dirty="0"/>
          </a:p>
        </p:txBody>
      </p:sp>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2476" y="274321"/>
            <a:ext cx="3541958" cy="290891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37312" y="2265679"/>
            <a:ext cx="5264333" cy="3592851"/>
          </a:xfrm>
          <a:prstGeom prst="rect">
            <a:avLst/>
          </a:prstGeom>
        </p:spPr>
      </p:pic>
    </p:spTree>
    <p:extLst>
      <p:ext uri="{BB962C8B-B14F-4D97-AF65-F5344CB8AC3E}">
        <p14:creationId xmlns:p14="http://schemas.microsoft.com/office/powerpoint/2010/main" val="3638502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35131"/>
            <a:ext cx="8596668" cy="927463"/>
          </a:xfrm>
        </p:spPr>
        <p:txBody>
          <a:bodyPr>
            <a:normAutofit/>
          </a:bodyPr>
          <a:lstStyle/>
          <a:p>
            <a:pPr algn="ctr"/>
            <a:r>
              <a:rPr lang="en-US" sz="4800" b="1" dirty="0">
                <a:latin typeface="Algerian" panose="04020705040A02060702" pitchFamily="82" charset="0"/>
              </a:rPr>
              <a:t>Franc Roads</a:t>
            </a:r>
          </a:p>
        </p:txBody>
      </p:sp>
      <p:sp>
        <p:nvSpPr>
          <p:cNvPr id="6" name="Content Placeholder 5"/>
          <p:cNvSpPr>
            <a:spLocks noGrp="1"/>
          </p:cNvSpPr>
          <p:nvPr>
            <p:ph idx="1"/>
          </p:nvPr>
        </p:nvSpPr>
        <p:spPr>
          <a:xfrm>
            <a:off x="248194" y="2913016"/>
            <a:ext cx="10045337" cy="3566161"/>
          </a:xfrm>
        </p:spPr>
        <p:txBody>
          <a:bodyPr>
            <a:normAutofit fontScale="92500" lnSpcReduction="10000"/>
          </a:bodyPr>
          <a:lstStyle/>
          <a:p>
            <a:pPr marL="0" indent="0" algn="ctr">
              <a:buNone/>
            </a:pPr>
            <a:r>
              <a:rPr lang="en-US" sz="4400" b="1" dirty="0"/>
              <a:t>Energetic, Visionary, Ahead of her time</a:t>
            </a:r>
          </a:p>
          <a:p>
            <a:pPr marL="0" indent="0" algn="ctr">
              <a:buNone/>
            </a:pPr>
            <a:r>
              <a:rPr lang="en-US" sz="4400" b="1" dirty="0"/>
              <a:t>Faith in women’s destiny to shape the world</a:t>
            </a:r>
          </a:p>
          <a:p>
            <a:pPr marL="0" indent="0" algn="ctr">
              <a:buNone/>
            </a:pPr>
            <a:r>
              <a:rPr lang="en-US" sz="4400" b="1" dirty="0"/>
              <a:t>Interested in Women's rights</a:t>
            </a:r>
          </a:p>
          <a:p>
            <a:pPr marL="0" indent="0" algn="ctr">
              <a:buNone/>
            </a:pPr>
            <a:r>
              <a:rPr lang="en-US" sz="4400" b="1" dirty="0"/>
              <a:t>A Statesmen, an Artist, and a Teacher</a:t>
            </a:r>
          </a:p>
        </p:txBody>
      </p:sp>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7930" y="1023778"/>
            <a:ext cx="1895475" cy="1889238"/>
          </a:xfrm>
          <a:prstGeom prst="rect">
            <a:avLst/>
          </a:prstGeom>
        </p:spPr>
      </p:pic>
    </p:spTree>
    <p:extLst>
      <p:ext uri="{BB962C8B-B14F-4D97-AF65-F5344CB8AC3E}">
        <p14:creationId xmlns:p14="http://schemas.microsoft.com/office/powerpoint/2010/main" val="164463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a:latin typeface="Algerian" panose="04020705040A02060702" pitchFamily="82" charset="0"/>
              </a:rPr>
              <a:t>  Mary Allen</a:t>
            </a:r>
          </a:p>
        </p:txBody>
      </p:sp>
      <p:sp>
        <p:nvSpPr>
          <p:cNvPr id="6" name="Content Placeholder 5"/>
          <p:cNvSpPr>
            <a:spLocks noGrp="1"/>
          </p:cNvSpPr>
          <p:nvPr>
            <p:ph idx="1"/>
          </p:nvPr>
        </p:nvSpPr>
        <p:spPr>
          <a:xfrm>
            <a:off x="838201" y="1410789"/>
            <a:ext cx="4530634" cy="5212080"/>
          </a:xfrm>
        </p:spPr>
        <p:txBody>
          <a:bodyPr>
            <a:normAutofit fontScale="92500" lnSpcReduction="10000"/>
          </a:bodyPr>
          <a:lstStyle/>
          <a:p>
            <a:pPr marL="0" indent="0" algn="ctr">
              <a:buNone/>
            </a:pPr>
            <a:r>
              <a:rPr lang="en-US" sz="4000" b="1" dirty="0"/>
              <a:t>Stressed the Importance of Proper Procedure in Conducting Business Meetings</a:t>
            </a:r>
          </a:p>
          <a:p>
            <a:pPr marL="0" indent="0" algn="ctr">
              <a:buNone/>
            </a:pPr>
            <a:r>
              <a:rPr lang="en-US" sz="3600" b="1" dirty="0"/>
              <a:t>“We are but undisciplined if we cannot endure the quiet restraint of listening”</a:t>
            </a:r>
          </a:p>
        </p:txBody>
      </p:sp>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29703" y="1410789"/>
            <a:ext cx="3744300" cy="3296194"/>
          </a:xfrm>
          <a:prstGeom prst="rect">
            <a:avLst/>
          </a:prstGeom>
        </p:spPr>
      </p:pic>
    </p:spTree>
    <p:extLst>
      <p:ext uri="{BB962C8B-B14F-4D97-AF65-F5344CB8AC3E}">
        <p14:creationId xmlns:p14="http://schemas.microsoft.com/office/powerpoint/2010/main" val="1292471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48194"/>
            <a:ext cx="8596668" cy="1682206"/>
          </a:xfrm>
        </p:spPr>
        <p:txBody>
          <a:bodyPr>
            <a:normAutofit/>
          </a:bodyPr>
          <a:lstStyle/>
          <a:p>
            <a:r>
              <a:rPr lang="en-US" sz="4800" dirty="0">
                <a:latin typeface="Algerian" panose="04020705040A02060702" pitchFamily="82" charset="0"/>
              </a:rPr>
              <a:t>     Mary Allen</a:t>
            </a:r>
          </a:p>
        </p:txBody>
      </p:sp>
      <p:sp>
        <p:nvSpPr>
          <p:cNvPr id="6" name="Content Placeholder 5"/>
          <p:cNvSpPr>
            <a:spLocks noGrp="1"/>
          </p:cNvSpPr>
          <p:nvPr>
            <p:ph idx="1"/>
          </p:nvPr>
        </p:nvSpPr>
        <p:spPr>
          <a:xfrm>
            <a:off x="0" y="1188720"/>
            <a:ext cx="7013285" cy="4585063"/>
          </a:xfrm>
        </p:spPr>
        <p:txBody>
          <a:bodyPr>
            <a:noAutofit/>
          </a:bodyPr>
          <a:lstStyle/>
          <a:p>
            <a:pPr marL="0" indent="0" algn="ctr">
              <a:buNone/>
            </a:pPr>
            <a:r>
              <a:rPr lang="en-US" sz="3200" b="1" dirty="0"/>
              <a:t>Poised and quiet, </a:t>
            </a:r>
          </a:p>
          <a:p>
            <a:pPr marL="0" indent="0" algn="ctr">
              <a:buNone/>
            </a:pPr>
            <a:r>
              <a:rPr lang="en-US" sz="3200" b="1" dirty="0"/>
              <a:t>“Wholesome and Gracious”</a:t>
            </a:r>
          </a:p>
          <a:p>
            <a:pPr marL="0" indent="0" algn="ctr">
              <a:buNone/>
            </a:pPr>
            <a:r>
              <a:rPr lang="en-US" sz="3200" b="1" dirty="0"/>
              <a:t>Delightful sense of Humor</a:t>
            </a:r>
          </a:p>
          <a:p>
            <a:pPr marL="0" indent="0" algn="ctr">
              <a:buNone/>
            </a:pPr>
            <a:r>
              <a:rPr lang="en-US" sz="3200" b="1" dirty="0"/>
              <a:t>Deep abiding faith in God, Held firm that  Christianity is the practical solution to life's problems</a:t>
            </a:r>
          </a:p>
          <a:p>
            <a:pPr marL="0" indent="0" algn="ctr">
              <a:buNone/>
            </a:pPr>
            <a:r>
              <a:rPr lang="en-US" sz="3200" b="1" dirty="0"/>
              <a:t>Total concern for other people</a:t>
            </a:r>
          </a:p>
          <a:p>
            <a:pPr marL="0" indent="0" algn="ctr">
              <a:buNone/>
            </a:pPr>
            <a:r>
              <a:rPr lang="en-US" sz="3200" b="1" dirty="0"/>
              <a:t>Treasured her friends loves her fellow man</a:t>
            </a:r>
          </a:p>
        </p:txBody>
      </p:sp>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2217" y="500514"/>
            <a:ext cx="2855471" cy="3444467"/>
          </a:xfrm>
          <a:prstGeom prst="rect">
            <a:avLst/>
          </a:prstGeom>
        </p:spPr>
      </p:pic>
    </p:spTree>
    <p:extLst>
      <p:ext uri="{BB962C8B-B14F-4D97-AF65-F5344CB8AC3E}">
        <p14:creationId xmlns:p14="http://schemas.microsoft.com/office/powerpoint/2010/main" val="745119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latin typeface="Algerian" panose="04020705040A02060702" pitchFamily="82" charset="0"/>
              </a:rPr>
              <a:t>   Alice Bird</a:t>
            </a:r>
          </a:p>
        </p:txBody>
      </p:sp>
      <p:sp>
        <p:nvSpPr>
          <p:cNvPr id="6" name="Content Placeholder 5"/>
          <p:cNvSpPr>
            <a:spLocks noGrp="1"/>
          </p:cNvSpPr>
          <p:nvPr>
            <p:ph idx="1"/>
          </p:nvPr>
        </p:nvSpPr>
        <p:spPr>
          <a:xfrm>
            <a:off x="838200" y="1379821"/>
            <a:ext cx="4530634" cy="5125482"/>
          </a:xfrm>
        </p:spPr>
        <p:txBody>
          <a:bodyPr>
            <a:normAutofit fontScale="92500" lnSpcReduction="10000"/>
          </a:bodyPr>
          <a:lstStyle/>
          <a:p>
            <a:pPr marL="0" indent="0" algn="ctr">
              <a:buNone/>
            </a:pPr>
            <a:r>
              <a:rPr lang="en-US" sz="4000" b="1" dirty="0"/>
              <a:t>Wrote the original Constitution &amp; Composed the Original Oath</a:t>
            </a:r>
          </a:p>
          <a:p>
            <a:pPr marL="0" indent="0" algn="ctr">
              <a:buNone/>
            </a:pPr>
            <a:r>
              <a:rPr lang="en-US" sz="4000" b="1" dirty="0"/>
              <a:t>Wrote many of the Laws, Resolutions and Ceremonies</a:t>
            </a:r>
          </a:p>
          <a:p>
            <a:pPr marL="0" indent="0" algn="ctr">
              <a:buNone/>
            </a:pPr>
            <a:r>
              <a:rPr lang="en-US" sz="4000" b="1" dirty="0"/>
              <a:t>First </a:t>
            </a:r>
            <a:r>
              <a:rPr lang="en-US" sz="4000" b="1" dirty="0" err="1"/>
              <a:t>P.E.O.President</a:t>
            </a:r>
            <a:endParaRPr lang="en-US" sz="4000" b="1" dirty="0"/>
          </a:p>
        </p:txBody>
      </p:sp>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62149" y="1379820"/>
            <a:ext cx="3277348" cy="4315585"/>
          </a:xfrm>
          <a:prstGeom prst="rect">
            <a:avLst/>
          </a:prstGeom>
        </p:spPr>
      </p:pic>
    </p:spTree>
    <p:extLst>
      <p:ext uri="{BB962C8B-B14F-4D97-AF65-F5344CB8AC3E}">
        <p14:creationId xmlns:p14="http://schemas.microsoft.com/office/powerpoint/2010/main" val="232512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latin typeface="Algerian" panose="04020705040A02060702" pitchFamily="82" charset="0"/>
              </a:rPr>
              <a:t>    Alice Bird</a:t>
            </a:r>
          </a:p>
        </p:txBody>
      </p:sp>
      <p:sp>
        <p:nvSpPr>
          <p:cNvPr id="6" name="Content Placeholder 5"/>
          <p:cNvSpPr>
            <a:spLocks noGrp="1"/>
          </p:cNvSpPr>
          <p:nvPr>
            <p:ph idx="1"/>
          </p:nvPr>
        </p:nvSpPr>
        <p:spPr>
          <a:xfrm>
            <a:off x="2085264" y="1384663"/>
            <a:ext cx="6849730" cy="5342708"/>
          </a:xfrm>
        </p:spPr>
        <p:txBody>
          <a:bodyPr>
            <a:normAutofit lnSpcReduction="10000"/>
          </a:bodyPr>
          <a:lstStyle/>
          <a:p>
            <a:pPr marL="0" indent="0" algn="ctr">
              <a:buNone/>
            </a:pPr>
            <a:r>
              <a:rPr lang="en-US" sz="4000" b="1" dirty="0"/>
              <a:t>Brilliant Mind, </a:t>
            </a:r>
          </a:p>
          <a:p>
            <a:pPr marL="0" indent="0" algn="ctr">
              <a:buNone/>
            </a:pPr>
            <a:r>
              <a:rPr lang="en-US" sz="4000" b="1" dirty="0"/>
              <a:t>Knowledge of literature, Eloquent writer </a:t>
            </a:r>
          </a:p>
          <a:p>
            <a:pPr marL="0" indent="0" algn="ctr">
              <a:buNone/>
            </a:pPr>
            <a:r>
              <a:rPr lang="en-US" sz="4000" b="1" dirty="0"/>
              <a:t>Singer in College Quartet </a:t>
            </a:r>
          </a:p>
          <a:p>
            <a:pPr marL="0" indent="0" algn="ctr">
              <a:buNone/>
            </a:pPr>
            <a:r>
              <a:rPr lang="en-US" sz="4000" b="1" dirty="0"/>
              <a:t>“When any bold or daring adventure was incubating , Allie was there in the midst” </a:t>
            </a:r>
          </a:p>
        </p:txBody>
      </p:sp>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329" y="387532"/>
            <a:ext cx="2351941" cy="2887209"/>
          </a:xfrm>
          <a:prstGeom prst="rect">
            <a:avLst/>
          </a:prstGeom>
        </p:spPr>
      </p:pic>
    </p:spTree>
    <p:extLst>
      <p:ext uri="{BB962C8B-B14F-4D97-AF65-F5344CB8AC3E}">
        <p14:creationId xmlns:p14="http://schemas.microsoft.com/office/powerpoint/2010/main" val="3526996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6163" y="274320"/>
            <a:ext cx="6975566" cy="957581"/>
          </a:xfrm>
        </p:spPr>
        <p:txBody>
          <a:bodyPr>
            <a:normAutofit fontScale="90000"/>
          </a:bodyPr>
          <a:lstStyle/>
          <a:p>
            <a:pPr algn="ctr"/>
            <a:r>
              <a:rPr lang="en-US" sz="4800" dirty="0">
                <a:latin typeface="Algerian" panose="04020705040A02060702" pitchFamily="82" charset="0"/>
              </a:rPr>
              <a:t> </a:t>
            </a:r>
            <a:r>
              <a:rPr lang="en-US" sz="5300" dirty="0">
                <a:latin typeface="Algerian" panose="04020705040A02060702" pitchFamily="82" charset="0"/>
              </a:rPr>
              <a:t>Alice Virginia Coffin</a:t>
            </a:r>
          </a:p>
        </p:txBody>
      </p:sp>
      <p:sp>
        <p:nvSpPr>
          <p:cNvPr id="6" name="Content Placeholder 5"/>
          <p:cNvSpPr>
            <a:spLocks noGrp="1"/>
          </p:cNvSpPr>
          <p:nvPr>
            <p:ph idx="1"/>
          </p:nvPr>
        </p:nvSpPr>
        <p:spPr>
          <a:xfrm>
            <a:off x="446314" y="1161914"/>
            <a:ext cx="9886406" cy="5435918"/>
          </a:xfrm>
        </p:spPr>
        <p:txBody>
          <a:bodyPr>
            <a:normAutofit fontScale="92500" lnSpcReduction="10000"/>
          </a:bodyPr>
          <a:lstStyle/>
          <a:p>
            <a:pPr marL="0" indent="0" algn="ctr">
              <a:buNone/>
            </a:pPr>
            <a:r>
              <a:rPr lang="en-US" sz="4400" b="1" dirty="0"/>
              <a:t>Suggested the Star </a:t>
            </a:r>
          </a:p>
          <a:p>
            <a:pPr marL="0" indent="0" algn="ctr">
              <a:buNone/>
            </a:pPr>
            <a:r>
              <a:rPr lang="en-US" sz="4400" b="1" dirty="0"/>
              <a:t>&amp; </a:t>
            </a:r>
          </a:p>
          <a:p>
            <a:pPr marL="0" indent="0" algn="ctr">
              <a:buNone/>
            </a:pPr>
            <a:r>
              <a:rPr lang="en-US" sz="4400" b="1" dirty="0"/>
              <a:t>Designed the Emblem</a:t>
            </a:r>
          </a:p>
          <a:p>
            <a:pPr marL="0" indent="0" algn="ctr">
              <a:buNone/>
            </a:pPr>
            <a:endParaRPr lang="en-US" sz="4400" b="1" dirty="0"/>
          </a:p>
          <a:p>
            <a:pPr marL="0" indent="0" algn="ctr">
              <a:buNone/>
            </a:pPr>
            <a:r>
              <a:rPr lang="en-US" sz="2800" dirty="0"/>
              <a:t>The proper place is on the left shoulder. Touching the emblem can be used as a sign of distress or warning and if sister saw this she was to come to their aid at once.</a:t>
            </a:r>
          </a:p>
          <a:p>
            <a:pPr marL="0" indent="0">
              <a:buNone/>
            </a:pPr>
            <a:endParaRPr lang="en-US" sz="2400" dirty="0"/>
          </a:p>
          <a:p>
            <a:pPr marL="0" indent="0" algn="ctr">
              <a:buNone/>
            </a:pPr>
            <a:r>
              <a:rPr lang="en-US" sz="2600" dirty="0"/>
              <a:t>Today it is to be worn over the heart and above all other emblematic badges. </a:t>
            </a:r>
          </a:p>
          <a:p>
            <a:pPr marL="0" indent="0">
              <a:buNone/>
            </a:pPr>
            <a:endParaRPr lang="en-US" sz="4000" dirty="0"/>
          </a:p>
        </p:txBody>
      </p:sp>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176" y="1131934"/>
            <a:ext cx="2216263" cy="2704012"/>
          </a:xfrm>
          <a:prstGeom prst="rect">
            <a:avLst/>
          </a:prstGeom>
        </p:spPr>
      </p:pic>
      <p:pic>
        <p:nvPicPr>
          <p:cNvPr id="1026" name="Picture 2" descr="See related image deta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6540" y="1131934"/>
            <a:ext cx="1765124" cy="19378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1534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5818" y="609600"/>
            <a:ext cx="6818184" cy="1320800"/>
          </a:xfrm>
        </p:spPr>
        <p:txBody>
          <a:bodyPr>
            <a:noAutofit/>
          </a:bodyPr>
          <a:lstStyle/>
          <a:p>
            <a:r>
              <a:rPr lang="en-US" sz="4800" dirty="0">
                <a:latin typeface="Algerian" panose="04020705040A02060702" pitchFamily="82" charset="0"/>
              </a:rPr>
              <a:t>Alice Virginia Coffin</a:t>
            </a:r>
          </a:p>
        </p:txBody>
      </p:sp>
      <p:sp>
        <p:nvSpPr>
          <p:cNvPr id="6" name="Content Placeholder 5"/>
          <p:cNvSpPr>
            <a:spLocks noGrp="1"/>
          </p:cNvSpPr>
          <p:nvPr>
            <p:ph idx="1"/>
          </p:nvPr>
        </p:nvSpPr>
        <p:spPr>
          <a:xfrm>
            <a:off x="2455819" y="1410789"/>
            <a:ext cx="6113416" cy="4766174"/>
          </a:xfrm>
        </p:spPr>
        <p:txBody>
          <a:bodyPr>
            <a:normAutofit/>
          </a:bodyPr>
          <a:lstStyle/>
          <a:p>
            <a:pPr marL="0" indent="0" algn="ctr">
              <a:buNone/>
            </a:pPr>
            <a:r>
              <a:rPr lang="en-US" sz="4000" b="1" dirty="0"/>
              <a:t>Sparkling personality</a:t>
            </a:r>
          </a:p>
          <a:p>
            <a:pPr marL="0" indent="0" algn="ctr">
              <a:buNone/>
            </a:pPr>
            <a:r>
              <a:rPr lang="en-US" sz="4000" b="1" dirty="0"/>
              <a:t>Loved to dance &amp; sing</a:t>
            </a:r>
          </a:p>
          <a:p>
            <a:pPr marL="0" indent="0" algn="ctr">
              <a:buNone/>
            </a:pPr>
            <a:r>
              <a:rPr lang="en-US" sz="4000" b="1" dirty="0"/>
              <a:t>Tact &amp; Poise</a:t>
            </a:r>
          </a:p>
          <a:p>
            <a:pPr marL="0" indent="0" algn="ctr">
              <a:buNone/>
            </a:pPr>
            <a:r>
              <a:rPr lang="en-US" sz="4000" b="1" dirty="0"/>
              <a:t>Courage &amp; Heart</a:t>
            </a:r>
          </a:p>
          <a:p>
            <a:pPr marL="0" indent="0" algn="ctr">
              <a:buNone/>
            </a:pPr>
            <a:r>
              <a:rPr lang="en-US" sz="4000" b="1" dirty="0"/>
              <a:t>“Like a Goddess, Stately and Dignified”</a:t>
            </a:r>
          </a:p>
        </p:txBody>
      </p:sp>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195" y="371409"/>
            <a:ext cx="2207623" cy="2690947"/>
          </a:xfrm>
          <a:prstGeom prst="rect">
            <a:avLst/>
          </a:prstGeom>
        </p:spPr>
      </p:pic>
    </p:spTree>
    <p:extLst>
      <p:ext uri="{BB962C8B-B14F-4D97-AF65-F5344CB8AC3E}">
        <p14:creationId xmlns:p14="http://schemas.microsoft.com/office/powerpoint/2010/main" val="35900148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err="1">
                <a:latin typeface="Algerian" panose="04020705040A02060702" pitchFamily="82" charset="0"/>
              </a:rPr>
              <a:t>Suela</a:t>
            </a:r>
            <a:r>
              <a:rPr lang="en-US" sz="4800" dirty="0">
                <a:latin typeface="Algerian" panose="04020705040A02060702" pitchFamily="82" charset="0"/>
              </a:rPr>
              <a:t> Pearson</a:t>
            </a:r>
          </a:p>
        </p:txBody>
      </p:sp>
      <p:sp>
        <p:nvSpPr>
          <p:cNvPr id="6" name="Content Placeholder 5"/>
          <p:cNvSpPr>
            <a:spLocks noGrp="1"/>
          </p:cNvSpPr>
          <p:nvPr>
            <p:ph idx="1"/>
          </p:nvPr>
        </p:nvSpPr>
        <p:spPr>
          <a:xfrm>
            <a:off x="418011" y="1397726"/>
            <a:ext cx="5865223" cy="4779237"/>
          </a:xfrm>
        </p:spPr>
        <p:txBody>
          <a:bodyPr>
            <a:normAutofit fontScale="92500" lnSpcReduction="10000"/>
          </a:bodyPr>
          <a:lstStyle/>
          <a:p>
            <a:pPr marL="0" indent="0" algn="ctr">
              <a:buNone/>
            </a:pPr>
            <a:r>
              <a:rPr lang="en-US" sz="4000" b="1" dirty="0"/>
              <a:t>The First to Present the P.E.O. Tradition:</a:t>
            </a:r>
          </a:p>
          <a:p>
            <a:pPr marL="0" indent="0" algn="ctr">
              <a:buNone/>
            </a:pPr>
            <a:r>
              <a:rPr lang="en-US" sz="4000" b="1" dirty="0"/>
              <a:t>Which judges Only by the Soul and Character of the Bearer and NOT the Outward Signs of Age, Class or Circumstances.</a:t>
            </a:r>
          </a:p>
          <a:p>
            <a:pPr marL="0" indent="0" algn="ctr">
              <a:buNone/>
            </a:pPr>
            <a:r>
              <a:rPr lang="en-US" sz="4000" b="1" dirty="0"/>
              <a:t>Proposed the password</a:t>
            </a:r>
          </a:p>
        </p:txBody>
      </p:sp>
      <p:pic>
        <p:nvPicPr>
          <p:cNvPr id="5"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42557" y="818605"/>
            <a:ext cx="2990768" cy="3126377"/>
          </a:xfrm>
          <a:prstGeom prst="rect">
            <a:avLst/>
          </a:prstGeom>
        </p:spPr>
      </p:pic>
    </p:spTree>
    <p:extLst>
      <p:ext uri="{BB962C8B-B14F-4D97-AF65-F5344CB8AC3E}">
        <p14:creationId xmlns:p14="http://schemas.microsoft.com/office/powerpoint/2010/main" val="15222356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365760"/>
            <a:ext cx="8662609" cy="1031966"/>
          </a:xfrm>
        </p:spPr>
        <p:txBody>
          <a:bodyPr>
            <a:normAutofit/>
          </a:bodyPr>
          <a:lstStyle/>
          <a:p>
            <a:pPr algn="ctr"/>
            <a:r>
              <a:rPr lang="en-US" sz="4800" dirty="0" err="1">
                <a:latin typeface="Algerian" panose="04020705040A02060702" pitchFamily="82" charset="0"/>
              </a:rPr>
              <a:t>Suela</a:t>
            </a:r>
            <a:r>
              <a:rPr lang="en-US" sz="4800" dirty="0">
                <a:latin typeface="Algerian" panose="04020705040A02060702" pitchFamily="82" charset="0"/>
              </a:rPr>
              <a:t> Pearson</a:t>
            </a:r>
          </a:p>
        </p:txBody>
      </p:sp>
      <p:sp>
        <p:nvSpPr>
          <p:cNvPr id="6" name="Content Placeholder 5"/>
          <p:cNvSpPr>
            <a:spLocks noGrp="1"/>
          </p:cNvSpPr>
          <p:nvPr>
            <p:ph idx="1"/>
          </p:nvPr>
        </p:nvSpPr>
        <p:spPr>
          <a:xfrm>
            <a:off x="838200" y="3396343"/>
            <a:ext cx="8318863" cy="2063931"/>
          </a:xfrm>
        </p:spPr>
        <p:txBody>
          <a:bodyPr>
            <a:normAutofit fontScale="85000" lnSpcReduction="20000"/>
          </a:bodyPr>
          <a:lstStyle/>
          <a:p>
            <a:pPr marL="0" indent="0" algn="ctr">
              <a:buNone/>
            </a:pPr>
            <a:r>
              <a:rPr lang="en-US" sz="5100" b="1" dirty="0"/>
              <a:t>Gracious and Cultured with </a:t>
            </a:r>
          </a:p>
          <a:p>
            <a:pPr marL="0" indent="0" algn="ctr">
              <a:buNone/>
            </a:pPr>
            <a:r>
              <a:rPr lang="en-US" sz="5100" b="1" dirty="0"/>
              <a:t>Charm, Talent and Virtue</a:t>
            </a:r>
          </a:p>
          <a:p>
            <a:pPr marL="0" indent="0" algn="ctr">
              <a:buNone/>
            </a:pPr>
            <a:r>
              <a:rPr lang="en-US" sz="5100" b="1" dirty="0"/>
              <a:t>Adored by Everyone</a:t>
            </a:r>
          </a:p>
          <a:p>
            <a:pPr marL="0" indent="0" algn="ctr">
              <a:buNone/>
            </a:pPr>
            <a:endParaRPr lang="en-US" sz="4000" b="1" dirty="0"/>
          </a:p>
        </p:txBody>
      </p:sp>
      <p:pic>
        <p:nvPicPr>
          <p:cNvPr id="5"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27352" y="1188720"/>
            <a:ext cx="2507353" cy="2103120"/>
          </a:xfrm>
          <a:prstGeom prst="rect">
            <a:avLst/>
          </a:prstGeom>
        </p:spPr>
      </p:pic>
    </p:spTree>
    <p:extLst>
      <p:ext uri="{BB962C8B-B14F-4D97-AF65-F5344CB8AC3E}">
        <p14:creationId xmlns:p14="http://schemas.microsoft.com/office/powerpoint/2010/main" val="1545165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77334" y="609600"/>
            <a:ext cx="8596668" cy="866503"/>
          </a:xfrm>
        </p:spPr>
        <p:txBody>
          <a:bodyPr>
            <a:normAutofit/>
          </a:bodyPr>
          <a:lstStyle/>
          <a:p>
            <a:r>
              <a:rPr lang="en-US" sz="4800" dirty="0">
                <a:latin typeface="Algerian" panose="04020705040A02060702" pitchFamily="82" charset="0"/>
              </a:rPr>
              <a:t>The Setting</a:t>
            </a:r>
          </a:p>
        </p:txBody>
      </p:sp>
      <p:sp>
        <p:nvSpPr>
          <p:cNvPr id="6" name="Rectangle 5"/>
          <p:cNvSpPr/>
          <p:nvPr/>
        </p:nvSpPr>
        <p:spPr>
          <a:xfrm>
            <a:off x="261257" y="1859340"/>
            <a:ext cx="9784079" cy="4401205"/>
          </a:xfrm>
          <a:prstGeom prst="rect">
            <a:avLst/>
          </a:prstGeom>
        </p:spPr>
        <p:txBody>
          <a:bodyPr wrap="square">
            <a:spAutoFit/>
          </a:bodyPr>
          <a:lstStyle/>
          <a:p>
            <a:r>
              <a:rPr lang="en-US" sz="2800" dirty="0"/>
              <a:t>These women were college students, attending Iowa Wesleyan in Mount Pleasant, in 1869. They were unusual in their religious and pioneer heritage, for all of their families were deeply religious people who made Christian ethics part of their everyday lives. These sturdy people had come to this community, known as "The Athens of Iowa" during the wave of mid-western expansion and had brought to it a desire for culture and intellect. These women shared a joy and awareness of their education as well as a realization of the changing status of women in the world.</a:t>
            </a:r>
          </a:p>
        </p:txBody>
      </p:sp>
    </p:spTree>
    <p:extLst>
      <p:ext uri="{BB962C8B-B14F-4D97-AF65-F5344CB8AC3E}">
        <p14:creationId xmlns:p14="http://schemas.microsoft.com/office/powerpoint/2010/main" val="24527751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latin typeface="Algerian" panose="04020705040A02060702" pitchFamily="82" charset="0"/>
              </a:rPr>
              <a:t>Ella Stewart</a:t>
            </a:r>
          </a:p>
        </p:txBody>
      </p:sp>
      <p:sp>
        <p:nvSpPr>
          <p:cNvPr id="7" name="Content Placeholder 6"/>
          <p:cNvSpPr>
            <a:spLocks noGrp="1"/>
          </p:cNvSpPr>
          <p:nvPr>
            <p:ph idx="1"/>
          </p:nvPr>
        </p:nvSpPr>
        <p:spPr>
          <a:xfrm>
            <a:off x="838200" y="1397726"/>
            <a:ext cx="4295774" cy="1489165"/>
          </a:xfrm>
        </p:spPr>
        <p:txBody>
          <a:bodyPr/>
          <a:lstStyle/>
          <a:p>
            <a:pPr marL="0" indent="0" algn="ctr">
              <a:buNone/>
            </a:pPr>
            <a:endParaRPr lang="en-US" dirty="0"/>
          </a:p>
          <a:p>
            <a:pPr marL="0" indent="0" algn="ctr">
              <a:buNone/>
            </a:pPr>
            <a:r>
              <a:rPr lang="en-US" sz="4000" b="1" dirty="0"/>
              <a:t>Chose The Colors</a:t>
            </a:r>
          </a:p>
        </p:txBody>
      </p:sp>
      <p:pic>
        <p:nvPicPr>
          <p:cNvPr id="6"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38652" y="645113"/>
            <a:ext cx="3487782" cy="4057516"/>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88777" y="3188924"/>
            <a:ext cx="2886891" cy="2654982"/>
          </a:xfrm>
          <a:prstGeom prst="rect">
            <a:avLst/>
          </a:prstGeom>
        </p:spPr>
      </p:pic>
    </p:spTree>
    <p:extLst>
      <p:ext uri="{BB962C8B-B14F-4D97-AF65-F5344CB8AC3E}">
        <p14:creationId xmlns:p14="http://schemas.microsoft.com/office/powerpoint/2010/main" val="32230081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latin typeface="Algerian" panose="04020705040A02060702" pitchFamily="82" charset="0"/>
              </a:rPr>
              <a:t>   Ella Stewart</a:t>
            </a:r>
          </a:p>
        </p:txBody>
      </p:sp>
      <p:sp>
        <p:nvSpPr>
          <p:cNvPr id="8" name="Content Placeholder 7"/>
          <p:cNvSpPr>
            <a:spLocks noGrp="1"/>
          </p:cNvSpPr>
          <p:nvPr>
            <p:ph idx="1"/>
          </p:nvPr>
        </p:nvSpPr>
        <p:spPr>
          <a:xfrm>
            <a:off x="535577" y="2561929"/>
            <a:ext cx="8477794" cy="3081225"/>
          </a:xfrm>
        </p:spPr>
        <p:txBody>
          <a:bodyPr/>
          <a:lstStyle/>
          <a:p>
            <a:pPr marL="0" indent="0" algn="ctr">
              <a:buNone/>
            </a:pPr>
            <a:r>
              <a:rPr lang="en-US" sz="4000" b="1" dirty="0"/>
              <a:t>Devotion and Service to Others</a:t>
            </a:r>
          </a:p>
          <a:p>
            <a:pPr marL="0" indent="0" algn="ctr">
              <a:buNone/>
            </a:pPr>
            <a:r>
              <a:rPr lang="en-US" sz="4000" b="1" dirty="0"/>
              <a:t>“Vivacious, Interested in All Good Works and Ready to Do Them”</a:t>
            </a:r>
          </a:p>
          <a:p>
            <a:endParaRPr lang="en-US" dirty="0"/>
          </a:p>
        </p:txBody>
      </p:sp>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35015" y="180679"/>
            <a:ext cx="1924050" cy="2381250"/>
          </a:xfrm>
          <a:prstGeom prst="rect">
            <a:avLst/>
          </a:prstGeom>
        </p:spPr>
      </p:pic>
    </p:spTree>
    <p:extLst>
      <p:ext uri="{BB962C8B-B14F-4D97-AF65-F5344CB8AC3E}">
        <p14:creationId xmlns:p14="http://schemas.microsoft.com/office/powerpoint/2010/main" val="9167128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latin typeface="Algerian" panose="04020705040A02060702" pitchFamily="82" charset="0"/>
              </a:rPr>
              <a:t>Changes</a:t>
            </a:r>
          </a:p>
        </p:txBody>
      </p:sp>
      <p:sp>
        <p:nvSpPr>
          <p:cNvPr id="3" name="Content Placeholder 2"/>
          <p:cNvSpPr>
            <a:spLocks noGrp="1"/>
          </p:cNvSpPr>
          <p:nvPr>
            <p:ph idx="1"/>
          </p:nvPr>
        </p:nvSpPr>
        <p:spPr>
          <a:xfrm>
            <a:off x="838200" y="1293224"/>
            <a:ext cx="10591800" cy="5564776"/>
          </a:xfrm>
        </p:spPr>
        <p:txBody>
          <a:bodyPr>
            <a:noAutofit/>
          </a:bodyPr>
          <a:lstStyle/>
          <a:p>
            <a:r>
              <a:rPr lang="en-US" sz="2800" dirty="0"/>
              <a:t>Nellie Ambler Campbell wrote an initiation ceremony which was adopted by Chapter A in January 1882.</a:t>
            </a:r>
          </a:p>
          <a:p>
            <a:r>
              <a:rPr lang="en-US" sz="2800" dirty="0"/>
              <a:t>Effie Hoffmann Rogers revised slightly and along with prayer for Initiation adopted in 1886</a:t>
            </a:r>
          </a:p>
          <a:p>
            <a:r>
              <a:rPr lang="en-US" sz="2800" dirty="0"/>
              <a:t>1907 soft music was permissible to play during initiation ceremony,</a:t>
            </a:r>
          </a:p>
          <a:p>
            <a:r>
              <a:rPr lang="en-US" sz="2800" dirty="0"/>
              <a:t>Reciting the Lords prayer as part of opening exercises was official in 1912</a:t>
            </a:r>
          </a:p>
          <a:p>
            <a:r>
              <a:rPr lang="en-US" sz="2800" dirty="0"/>
              <a:t>The Object &amp; Aims became part of opening chapter meetings in 1930 with the last paragraph only allowed to be printed after 1977</a:t>
            </a:r>
          </a:p>
        </p:txBody>
      </p:sp>
    </p:spTree>
    <p:extLst>
      <p:ext uri="{BB962C8B-B14F-4D97-AF65-F5344CB8AC3E}">
        <p14:creationId xmlns:p14="http://schemas.microsoft.com/office/powerpoint/2010/main" val="13424424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82880"/>
            <a:ext cx="8596668" cy="849086"/>
          </a:xfrm>
        </p:spPr>
        <p:txBody>
          <a:bodyPr>
            <a:normAutofit/>
          </a:bodyPr>
          <a:lstStyle/>
          <a:p>
            <a:r>
              <a:rPr lang="en-US" sz="4800" b="1" dirty="0">
                <a:latin typeface="Algerian" panose="04020705040A02060702" pitchFamily="82" charset="0"/>
              </a:rPr>
              <a:t>Future</a:t>
            </a:r>
          </a:p>
        </p:txBody>
      </p:sp>
      <p:sp>
        <p:nvSpPr>
          <p:cNvPr id="3" name="Content Placeholder 2"/>
          <p:cNvSpPr>
            <a:spLocks noGrp="1"/>
          </p:cNvSpPr>
          <p:nvPr>
            <p:ph idx="1"/>
          </p:nvPr>
        </p:nvSpPr>
        <p:spPr>
          <a:xfrm>
            <a:off x="261257" y="849086"/>
            <a:ext cx="11092543" cy="5327877"/>
          </a:xfrm>
        </p:spPr>
        <p:txBody>
          <a:bodyPr>
            <a:noAutofit/>
          </a:bodyPr>
          <a:lstStyle/>
          <a:p>
            <a:pPr marL="0" indent="0">
              <a:buNone/>
            </a:pPr>
            <a:r>
              <a:rPr lang="en-US" sz="2800" dirty="0"/>
              <a:t>The founders never believed that their society would remain a campus organization. </a:t>
            </a:r>
          </a:p>
          <a:p>
            <a:r>
              <a:rPr lang="en-US" sz="2800" b="1" dirty="0"/>
              <a:t>Alice Bird (1872): </a:t>
            </a:r>
            <a:r>
              <a:rPr lang="en-US" sz="2800" dirty="0"/>
              <a:t>“We desired something broad and substantial. We did not for one moment wish our organization to be a mere college fraternity, but a society of more lasting name and reputation. We knew our organization was going to endure for many generations to come and we wanted a strong foundation”</a:t>
            </a:r>
          </a:p>
          <a:p>
            <a:r>
              <a:rPr lang="en-US" sz="2800" b="1" dirty="0"/>
              <a:t>Franc Roads (1924): “</a:t>
            </a:r>
            <a:r>
              <a:rPr lang="en-US" sz="2800" dirty="0"/>
              <a:t>I have an abiding faith in what women can do…I wonder if we realize the potential power which is possessed by an organization of35,000 women. Such tremendous powers, if properly directed and supported by its members would accomplish things of which we do not dream today”</a:t>
            </a:r>
          </a:p>
        </p:txBody>
      </p:sp>
    </p:spTree>
    <p:extLst>
      <p:ext uri="{BB962C8B-B14F-4D97-AF65-F5344CB8AC3E}">
        <p14:creationId xmlns:p14="http://schemas.microsoft.com/office/powerpoint/2010/main" val="20625853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latin typeface="Algerian" panose="04020705040A02060702" pitchFamily="82" charset="0"/>
              </a:rPr>
              <a:t>Today</a:t>
            </a:r>
          </a:p>
        </p:txBody>
      </p:sp>
      <p:sp>
        <p:nvSpPr>
          <p:cNvPr id="3" name="Content Placeholder 2"/>
          <p:cNvSpPr>
            <a:spLocks noGrp="1"/>
          </p:cNvSpPr>
          <p:nvPr>
            <p:ph idx="1"/>
          </p:nvPr>
        </p:nvSpPr>
        <p:spPr>
          <a:xfrm>
            <a:off x="677334" y="1280161"/>
            <a:ext cx="8596668" cy="3931919"/>
          </a:xfrm>
        </p:spPr>
        <p:txBody>
          <a:bodyPr>
            <a:normAutofit/>
          </a:bodyPr>
          <a:lstStyle/>
          <a:p>
            <a:r>
              <a:rPr lang="en-US" sz="2800" dirty="0"/>
              <a:t>P.E.O. is found throughout all 50 states and Canada with over 230,000 members</a:t>
            </a:r>
          </a:p>
          <a:p>
            <a:r>
              <a:rPr lang="en-US" sz="2800" dirty="0"/>
              <a:t>P.E.O. has developed and maintained 5 projects: ELF, PCE, IPS, PSA, STAR and is the stewards of Cottey college</a:t>
            </a:r>
          </a:p>
          <a:p>
            <a:r>
              <a:rPr lang="en-US" sz="2800" dirty="0"/>
              <a:t>P.E.O. has helped over 119,000 women by providing over $398 million </a:t>
            </a:r>
          </a:p>
        </p:txBody>
      </p:sp>
      <p:pic>
        <p:nvPicPr>
          <p:cNvPr id="4" name="Picture 3" descr="P.E.O. Sisterhood - Wikipedi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17478" y="4121331"/>
            <a:ext cx="4205164" cy="2181497"/>
          </a:xfrm>
          <a:prstGeom prst="rect">
            <a:avLst/>
          </a:prstGeom>
        </p:spPr>
      </p:pic>
    </p:spTree>
    <p:extLst>
      <p:ext uri="{BB962C8B-B14F-4D97-AF65-F5344CB8AC3E}">
        <p14:creationId xmlns:p14="http://schemas.microsoft.com/office/powerpoint/2010/main" val="886621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63270" y="730624"/>
            <a:ext cx="5620871" cy="1320800"/>
          </a:xfrm>
        </p:spPr>
        <p:txBody>
          <a:bodyPr>
            <a:normAutofit/>
          </a:bodyPr>
          <a:lstStyle/>
          <a:p>
            <a:pPr algn="ctr"/>
            <a:r>
              <a:rPr lang="en-US" sz="4800" dirty="0">
                <a:latin typeface="Algerian" panose="04020705040A02060702" pitchFamily="82" charset="0"/>
              </a:rPr>
              <a:t>		   P.E.O. Mission</a:t>
            </a:r>
          </a:p>
        </p:txBody>
      </p:sp>
      <p:sp>
        <p:nvSpPr>
          <p:cNvPr id="4" name="Content Placeholder 3"/>
          <p:cNvSpPr>
            <a:spLocks noGrp="1"/>
          </p:cNvSpPr>
          <p:nvPr>
            <p:ph idx="1"/>
          </p:nvPr>
        </p:nvSpPr>
        <p:spPr>
          <a:xfrm>
            <a:off x="677334" y="1653989"/>
            <a:ext cx="8897740" cy="4145920"/>
          </a:xfrm>
        </p:spPr>
        <p:txBody>
          <a:bodyPr>
            <a:normAutofit/>
          </a:bodyPr>
          <a:lstStyle/>
          <a:p>
            <a:pPr marL="0" indent="0" algn="ctr">
              <a:buNone/>
            </a:pPr>
            <a:r>
              <a:rPr lang="en-US" sz="3600" dirty="0"/>
              <a:t>P.E.O.’s mission is to </a:t>
            </a:r>
            <a:r>
              <a:rPr lang="en-US" sz="3600" b="1" i="1" dirty="0">
                <a:solidFill>
                  <a:srgbClr val="CC0099"/>
                </a:solidFill>
              </a:rPr>
              <a:t>celebrate</a:t>
            </a:r>
            <a:r>
              <a:rPr lang="en-US" sz="3600" dirty="0"/>
              <a:t> the advancement of women; </a:t>
            </a:r>
            <a:r>
              <a:rPr lang="en-US" sz="3600" b="1" i="1" dirty="0">
                <a:solidFill>
                  <a:srgbClr val="CC0099"/>
                </a:solidFill>
              </a:rPr>
              <a:t>educate</a:t>
            </a:r>
            <a:r>
              <a:rPr lang="en-US" sz="3600" dirty="0"/>
              <a:t> women through scholarships, grants, awards, loans and stewardship of Cottey College; and </a:t>
            </a:r>
            <a:r>
              <a:rPr lang="en-US" sz="3600" b="1" i="1" dirty="0">
                <a:solidFill>
                  <a:srgbClr val="CC0099"/>
                </a:solidFill>
              </a:rPr>
              <a:t>motivate</a:t>
            </a:r>
            <a:r>
              <a:rPr lang="en-US" sz="3600" dirty="0"/>
              <a:t> women to achieve their highest aspiration. </a:t>
            </a:r>
          </a:p>
        </p:txBody>
      </p:sp>
      <p:pic>
        <p:nvPicPr>
          <p:cNvPr id="5" name="Picture 4" descr="P.E.O. Sisterhood - Wikipedi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79560" y="5047389"/>
            <a:ext cx="3604581" cy="1505040"/>
          </a:xfrm>
          <a:prstGeom prst="rect">
            <a:avLst/>
          </a:prstGeom>
        </p:spPr>
      </p:pic>
    </p:spTree>
    <p:extLst>
      <p:ext uri="{BB962C8B-B14F-4D97-AF65-F5344CB8AC3E}">
        <p14:creationId xmlns:p14="http://schemas.microsoft.com/office/powerpoint/2010/main" val="2561582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9713" y="953589"/>
            <a:ext cx="8882743" cy="4524315"/>
          </a:xfrm>
          <a:prstGeom prst="rect">
            <a:avLst/>
          </a:prstGeom>
        </p:spPr>
        <p:txBody>
          <a:bodyPr wrap="square">
            <a:spAutoFit/>
          </a:bodyPr>
          <a:lstStyle/>
          <a:p>
            <a:r>
              <a:rPr lang="en-US" sz="3200" dirty="0"/>
              <a:t>The time was right for the creation of P.E.O. Movements formed by the industrial and mechanical revolutions, the Feminist Movement, western expansion, Civil War, the beginnings of the fraternity system, acceptance of education for women all caused an impact on the minds of these seven women. Their response was a desire to form a society of their own.</a:t>
            </a:r>
            <a:endParaRPr lang="en-US" sz="3200" b="0" i="0" dirty="0">
              <a:effectLst/>
            </a:endParaRPr>
          </a:p>
        </p:txBody>
      </p:sp>
    </p:spTree>
    <p:extLst>
      <p:ext uri="{BB962C8B-B14F-4D97-AF65-F5344CB8AC3E}">
        <p14:creationId xmlns:p14="http://schemas.microsoft.com/office/powerpoint/2010/main" val="2951650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830" y="635725"/>
            <a:ext cx="8910803" cy="1320800"/>
          </a:xfrm>
        </p:spPr>
        <p:txBody>
          <a:bodyPr>
            <a:normAutofit fontScale="90000"/>
          </a:bodyPr>
          <a:lstStyle/>
          <a:p>
            <a:r>
              <a:rPr lang="en-US" sz="5300" b="1" dirty="0">
                <a:solidFill>
                  <a:schemeClr val="accent2"/>
                </a:solidFill>
                <a:latin typeface="Algerian" panose="04020705040A02060702" pitchFamily="82" charset="0"/>
              </a:rPr>
              <a:t>The Founders</a:t>
            </a:r>
            <a:r>
              <a:rPr lang="en-US" sz="5300" b="1" dirty="0">
                <a:solidFill>
                  <a:schemeClr val="accent2"/>
                </a:solidFill>
                <a:latin typeface="+mn-lt"/>
              </a:rPr>
              <a:t>: </a:t>
            </a:r>
            <a:r>
              <a:rPr lang="en-US" sz="4000" dirty="0">
                <a:solidFill>
                  <a:schemeClr val="tx1"/>
                </a:solidFill>
                <a:latin typeface="+mn-lt"/>
              </a:rPr>
              <a:t>Ella Stewart, </a:t>
            </a:r>
            <a:r>
              <a:rPr lang="en-US" sz="4000" dirty="0" err="1">
                <a:solidFill>
                  <a:schemeClr val="tx1"/>
                </a:solidFill>
                <a:latin typeface="+mn-lt"/>
              </a:rPr>
              <a:t>Suela</a:t>
            </a:r>
            <a:r>
              <a:rPr lang="en-US" sz="4000" dirty="0">
                <a:solidFill>
                  <a:schemeClr val="tx1"/>
                </a:solidFill>
                <a:latin typeface="+mn-lt"/>
              </a:rPr>
              <a:t> Pearson, Alice Bird, Hattie Briggs</a:t>
            </a:r>
            <a:br>
              <a:rPr lang="en-US" sz="4000" dirty="0">
                <a:solidFill>
                  <a:schemeClr val="tx1"/>
                </a:solidFill>
                <a:latin typeface="+mn-lt"/>
              </a:rPr>
            </a:br>
            <a:r>
              <a:rPr lang="en-US" sz="4000" dirty="0">
                <a:solidFill>
                  <a:schemeClr val="tx1"/>
                </a:solidFill>
                <a:latin typeface="+mn-lt"/>
              </a:rPr>
              <a:t>Alice Coffin,</a:t>
            </a:r>
            <a:r>
              <a:rPr lang="en-US" sz="4000" dirty="0">
                <a:solidFill>
                  <a:schemeClr val="tx1"/>
                </a:solidFill>
              </a:rPr>
              <a:t> </a:t>
            </a:r>
            <a:r>
              <a:rPr lang="en-US" sz="4000" dirty="0">
                <a:solidFill>
                  <a:schemeClr val="tx1"/>
                </a:solidFill>
                <a:latin typeface="+mn-lt"/>
              </a:rPr>
              <a:t>Franc Roads &amp; Mary Allen</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22068" y="2565537"/>
            <a:ext cx="8061565" cy="3881437"/>
          </a:xfrm>
        </p:spPr>
      </p:pic>
    </p:spTree>
    <p:extLst>
      <p:ext uri="{BB962C8B-B14F-4D97-AF65-F5344CB8AC3E}">
        <p14:creationId xmlns:p14="http://schemas.microsoft.com/office/powerpoint/2010/main" val="4060705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13509"/>
            <a:ext cx="8596668" cy="1616891"/>
          </a:xfrm>
        </p:spPr>
        <p:txBody>
          <a:bodyPr>
            <a:normAutofit/>
          </a:bodyPr>
          <a:lstStyle/>
          <a:p>
            <a:pPr algn="ctr"/>
            <a:r>
              <a:rPr lang="en-US" sz="4800" dirty="0">
                <a:solidFill>
                  <a:schemeClr val="accent2"/>
                </a:solidFill>
                <a:latin typeface="Algerian" panose="04020705040A02060702" pitchFamily="82" charset="0"/>
              </a:rPr>
              <a:t>Birthplace of P.E.O</a:t>
            </a:r>
          </a:p>
        </p:txBody>
      </p:sp>
      <p:sp>
        <p:nvSpPr>
          <p:cNvPr id="3" name="Content Placeholder 2"/>
          <p:cNvSpPr>
            <a:spLocks noGrp="1"/>
          </p:cNvSpPr>
          <p:nvPr>
            <p:ph idx="1"/>
          </p:nvPr>
        </p:nvSpPr>
        <p:spPr>
          <a:xfrm>
            <a:off x="838200" y="1110343"/>
            <a:ext cx="8527869" cy="3918857"/>
          </a:xfrm>
        </p:spPr>
        <p:txBody>
          <a:bodyPr>
            <a:normAutofit/>
          </a:bodyPr>
          <a:lstStyle/>
          <a:p>
            <a:pPr marL="0" indent="0" algn="ctr">
              <a:buNone/>
            </a:pPr>
            <a:r>
              <a:rPr lang="en-US" sz="4400" b="1" dirty="0"/>
              <a:t>January 21, 1869</a:t>
            </a:r>
          </a:p>
          <a:p>
            <a:pPr marL="0" indent="0" algn="ctr">
              <a:buNone/>
            </a:pPr>
            <a:r>
              <a:rPr lang="en-US" sz="4400" b="1" dirty="0"/>
              <a:t>Ohio Wesleyan College</a:t>
            </a:r>
          </a:p>
          <a:p>
            <a:pPr marL="0" indent="0" algn="ctr">
              <a:buNone/>
            </a:pPr>
            <a:r>
              <a:rPr lang="en-US" sz="4400" b="1" dirty="0"/>
              <a:t>Mt. Pleasant Iowa</a:t>
            </a:r>
          </a:p>
          <a:p>
            <a:pPr marL="0" indent="0">
              <a:buNone/>
            </a:pPr>
            <a:endParaRPr lang="en-US" sz="4400" dirty="0"/>
          </a:p>
        </p:txBody>
      </p:sp>
      <p:pic>
        <p:nvPicPr>
          <p:cNvPr id="2050" name="Picture 2" descr="Mount Pleasant Iowa~Home of PEO~Philanthropic Educational Organization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1774" y="3513908"/>
            <a:ext cx="6060077" cy="35008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0083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800" b="1" dirty="0">
                <a:latin typeface="Algerian" panose="04020705040A02060702" pitchFamily="82" charset="0"/>
              </a:rPr>
              <a:t>The Event</a:t>
            </a:r>
          </a:p>
        </p:txBody>
      </p:sp>
      <p:sp>
        <p:nvSpPr>
          <p:cNvPr id="4" name="Content Placeholder 3"/>
          <p:cNvSpPr>
            <a:spLocks noGrp="1"/>
          </p:cNvSpPr>
          <p:nvPr>
            <p:ph idx="1"/>
          </p:nvPr>
        </p:nvSpPr>
        <p:spPr>
          <a:xfrm>
            <a:off x="838200" y="1345474"/>
            <a:ext cx="10515600" cy="4831489"/>
          </a:xfrm>
        </p:spPr>
        <p:txBody>
          <a:bodyPr>
            <a:normAutofit fontScale="85000" lnSpcReduction="20000"/>
          </a:bodyPr>
          <a:lstStyle/>
          <a:p>
            <a:pPr marL="0" indent="0">
              <a:buNone/>
            </a:pPr>
            <a:r>
              <a:rPr lang="en-US" sz="3500" dirty="0">
                <a:latin typeface="Arial" panose="020B0604020202020204" pitchFamily="34" charset="0"/>
                <a:cs typeface="Arial" panose="020B0604020202020204" pitchFamily="34" charset="0"/>
              </a:rPr>
              <a:t>In 1869, a new woman's college fraternity I.C. </a:t>
            </a:r>
            <a:r>
              <a:rPr lang="en-US" sz="3500" dirty="0" err="1">
                <a:latin typeface="Arial" panose="020B0604020202020204" pitchFamily="34" charset="0"/>
                <a:cs typeface="Arial" panose="020B0604020202020204" pitchFamily="34" charset="0"/>
              </a:rPr>
              <a:t>Sorosis</a:t>
            </a:r>
            <a:r>
              <a:rPr lang="en-US" sz="3500" dirty="0">
                <a:latin typeface="Arial" panose="020B0604020202020204" pitchFamily="34" charset="0"/>
                <a:cs typeface="Arial" panose="020B0604020202020204" pitchFamily="34" charset="0"/>
              </a:rPr>
              <a:t> (later to be know as Pi Beta Phi) had just been formed at nearby Monmouth College, Illinois. A member from this fraternity at Monmouth transferred to Iowa Wesleyan. Her intent was to start a second chapter and six of the seven close friends were invited to join.  </a:t>
            </a:r>
          </a:p>
          <a:p>
            <a:pPr marL="0" indent="0">
              <a:buNone/>
            </a:pPr>
            <a:r>
              <a:rPr lang="en-US" sz="3500" dirty="0">
                <a:latin typeface="Arial" panose="020B0604020202020204" pitchFamily="34" charset="0"/>
                <a:cs typeface="Arial" panose="020B0604020202020204" pitchFamily="34" charset="0"/>
              </a:rPr>
              <a:t>Hattie Briggs and Franc Roads gathered on the Iowa Wesleyan Campus and Hattie said “Let Us start an order of our own” </a:t>
            </a:r>
          </a:p>
          <a:p>
            <a:pPr marL="0" indent="0">
              <a:buNone/>
            </a:pPr>
            <a:r>
              <a:rPr lang="en-US" sz="3600" dirty="0">
                <a:latin typeface="Arial" panose="020B0604020202020204" pitchFamily="34" charset="0"/>
                <a:cs typeface="Arial" panose="020B0604020202020204" pitchFamily="34" charset="0"/>
              </a:rPr>
              <a:t>That afternoon Alice Bird wrote the 35 word oath (still embedded in today’s initiation ceremony). Ella read Alice Bird the oath. After accepting, Alice initiated the five others</a:t>
            </a:r>
          </a:p>
          <a:p>
            <a:pPr marL="0" indent="0">
              <a:buNone/>
            </a:pPr>
            <a:endParaRPr lang="en-US" sz="3500" dirty="0"/>
          </a:p>
          <a:p>
            <a:pPr marL="0" indent="0">
              <a:buNone/>
            </a:pPr>
            <a:endParaRPr lang="en-US" dirty="0"/>
          </a:p>
        </p:txBody>
      </p:sp>
    </p:spTree>
    <p:extLst>
      <p:ext uri="{BB962C8B-B14F-4D97-AF65-F5344CB8AC3E}">
        <p14:creationId xmlns:p14="http://schemas.microsoft.com/office/powerpoint/2010/main" val="4007537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latin typeface="Algerian" panose="04020705040A02060702" pitchFamily="82" charset="0"/>
              </a:rPr>
              <a:t>First Gathering</a:t>
            </a:r>
          </a:p>
        </p:txBody>
      </p:sp>
      <p:sp>
        <p:nvSpPr>
          <p:cNvPr id="3" name="Content Placeholder 2"/>
          <p:cNvSpPr>
            <a:spLocks noGrp="1"/>
          </p:cNvSpPr>
          <p:nvPr>
            <p:ph idx="1"/>
          </p:nvPr>
        </p:nvSpPr>
        <p:spPr>
          <a:xfrm>
            <a:off x="838200" y="1254034"/>
            <a:ext cx="10515600" cy="5460273"/>
          </a:xfrm>
        </p:spPr>
        <p:txBody>
          <a:bodyPr>
            <a:normAutofit/>
          </a:bodyPr>
          <a:lstStyle/>
          <a:p>
            <a:pPr marL="0" indent="0">
              <a:buNone/>
            </a:pPr>
            <a:r>
              <a:rPr lang="en-US" sz="3200" dirty="0"/>
              <a:t>January 21, 1869 the seven founders gathered in secret in the Music Room of Main Hall to form their ’Secret Society”. They decided what sort of society they would form and the aims that would be. They announced their society by marching together into the assemble wearing identical aprons and gold stars in front of the IC sorority. </a:t>
            </a:r>
          </a:p>
        </p:txBody>
      </p:sp>
      <p:pic>
        <p:nvPicPr>
          <p:cNvPr id="3074" name="Picture 2" descr="https://www.peointernational.org/sites/www.peointernational.org/files/resize/images/iwu_memory_room-500x33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4089" y="4284617"/>
            <a:ext cx="5213260" cy="2429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0707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latin typeface="Algerian" panose="04020705040A02060702" pitchFamily="82" charset="0"/>
              </a:rPr>
              <a:t>Hattie Briggs</a:t>
            </a:r>
          </a:p>
        </p:txBody>
      </p:sp>
      <p:sp>
        <p:nvSpPr>
          <p:cNvPr id="6" name="Content Placeholder 5"/>
          <p:cNvSpPr>
            <a:spLocks noGrp="1"/>
          </p:cNvSpPr>
          <p:nvPr>
            <p:ph idx="1"/>
          </p:nvPr>
        </p:nvSpPr>
        <p:spPr>
          <a:xfrm>
            <a:off x="0" y="1930400"/>
            <a:ext cx="5693229" cy="3433763"/>
          </a:xfrm>
        </p:spPr>
        <p:txBody>
          <a:bodyPr>
            <a:normAutofit fontScale="92500" lnSpcReduction="10000"/>
          </a:bodyPr>
          <a:lstStyle/>
          <a:p>
            <a:pPr marL="0" indent="0" algn="ctr">
              <a:buNone/>
            </a:pPr>
            <a:r>
              <a:rPr lang="en-US" sz="4400" dirty="0"/>
              <a:t>The One Who Got The Idea </a:t>
            </a:r>
          </a:p>
          <a:p>
            <a:pPr marL="0" indent="0" algn="ctr">
              <a:buNone/>
            </a:pPr>
            <a:r>
              <a:rPr lang="en-US" sz="4400" dirty="0"/>
              <a:t>&amp;</a:t>
            </a:r>
          </a:p>
          <a:p>
            <a:pPr marL="0" indent="0" algn="ctr">
              <a:buNone/>
            </a:pPr>
            <a:r>
              <a:rPr lang="en-US" sz="4400" dirty="0"/>
              <a:t>Gave Us Our Name:</a:t>
            </a:r>
          </a:p>
          <a:p>
            <a:pPr marL="0" indent="0" algn="ctr">
              <a:buNone/>
            </a:pPr>
            <a:r>
              <a:rPr lang="en-US" sz="4400" dirty="0"/>
              <a:t>P.E.O.</a:t>
            </a:r>
          </a:p>
          <a:p>
            <a:pPr marL="0" indent="0">
              <a:buNone/>
            </a:pPr>
            <a:endParaRPr lang="en-US" dirty="0"/>
          </a:p>
        </p:txBody>
      </p:sp>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09554" y="1930400"/>
            <a:ext cx="3264448" cy="3428416"/>
          </a:xfrm>
          <a:prstGeom prst="rect">
            <a:avLst/>
          </a:prstGeom>
        </p:spPr>
      </p:pic>
    </p:spTree>
    <p:extLst>
      <p:ext uri="{BB962C8B-B14F-4D97-AF65-F5344CB8AC3E}">
        <p14:creationId xmlns:p14="http://schemas.microsoft.com/office/powerpoint/2010/main" val="1579970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3516" y="465909"/>
            <a:ext cx="4613124" cy="1320800"/>
          </a:xfrm>
        </p:spPr>
        <p:txBody>
          <a:bodyPr>
            <a:normAutofit/>
          </a:bodyPr>
          <a:lstStyle/>
          <a:p>
            <a:r>
              <a:rPr lang="en-US" sz="4800" dirty="0">
                <a:latin typeface="Algerian" panose="04020705040A02060702" pitchFamily="82" charset="0"/>
              </a:rPr>
              <a:t>Hattie Briggs </a:t>
            </a:r>
          </a:p>
        </p:txBody>
      </p:sp>
      <p:sp>
        <p:nvSpPr>
          <p:cNvPr id="6" name="Content Placeholder 5"/>
          <p:cNvSpPr>
            <a:spLocks noGrp="1"/>
          </p:cNvSpPr>
          <p:nvPr>
            <p:ph idx="1"/>
          </p:nvPr>
        </p:nvSpPr>
        <p:spPr>
          <a:xfrm>
            <a:off x="927463" y="1456192"/>
            <a:ext cx="8503920" cy="3377066"/>
          </a:xfrm>
        </p:spPr>
        <p:txBody>
          <a:bodyPr>
            <a:normAutofit fontScale="92500" lnSpcReduction="20000"/>
          </a:bodyPr>
          <a:lstStyle/>
          <a:p>
            <a:pPr marL="0" indent="0" algn="ctr">
              <a:buNone/>
            </a:pPr>
            <a:r>
              <a:rPr lang="en-US" sz="4000" dirty="0"/>
              <a:t>Witty, Joyous Friendship, Enthusiasm for Living Kind Hearted</a:t>
            </a:r>
          </a:p>
          <a:p>
            <a:pPr marL="0" indent="0" algn="ctr">
              <a:buNone/>
            </a:pPr>
            <a:r>
              <a:rPr lang="en-US" sz="4000" dirty="0"/>
              <a:t>“Calm, Serene &amp; Useful”</a:t>
            </a:r>
          </a:p>
          <a:p>
            <a:pPr marL="0" indent="0" algn="ctr">
              <a:buNone/>
            </a:pPr>
            <a:r>
              <a:rPr lang="en-US" sz="4000" dirty="0"/>
              <a:t>“The Best Hearted Girl That Ever Lived. </a:t>
            </a:r>
          </a:p>
          <a:p>
            <a:pPr marL="0" indent="0" algn="ctr">
              <a:buNone/>
            </a:pPr>
            <a:r>
              <a:rPr lang="en-US" sz="4000" dirty="0"/>
              <a:t>None Knew Her But To Love Her”</a:t>
            </a:r>
          </a:p>
        </p:txBody>
      </p:sp>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75777" y="4675868"/>
            <a:ext cx="2599782" cy="2182132"/>
          </a:xfrm>
          <a:prstGeom prst="rect">
            <a:avLst/>
          </a:prstGeom>
        </p:spPr>
      </p:pic>
    </p:spTree>
    <p:extLst>
      <p:ext uri="{BB962C8B-B14F-4D97-AF65-F5344CB8AC3E}">
        <p14:creationId xmlns:p14="http://schemas.microsoft.com/office/powerpoint/2010/main" val="237781076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5670</TotalTime>
  <Words>1141</Words>
  <Application>Microsoft Macintosh PowerPoint</Application>
  <PresentationFormat>Widescreen</PresentationFormat>
  <Paragraphs>95</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Algerian</vt:lpstr>
      <vt:lpstr>Arial</vt:lpstr>
      <vt:lpstr>Trebuchet MS</vt:lpstr>
      <vt:lpstr>Wingdings 3</vt:lpstr>
      <vt:lpstr>Facet</vt:lpstr>
      <vt:lpstr>PowerPoint Presentation</vt:lpstr>
      <vt:lpstr>The Setting</vt:lpstr>
      <vt:lpstr>PowerPoint Presentation</vt:lpstr>
      <vt:lpstr>The Founders: Ella Stewart, Suela Pearson, Alice Bird, Hattie Briggs Alice Coffin, Franc Roads &amp; Mary Allen</vt:lpstr>
      <vt:lpstr>Birthplace of P.E.O</vt:lpstr>
      <vt:lpstr>The Event</vt:lpstr>
      <vt:lpstr>First Gathering</vt:lpstr>
      <vt:lpstr>Hattie Briggs</vt:lpstr>
      <vt:lpstr>Hattie Briggs </vt:lpstr>
      <vt:lpstr>Franc Roads</vt:lpstr>
      <vt:lpstr>Franc Roads</vt:lpstr>
      <vt:lpstr>  Mary Allen</vt:lpstr>
      <vt:lpstr>     Mary Allen</vt:lpstr>
      <vt:lpstr>   Alice Bird</vt:lpstr>
      <vt:lpstr>    Alice Bird</vt:lpstr>
      <vt:lpstr> Alice Virginia Coffin</vt:lpstr>
      <vt:lpstr>Alice Virginia Coffin</vt:lpstr>
      <vt:lpstr>Suela Pearson</vt:lpstr>
      <vt:lpstr>Suela Pearson</vt:lpstr>
      <vt:lpstr>Ella Stewart</vt:lpstr>
      <vt:lpstr>   Ella Stewart</vt:lpstr>
      <vt:lpstr>Changes</vt:lpstr>
      <vt:lpstr>Future</vt:lpstr>
      <vt:lpstr>Today</vt:lpstr>
      <vt:lpstr>     P.E.O. Mission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of P.E.O.</dc:title>
  <dc:creator>AJ</dc:creator>
  <cp:lastModifiedBy>Kathleen Blake</cp:lastModifiedBy>
  <cp:revision>43</cp:revision>
  <dcterms:created xsi:type="dcterms:W3CDTF">2023-01-07T14:57:01Z</dcterms:created>
  <dcterms:modified xsi:type="dcterms:W3CDTF">2023-07-18T22:23:18Z</dcterms:modified>
</cp:coreProperties>
</file>