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5143500" type="screen16x9"/>
  <p:notesSz cx="6858000" cy="9144000"/>
  <p:embeddedFontLst>
    <p:embeddedFont>
      <p:font typeface="Nunito" pitchFamily="2"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7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P.E.O. was begun by seven young women and existed as a sisterhood for nearly 40 years before the love for one another spilled over into philanthropy for other women. One hundred and fifty five years later, we sisters have raised over $416 million dollars for the education of women.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a1b681271f_0_3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2a1b681271f_0_3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required notice must be visible on ALL Advertisements, communications and distributed to all donors. This notice is found on page 16 of the IOLC: and it reads</a:t>
            </a:r>
            <a:endParaRPr/>
          </a:p>
          <a:p>
            <a:pPr marL="0" lvl="0" indent="0" algn="l" rtl="0">
              <a:spcBef>
                <a:spcPts val="0"/>
              </a:spcBef>
              <a:spcAft>
                <a:spcPts val="0"/>
              </a:spcAft>
              <a:buNone/>
            </a:pPr>
            <a:r>
              <a:rPr lang="en"/>
              <a:t>“P.E.O. chapters support the educational and charitable funds of the P.E.O. Sisterhood but are not classified as charitable by the IRS. Therefore, donations to individual chapters do not meet the IRS requirements for a charitable income tax deduction. P.E.O. shall not be liable in any way for any goods and services suppled by third-party vendors or public establishments.”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a1b681271f_0_3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2a1b681271f_0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Allowed circularization includes correspondence among chapters within the state or social event among chapters within the state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a1b681271f_0_3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a1b681271f_0_3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Advertising platforms include The Record, the Daisy network, Instagram, Chapter Facebook/Meta pages and X/Twitter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2a1b681271f_0_3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2a1b681271f_0_3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Print media requirements include the Event day, date, time and contact person; that proceeds support P.E.O. philanthropies; the required notice from IOLC and a history of P.E.O. and current report of total giving and receipts of funds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2a1b681271f_0_3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2a1b681271f_0_3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Social media requirements differ between P.E.O. member/chapter/group accounts from non-P.E.O. member/chapter/group. Keep in mind our P.E.O. brand and Objects &amp; Aims. No links to commercial websites may be included</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a1b681271f_0_4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2a1b681271f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Scheduling: confirm the venue, volunteers/shifts, schedule set up/clean up and running of the event; send out publicity</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2a1b681271f_0_40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2a1b681271f_0_4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Preparing:  obtain cash box/payment processes; tables/materials for set up/clean up; technology/signage; obtain sale items, decorations and other materials for the event; obtain utensils/food &amp; beverages for refreshments</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a1b681271f_0_3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a1b681271f_0_3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Executing: arrive early to set up and stay afterward for clean up; place and remove appropriate signage; give a brief history of P.E.O. &amp; Projects for which funds are being raised; complete sales, provide receipts, provide records to chapter treasurer</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2a1b681271f_0_4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2a1b681271f_0_4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Net Income from fundraising must be used for our Projects, other qualified educational and/or charitable purposes; operating expenses, other activities approved by the chapter.  Be mindful of the pyramid of giving when donating to international, state and local entities.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2a1b681271f_0_4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2a1b681271f_0_4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Reporting receipts from fundraisers are required on your chapters’ annual report on the IRS-LC form. This form will be available to your chapter treasurer within the electronic annual reporting process in March.</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a1b681271f_0_3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2a1b681271f_0_3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rPr>
              <a:t>So, you want to raise some money? The very ACT of fundraising provides opportunities to bond as sisters while working together for our collective mission and it promotes our influence in the community. So have FUN when you are FUNdraising.</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2a1b681271f_0_4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2a1b681271f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Rule for fundraising activities included in the IOLC are: direct sales, indirect sales, services, casino/bingo, raffles and auctions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2a1b681271f_0_4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2a1b681271f_0_4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Direct Sales is the purchase or receipt of donated items up front. According to IOLC policies, sales only to individuals and may be advertised on website with permission of state board</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2a1b681271f_0_4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2a1b681271f_0_4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Indirect Sales: through third-party vendor website, pre-sale or shared commission arrangement. Review IOLC policies, sales to individuals only, maximum for 30 days, once annually; vendor shall not promote the event; no links to any non-P.E.O. website on social media</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2a1b681271f_0_4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2a1b681271f_0_4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Services: Review IOLC policies, sales to individuals, no personal vehicle for hire, no sales of services are allowed on websites</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2a1b681271f_0_4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2a1b681271f_0_4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Casino/Bingo: In Georgia this requires a properly licensed professional party company. In the absence of a licensed company, casino and bingo games are not allowed</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2a1b681271f_0_4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 name="Google Shape;273;g2a1b681271f_0_4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Raffles: ARE NOT ALLOWED IN GEORGIA. Any organization that operates a raffle without a license risks a FELONY conviction and potential fines of up to $20,000</a:t>
            </a:r>
            <a:endParaRPr/>
          </a:p>
          <a:p>
            <a:pPr marL="0" lvl="0" indent="0" algn="l" rtl="0">
              <a:spcBef>
                <a:spcPts val="0"/>
              </a:spcBef>
              <a:spcAft>
                <a:spcPts val="0"/>
              </a:spcAft>
              <a:buNone/>
            </a:pPr>
            <a:r>
              <a:rPr lang="en"/>
              <a:t>Please consider door prizes or auctions instead. Do not advertise any fundraisers as “RAFFLES”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2a1b681271f_0_4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2a1b681271f_0_4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Auctions: Review IOLC policies; sales to individuals only; timeshares, vacation homes and other property for use in chapter fundraising</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2a1b681271f_0_4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2a1b681271f_0_4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Scrip Programs: Review IOLC policies, requirements are determined by the Sponsoring Company; If the sponsoring company requires proof of charitable or 501(c)(3) status, P.E.O. chapters CANNOT participate. Participation requires approval from the P.E.O. Executive Office. CONTACT the Georgia State Board to initiate approval process. Local chapter will receive instructions from the State Board before participating in Scrip Programs</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2a1b681271f_0_4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2a1b681271f_0_4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Fundraising Ideas: Bake Sales, Gift Wrap Service, Food Truck Sales, Flowers/Plants, Greenery/Wreaths, Collecting recyclables, Pecans, Yard/Garage Sales, Local Artist Shows, Coffee/Tea Sales, Scavenger Hunt, First Aid Kits, Emergency Kits, Heritage Walk, Note Cards, Themed basket door prizes, Mardi Gras dinner, Spaghetti Dinner, Pickleball Tournament, Author readings of books, Cooking Class, Brunch Crawl, Wine Tasting Crawl, Trivia Night, Bridge Tournament, Game nights, Live/Silent Auctions, just to name a few!</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2b4079a0cd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2b4079a0cd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Thank you. Now go and have some funds!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1b681271f_0_3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a1b681271f_0_3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Local chapter officers should become familiar with the policies in the IOLC (Instructions for Officers of Local Chapters).  Additionally the ways and means committees as well as the chapter members should become familiar with the fundraising policies to ensure compliance with P.E.O. and the IRS.</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26ac44be5fd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3" name="Google Shape;303;g26ac44be5fd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 will open the floor for about 10 minutes for questions or you may send your questions to me via email.</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a1b681271f_0_3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a1b681271f_0_3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Consider who to invite; what to sell; where to have the event; when and what time for the event; follow the IOLC, local and IRS regulations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a1b681271f_0_3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a1b681271f_0_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General fundraising policies are to</a:t>
            </a:r>
            <a:endParaRPr/>
          </a:p>
          <a:p>
            <a:pPr marL="0" lvl="0" indent="0" algn="l" rtl="0">
              <a:spcBef>
                <a:spcPts val="0"/>
              </a:spcBef>
              <a:spcAft>
                <a:spcPts val="0"/>
              </a:spcAft>
              <a:buNone/>
            </a:pPr>
            <a:r>
              <a:rPr lang="en"/>
              <a:t>Focus upon the Projects</a:t>
            </a:r>
            <a:endParaRPr/>
          </a:p>
          <a:p>
            <a:pPr marL="0" lvl="0" indent="0" algn="l" rtl="0">
              <a:spcBef>
                <a:spcPts val="0"/>
              </a:spcBef>
              <a:spcAft>
                <a:spcPts val="0"/>
              </a:spcAft>
              <a:buNone/>
            </a:pPr>
            <a:r>
              <a:rPr lang="en"/>
              <a:t>Payments are payable to the Chapter and are NOT tax deductible</a:t>
            </a:r>
            <a:endParaRPr/>
          </a:p>
          <a:p>
            <a:pPr marL="0" lvl="0" indent="0" algn="l" rtl="0">
              <a:spcBef>
                <a:spcPts val="0"/>
              </a:spcBef>
              <a:spcAft>
                <a:spcPts val="0"/>
              </a:spcAft>
              <a:buNone/>
            </a:pPr>
            <a:r>
              <a:rPr lang="en"/>
              <a:t>Use Volunteer Labor only</a:t>
            </a:r>
            <a:endParaRPr/>
          </a:p>
          <a:p>
            <a:pPr marL="0" lvl="0" indent="0" algn="l" rtl="0">
              <a:spcBef>
                <a:spcPts val="0"/>
              </a:spcBef>
              <a:spcAft>
                <a:spcPts val="0"/>
              </a:spcAft>
              <a:buNone/>
            </a:pPr>
            <a:r>
              <a:rPr lang="en"/>
              <a:t>Joint fundraisers only allowed with other P.E.O. chapters, not with non-P.E.O. entities</a:t>
            </a:r>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a1b681271f_0_3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2a1b681271f_0_3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Utilize a planning checklist to promote a successful event: Items to consider are budgeting, approval, advertising, scheduling, preparing, executing and reporting</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a1b681271f_0_3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2a1b681271f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Planning the event: Be sure to comply with P.E.O. policies, select a contact person, confirm the venue and and provision of food/beverages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2a1b681271f_0_3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2a1b681271f_0_3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Budgeting: Set a goal for fundraiser, consider upfront costs, distribution of NET funds are for the Projects, remember to report on your IRS-LC in March</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2a1b681271f_0_3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2a1b681271f_0_3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Fundraisers must meet local health requirements. All posts on the Georgia Chapter social media platforms are subject to approval before posting. All fundraisers must adhere to the circularization policies in the IOLC</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6"/>
        </a:solidFill>
        <a:effectLst/>
      </p:bgPr>
    </p:bg>
    <p:spTree>
      <p:nvGrpSpPr>
        <p:cNvPr id="1"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59826"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905395"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35" name="Google Shape;35;p2"/>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36" name="Google Shape;36;p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1"/>
          <p:cNvSpPr txBox="1">
            <a:spLocks noGrp="1"/>
          </p:cNvSpPr>
          <p:nvPr>
            <p:ph type="title" hasCustomPrompt="1"/>
          </p:nvPr>
        </p:nvSpPr>
        <p:spPr>
          <a:xfrm>
            <a:off x="1385850" y="1383850"/>
            <a:ext cx="6372300" cy="13797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a:spLocks noGrp="1"/>
          </p:cNvSpPr>
          <p:nvPr>
            <p:ph type="body" idx="1"/>
          </p:nvPr>
        </p:nvSpPr>
        <p:spPr>
          <a:xfrm>
            <a:off x="1385850" y="2863850"/>
            <a:ext cx="6372300" cy="6411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SzPts val="1300"/>
              <a:buChar char="●"/>
              <a:defRPr/>
            </a:lvl1pPr>
            <a:lvl2pPr marL="914400" lvl="1" indent="-298450" algn="ctr">
              <a:spcBef>
                <a:spcPts val="0"/>
              </a:spcBef>
              <a:spcAft>
                <a:spcPts val="0"/>
              </a:spcAft>
              <a:buSzPts val="1100"/>
              <a:buChar char="○"/>
              <a:defRPr/>
            </a:lvl2pPr>
            <a:lvl3pPr marL="1371600" lvl="2" indent="-298450" algn="ctr">
              <a:spcBef>
                <a:spcPts val="0"/>
              </a:spcBef>
              <a:spcAft>
                <a:spcPts val="0"/>
              </a:spcAft>
              <a:buSzPts val="1100"/>
              <a:buChar char="■"/>
              <a:defRPr/>
            </a:lvl3pPr>
            <a:lvl4pPr marL="1828800" lvl="3" indent="-298450" algn="ctr">
              <a:spcBef>
                <a:spcPts val="0"/>
              </a:spcBef>
              <a:spcAft>
                <a:spcPts val="0"/>
              </a:spcAft>
              <a:buSzPts val="1100"/>
              <a:buChar char="●"/>
              <a:defRPr/>
            </a:lvl4pPr>
            <a:lvl5pPr marL="2286000" lvl="4" indent="-298450" algn="ctr">
              <a:spcBef>
                <a:spcPts val="0"/>
              </a:spcBef>
              <a:spcAft>
                <a:spcPts val="0"/>
              </a:spcAft>
              <a:buSzPts val="1100"/>
              <a:buChar char="○"/>
              <a:defRPr/>
            </a:lvl5pPr>
            <a:lvl6pPr marL="2743200" lvl="5" indent="-298450" algn="ctr">
              <a:spcBef>
                <a:spcPts val="0"/>
              </a:spcBef>
              <a:spcAft>
                <a:spcPts val="0"/>
              </a:spcAft>
              <a:buSzPts val="1100"/>
              <a:buChar char="■"/>
              <a:defRPr/>
            </a:lvl6pPr>
            <a:lvl7pPr marL="3200400" lvl="6" indent="-298450" algn="ctr">
              <a:spcBef>
                <a:spcPts val="0"/>
              </a:spcBef>
              <a:spcAft>
                <a:spcPts val="0"/>
              </a:spcAft>
              <a:buSzPts val="1100"/>
              <a:buChar char="●"/>
              <a:defRPr/>
            </a:lvl7pPr>
            <a:lvl8pPr marL="3657600" lvl="7" indent="-298450" algn="ctr">
              <a:spcBef>
                <a:spcPts val="0"/>
              </a:spcBef>
              <a:spcAft>
                <a:spcPts val="0"/>
              </a:spcAft>
              <a:buSzPts val="1100"/>
              <a:buChar char="○"/>
              <a:defRPr/>
            </a:lvl8pPr>
            <a:lvl9pPr marL="4114800" lvl="8" indent="-298450" algn="ctr">
              <a:spcBef>
                <a:spcPts val="0"/>
              </a:spcBef>
              <a:spcAft>
                <a:spcPts val="0"/>
              </a:spcAft>
              <a:buSzPts val="1100"/>
              <a:buChar char="■"/>
              <a:defRPr/>
            </a:lvl9pPr>
          </a:lstStyle>
          <a:p>
            <a:endParaRPr/>
          </a:p>
        </p:txBody>
      </p:sp>
      <p:sp>
        <p:nvSpPr>
          <p:cNvPr id="121" name="Google Shape;121;p11"/>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2"/>
        <p:cNvGrpSpPr/>
        <p:nvPr/>
      </p:nvGrpSpPr>
      <p:grpSpPr>
        <a:xfrm>
          <a:off x="0" y="0"/>
          <a:ext cx="0" cy="0"/>
          <a:chOff x="0" y="0"/>
          <a:chExt cx="0" cy="0"/>
        </a:xfrm>
      </p:grpSpPr>
      <p:sp>
        <p:nvSpPr>
          <p:cNvPr id="123" name="Google Shape;123;p1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3"/>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48" name="Google Shape;48;p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dk2"/>
        </a:solidFill>
        <a:effectLst/>
      </p:bgPr>
    </p:bg>
    <p:spTree>
      <p:nvGrpSpPr>
        <p:cNvPr id="1"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4" name="Google Shape;54;p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dk2"/>
        </a:solidFill>
        <a:effectLst/>
      </p:bgPr>
    </p:bg>
    <p:spTree>
      <p:nvGrpSpPr>
        <p:cNvPr id="1"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1" name="Google Shape;61;p5"/>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2" name="Google Shape;62;p5"/>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3" name="Google Shape;63;p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dk2"/>
        </a:solidFill>
        <a:effectLst/>
      </p:bgPr>
    </p:bg>
    <p:spTree>
      <p:nvGrpSpPr>
        <p:cNvPr id="1"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9" name="Google Shape;69;p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3"/>
        </a:solidFill>
        <a:effectLst/>
      </p:bgPr>
    </p:bg>
    <p:spTree>
      <p:nvGrpSpPr>
        <p:cNvPr id="1"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7"/>
          <p:cNvSpPr/>
          <p:nvPr/>
        </p:nvSpPr>
        <p:spPr>
          <a:xfrm>
            <a:off x="31" y="2824500"/>
            <a:ext cx="7370400" cy="23190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75" name="Google Shape;75;p7"/>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76" name="Google Shape;76;p7"/>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1"/>
        </a:solidFill>
        <a:effectLst/>
      </p:bgPr>
    </p:bg>
    <p:spTree>
      <p:nvGrpSpPr>
        <p:cNvPr id="1"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a:off x="4093430"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a:off x="3961956"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7279439"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6917201"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1393929" y="1301146"/>
            <a:ext cx="6366900" cy="2539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a:endParaRPr/>
          </a:p>
        </p:txBody>
      </p:sp>
      <p:sp>
        <p:nvSpPr>
          <p:cNvPr id="94" name="Google Shape;94;p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a:effectLst/>
      </p:bgPr>
    </p:bg>
    <p:spTree>
      <p:nvGrpSpPr>
        <p:cNvPr id="1"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txBox="1">
            <a:spLocks noGrp="1"/>
          </p:cNvSpPr>
          <p:nvPr>
            <p:ph type="title"/>
          </p:nvPr>
        </p:nvSpPr>
        <p:spPr>
          <a:xfrm>
            <a:off x="819150" y="845600"/>
            <a:ext cx="6424200" cy="7050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00" name="Google Shape;100;p9"/>
          <p:cNvSpPr txBox="1">
            <a:spLocks noGrp="1"/>
          </p:cNvSpPr>
          <p:nvPr>
            <p:ph type="subTitle" idx="1"/>
          </p:nvPr>
        </p:nvSpPr>
        <p:spPr>
          <a:xfrm>
            <a:off x="819150" y="1550700"/>
            <a:ext cx="5859900" cy="393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101" name="Google Shape;101;p9"/>
          <p:cNvSpPr txBox="1">
            <a:spLocks noGrp="1"/>
          </p:cNvSpPr>
          <p:nvPr>
            <p:ph type="body" idx="2"/>
          </p:nvPr>
        </p:nvSpPr>
        <p:spPr>
          <a:xfrm>
            <a:off x="819150" y="2467050"/>
            <a:ext cx="5859900" cy="209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02" name="Google Shape;102;p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accent1"/>
        </a:solidFill>
        <a:effectLst/>
      </p:bgPr>
    </p:bg>
    <p:spTree>
      <p:nvGrpSpPr>
        <p:cNvPr id="1"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0"/>
          <p:cNvSpPr txBox="1">
            <a:spLocks noGrp="1"/>
          </p:cNvSpPr>
          <p:nvPr>
            <p:ph type="body" idx="1"/>
          </p:nvPr>
        </p:nvSpPr>
        <p:spPr>
          <a:xfrm>
            <a:off x="328025" y="4163500"/>
            <a:ext cx="7415100" cy="605100"/>
          </a:xfrm>
          <a:prstGeom prst="rect">
            <a:avLst/>
          </a:prstGeom>
        </p:spPr>
        <p:txBody>
          <a:bodyPr spcFirstLastPara="1" wrap="square" lIns="91425" tIns="91425" rIns="91425" bIns="91425" anchor="b" anchorCtr="0">
            <a:normAutofit/>
          </a:bodyPr>
          <a:lstStyle>
            <a:lvl1pPr marL="457200" lvl="0" indent="-228600">
              <a:lnSpc>
                <a:spcPct val="100000"/>
              </a:lnSpc>
              <a:spcBef>
                <a:spcPts val="0"/>
              </a:spcBef>
              <a:spcAft>
                <a:spcPts val="0"/>
              </a:spcAft>
              <a:buSzPts val="1300"/>
              <a:buNone/>
              <a:defRPr/>
            </a:lvl1pPr>
          </a:lstStyle>
          <a:p>
            <a:endParaRPr/>
          </a:p>
        </p:txBody>
      </p:sp>
      <p:sp>
        <p:nvSpPr>
          <p:cNvPr id="108" name="Google Shape;108;p10"/>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Google Shape;7;p1"/>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mailto:peerymoranpeo@gmail.com"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3"/>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a:t>P.E.O. FUNdraising</a:t>
            </a:r>
            <a:endParaRPr/>
          </a:p>
        </p:txBody>
      </p:sp>
      <p:sp>
        <p:nvSpPr>
          <p:cNvPr id="129" name="Google Shape;129;p13"/>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The FUNdamentals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3200"/>
              <a:t> P.E.O. ADVERTISING POLICIES</a:t>
            </a:r>
            <a:endParaRPr sz="3200"/>
          </a:p>
        </p:txBody>
      </p:sp>
      <p:sp>
        <p:nvSpPr>
          <p:cNvPr id="183" name="Google Shape;183;p22"/>
          <p:cNvSpPr txBox="1">
            <a:spLocks noGrp="1"/>
          </p:cNvSpPr>
          <p:nvPr>
            <p:ph type="body" idx="1"/>
          </p:nvPr>
        </p:nvSpPr>
        <p:spPr>
          <a:xfrm>
            <a:off x="746125" y="1458650"/>
            <a:ext cx="7654500" cy="3084000"/>
          </a:xfrm>
          <a:prstGeom prst="rect">
            <a:avLst/>
          </a:prstGeom>
          <a:solidFill>
            <a:srgbClr val="EA9999"/>
          </a:solidFill>
        </p:spPr>
        <p:txBody>
          <a:bodyPr spcFirstLastPara="1" wrap="square" lIns="91425" tIns="91425" rIns="91425" bIns="91425" anchor="t" anchorCtr="0">
            <a:normAutofit/>
          </a:bodyPr>
          <a:lstStyle/>
          <a:p>
            <a:pPr marL="0" lvl="0" indent="0" algn="ctr" rtl="0">
              <a:spcBef>
                <a:spcPts val="0"/>
              </a:spcBef>
              <a:spcAft>
                <a:spcPts val="0"/>
              </a:spcAft>
              <a:buNone/>
            </a:pPr>
            <a:r>
              <a:rPr lang="en" sz="3700"/>
              <a:t>REQUIRED NOTICE </a:t>
            </a:r>
            <a:endParaRPr sz="3700"/>
          </a:p>
          <a:p>
            <a:pPr marL="0" lvl="0" indent="0" algn="ctr" rtl="0">
              <a:spcBef>
                <a:spcPts val="1200"/>
              </a:spcBef>
              <a:spcAft>
                <a:spcPts val="0"/>
              </a:spcAft>
              <a:buNone/>
            </a:pPr>
            <a:r>
              <a:rPr lang="en" sz="1700"/>
              <a:t>ON ALL ADVERTISEMENTS, COMMUNICATIONS AND DISTRIBUTED TO ALL DONORS</a:t>
            </a:r>
            <a:endParaRPr sz="1700"/>
          </a:p>
          <a:p>
            <a:pPr marL="0" lvl="0" indent="0" algn="l" rtl="0">
              <a:spcBef>
                <a:spcPts val="1200"/>
              </a:spcBef>
              <a:spcAft>
                <a:spcPts val="0"/>
              </a:spcAft>
              <a:buNone/>
            </a:pPr>
            <a:r>
              <a:rPr lang="en" sz="1500" b="1"/>
              <a:t>“P.E.O. chapters support the educational and charitable funds of the P.E.O. Sisterhood but are not classified as charitable by the IRS. Therefore, donations to individual chapters do not meet the IRS requirements for a charitable income tax deduction. P.E.O. shall not be liable in any way for any goods and services supplied by third-party vendors or public establishments.”</a:t>
            </a:r>
            <a:endParaRPr sz="1500" b="1"/>
          </a:p>
          <a:p>
            <a:pPr marL="0" lvl="0" indent="0" algn="ctr" rtl="0">
              <a:spcBef>
                <a:spcPts val="1200"/>
              </a:spcBef>
              <a:spcAft>
                <a:spcPts val="1200"/>
              </a:spcAft>
              <a:buNone/>
            </a:pPr>
            <a:r>
              <a:rPr lang="en" sz="1800" b="1"/>
              <a:t>IOLC PAGE 16</a:t>
            </a:r>
            <a:endParaRPr sz="18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3"/>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ALLOWED CIRCULARIZATION</a:t>
            </a:r>
            <a:endParaRPr/>
          </a:p>
        </p:txBody>
      </p:sp>
      <p:sp>
        <p:nvSpPr>
          <p:cNvPr id="189" name="Google Shape;189;p23"/>
          <p:cNvSpPr txBox="1">
            <a:spLocks noGrp="1"/>
          </p:cNvSpPr>
          <p:nvPr>
            <p:ph type="body" idx="1"/>
          </p:nvPr>
        </p:nvSpPr>
        <p:spPr>
          <a:xfrm>
            <a:off x="756550" y="1552525"/>
            <a:ext cx="7505700" cy="3052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700"/>
              <a:t>DEFINITION:</a:t>
            </a:r>
            <a:endParaRPr sz="1700"/>
          </a:p>
          <a:p>
            <a:pPr marL="0" lvl="0" indent="0" algn="l" rtl="0">
              <a:spcBef>
                <a:spcPts val="1200"/>
              </a:spcBef>
              <a:spcAft>
                <a:spcPts val="0"/>
              </a:spcAft>
              <a:buNone/>
            </a:pPr>
            <a:r>
              <a:rPr lang="en" sz="1700"/>
              <a:t>Circulation of communication to other chapters and/or individual members of other chapters.</a:t>
            </a:r>
            <a:endParaRPr sz="1700"/>
          </a:p>
          <a:p>
            <a:pPr marL="0" lvl="0" indent="0" algn="l" rtl="0">
              <a:spcBef>
                <a:spcPts val="1200"/>
              </a:spcBef>
              <a:spcAft>
                <a:spcPts val="0"/>
              </a:spcAft>
              <a:buNone/>
            </a:pPr>
            <a:r>
              <a:rPr lang="en" sz="1700"/>
              <a:t>EXAMPLES:</a:t>
            </a:r>
            <a:endParaRPr sz="1700"/>
          </a:p>
          <a:p>
            <a:pPr marL="457200" lvl="0" indent="0" algn="l" rtl="0">
              <a:spcBef>
                <a:spcPts val="1200"/>
              </a:spcBef>
              <a:spcAft>
                <a:spcPts val="0"/>
              </a:spcAft>
              <a:buNone/>
            </a:pPr>
            <a:r>
              <a:rPr lang="en" sz="1700"/>
              <a:t>Fundraising correspondence among chapters </a:t>
            </a:r>
            <a:r>
              <a:rPr lang="en" sz="1700" b="1"/>
              <a:t>within the state</a:t>
            </a:r>
            <a:r>
              <a:rPr lang="en" sz="1700"/>
              <a:t>. </a:t>
            </a:r>
            <a:endParaRPr sz="1700"/>
          </a:p>
          <a:p>
            <a:pPr marL="457200" lvl="0" indent="0" algn="l" rtl="0">
              <a:spcBef>
                <a:spcPts val="1200"/>
              </a:spcBef>
              <a:spcAft>
                <a:spcPts val="1200"/>
              </a:spcAft>
              <a:buNone/>
            </a:pPr>
            <a:r>
              <a:rPr lang="en" sz="1700"/>
              <a:t>A luncheon or other social event among chapters </a:t>
            </a:r>
            <a:r>
              <a:rPr lang="en" sz="1700" b="1"/>
              <a:t>within the state</a:t>
            </a:r>
            <a:r>
              <a:rPr lang="en" sz="1700"/>
              <a:t>.</a:t>
            </a:r>
            <a:endParaRPr sz="17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P.E.O. ADVERTISING LOCATIONS</a:t>
            </a:r>
            <a:endParaRPr/>
          </a:p>
        </p:txBody>
      </p:sp>
      <p:sp>
        <p:nvSpPr>
          <p:cNvPr id="195" name="Google Shape;195;p24"/>
          <p:cNvSpPr txBox="1">
            <a:spLocks noGrp="1"/>
          </p:cNvSpPr>
          <p:nvPr>
            <p:ph type="body" idx="1"/>
          </p:nvPr>
        </p:nvSpPr>
        <p:spPr>
          <a:xfrm>
            <a:off x="746125" y="1458650"/>
            <a:ext cx="7997700" cy="3084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700"/>
              <a:t>PRINT MEDIA</a:t>
            </a:r>
            <a:endParaRPr sz="1700"/>
          </a:p>
          <a:p>
            <a:pPr marL="457200" lvl="0" indent="-336550" algn="l" rtl="0">
              <a:spcBef>
                <a:spcPts val="1200"/>
              </a:spcBef>
              <a:spcAft>
                <a:spcPts val="0"/>
              </a:spcAft>
              <a:buSzPts val="1700"/>
              <a:buChar char="●"/>
            </a:pPr>
            <a:r>
              <a:rPr lang="en" sz="1700"/>
              <a:t>P.E.O. MARKETPLACE IN </a:t>
            </a:r>
            <a:r>
              <a:rPr lang="en" sz="1700" i="1"/>
              <a:t>THE RECORD</a:t>
            </a:r>
            <a:endParaRPr sz="1700" i="1"/>
          </a:p>
          <a:p>
            <a:pPr marL="457200" lvl="0" indent="-336550" algn="l" rtl="0">
              <a:spcBef>
                <a:spcPts val="0"/>
              </a:spcBef>
              <a:spcAft>
                <a:spcPts val="0"/>
              </a:spcAft>
              <a:buSzPts val="1700"/>
              <a:buChar char="●"/>
            </a:pPr>
            <a:r>
              <a:rPr lang="en" sz="1700"/>
              <a:t>GEORGIA P.E.O. DAISY NETWORK</a:t>
            </a:r>
            <a:endParaRPr sz="1700"/>
          </a:p>
          <a:p>
            <a:pPr marL="0" lvl="0" indent="0" algn="l" rtl="0">
              <a:spcBef>
                <a:spcPts val="1200"/>
              </a:spcBef>
              <a:spcAft>
                <a:spcPts val="0"/>
              </a:spcAft>
              <a:buNone/>
            </a:pPr>
            <a:endParaRPr sz="1700"/>
          </a:p>
          <a:p>
            <a:pPr marL="0" lvl="0" indent="0" algn="l" rtl="0">
              <a:spcBef>
                <a:spcPts val="1200"/>
              </a:spcBef>
              <a:spcAft>
                <a:spcPts val="0"/>
              </a:spcAft>
              <a:buNone/>
            </a:pPr>
            <a:r>
              <a:rPr lang="en" sz="1700"/>
              <a:t>SOCIAL MEDIA</a:t>
            </a:r>
            <a:endParaRPr sz="1700"/>
          </a:p>
          <a:p>
            <a:pPr marL="457200" lvl="0" indent="0" algn="l" rtl="0">
              <a:lnSpc>
                <a:spcPct val="100000"/>
              </a:lnSpc>
              <a:spcBef>
                <a:spcPts val="1200"/>
              </a:spcBef>
              <a:spcAft>
                <a:spcPts val="0"/>
              </a:spcAft>
              <a:buNone/>
            </a:pPr>
            <a:r>
              <a:rPr lang="en" sz="1500">
                <a:solidFill>
                  <a:srgbClr val="000000"/>
                </a:solidFill>
                <a:latin typeface="Arial"/>
                <a:ea typeface="Arial"/>
                <a:cs typeface="Arial"/>
                <a:sym typeface="Arial"/>
              </a:rPr>
              <a:t>@peointernational		     PEO International				        @peosisterhood</a:t>
            </a:r>
            <a:endParaRPr sz="1500">
              <a:solidFill>
                <a:srgbClr val="000000"/>
              </a:solidFill>
              <a:latin typeface="Arial"/>
              <a:ea typeface="Arial"/>
              <a:cs typeface="Arial"/>
              <a:sym typeface="Arial"/>
            </a:endParaRPr>
          </a:p>
          <a:p>
            <a:pPr marL="457200" lvl="0" indent="0" algn="l" rtl="0">
              <a:lnSpc>
                <a:spcPct val="100000"/>
              </a:lnSpc>
              <a:spcBef>
                <a:spcPts val="0"/>
              </a:spcBef>
              <a:spcAft>
                <a:spcPts val="0"/>
              </a:spcAft>
              <a:buNone/>
            </a:pPr>
            <a:r>
              <a:rPr lang="en" sz="1500">
                <a:solidFill>
                  <a:srgbClr val="000000"/>
                </a:solidFill>
                <a:latin typeface="Arial"/>
                <a:ea typeface="Arial"/>
                <a:cs typeface="Arial"/>
                <a:sym typeface="Arial"/>
              </a:rPr>
              <a:t>@georgiapeo			     P.E.O. Georgia State Chapter		 </a:t>
            </a:r>
            <a:r>
              <a:rPr lang="en" sz="1500" i="1">
                <a:solidFill>
                  <a:srgbClr val="000000"/>
                </a:solidFill>
                <a:latin typeface="Arial"/>
                <a:ea typeface="Arial"/>
                <a:cs typeface="Arial"/>
                <a:sym typeface="Arial"/>
              </a:rPr>
              <a:t>formerly Twitter</a:t>
            </a:r>
            <a:r>
              <a:rPr lang="en" sz="1500">
                <a:solidFill>
                  <a:srgbClr val="000000"/>
                </a:solidFill>
                <a:latin typeface="Arial"/>
                <a:ea typeface="Arial"/>
                <a:cs typeface="Arial"/>
                <a:sym typeface="Arial"/>
              </a:rPr>
              <a:t> </a:t>
            </a:r>
            <a:endParaRPr sz="1800"/>
          </a:p>
        </p:txBody>
      </p:sp>
      <p:pic>
        <p:nvPicPr>
          <p:cNvPr id="196" name="Google Shape;196;p24"/>
          <p:cNvPicPr preferRelativeResize="0"/>
          <p:nvPr/>
        </p:nvPicPr>
        <p:blipFill>
          <a:blip r:embed="rId3">
            <a:alphaModFix/>
          </a:blip>
          <a:stretch>
            <a:fillRect/>
          </a:stretch>
        </p:blipFill>
        <p:spPr>
          <a:xfrm>
            <a:off x="651975" y="3594925"/>
            <a:ext cx="590075" cy="590075"/>
          </a:xfrm>
          <a:prstGeom prst="rect">
            <a:avLst/>
          </a:prstGeom>
          <a:noFill/>
          <a:ln>
            <a:noFill/>
          </a:ln>
        </p:spPr>
      </p:pic>
      <p:pic>
        <p:nvPicPr>
          <p:cNvPr id="197" name="Google Shape;197;p24"/>
          <p:cNvPicPr preferRelativeResize="0"/>
          <p:nvPr/>
        </p:nvPicPr>
        <p:blipFill>
          <a:blip r:embed="rId4">
            <a:alphaModFix/>
          </a:blip>
          <a:stretch>
            <a:fillRect/>
          </a:stretch>
        </p:blipFill>
        <p:spPr>
          <a:xfrm>
            <a:off x="6623500" y="3632938"/>
            <a:ext cx="514048" cy="514048"/>
          </a:xfrm>
          <a:prstGeom prst="rect">
            <a:avLst/>
          </a:prstGeom>
          <a:noFill/>
          <a:ln>
            <a:noFill/>
          </a:ln>
        </p:spPr>
      </p:pic>
      <p:pic>
        <p:nvPicPr>
          <p:cNvPr id="198" name="Google Shape;198;p24"/>
          <p:cNvPicPr preferRelativeResize="0"/>
          <p:nvPr/>
        </p:nvPicPr>
        <p:blipFill>
          <a:blip r:embed="rId5">
            <a:alphaModFix/>
          </a:blip>
          <a:stretch>
            <a:fillRect/>
          </a:stretch>
        </p:blipFill>
        <p:spPr>
          <a:xfrm>
            <a:off x="2963150" y="3405350"/>
            <a:ext cx="872202" cy="87220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PRINT MEDIA REQUIREMENTS</a:t>
            </a:r>
            <a:endParaRPr/>
          </a:p>
        </p:txBody>
      </p:sp>
      <p:sp>
        <p:nvSpPr>
          <p:cNvPr id="204" name="Google Shape;204;p25"/>
          <p:cNvSpPr txBox="1">
            <a:spLocks noGrp="1"/>
          </p:cNvSpPr>
          <p:nvPr>
            <p:ph type="body" idx="1"/>
          </p:nvPr>
        </p:nvSpPr>
        <p:spPr>
          <a:xfrm>
            <a:off x="746125" y="1458650"/>
            <a:ext cx="7665000" cy="3212400"/>
          </a:xfrm>
          <a:prstGeom prst="rect">
            <a:avLst/>
          </a:prstGeom>
        </p:spPr>
        <p:txBody>
          <a:bodyPr spcFirstLastPara="1" wrap="square" lIns="91425" tIns="91425" rIns="91425" bIns="91425" anchor="t" anchorCtr="0">
            <a:normAutofit fontScale="32500"/>
          </a:bodyPr>
          <a:lstStyle/>
          <a:p>
            <a:pPr marL="457200" lvl="0" indent="-346233" algn="l" rtl="0">
              <a:spcBef>
                <a:spcPts val="0"/>
              </a:spcBef>
              <a:spcAft>
                <a:spcPts val="0"/>
              </a:spcAft>
              <a:buSzPct val="100000"/>
              <a:buAutoNum type="arabicPeriod"/>
            </a:pPr>
            <a:r>
              <a:rPr lang="en" sz="5700"/>
              <a:t>Date</a:t>
            </a:r>
            <a:endParaRPr sz="5700"/>
          </a:p>
          <a:p>
            <a:pPr marL="457200" lvl="0" indent="-346233" algn="l" rtl="0">
              <a:spcBef>
                <a:spcPts val="0"/>
              </a:spcBef>
              <a:spcAft>
                <a:spcPts val="0"/>
              </a:spcAft>
              <a:buSzPct val="100000"/>
              <a:buAutoNum type="arabicPeriod"/>
            </a:pPr>
            <a:r>
              <a:rPr lang="en" sz="5700"/>
              <a:t>Contact Information</a:t>
            </a:r>
            <a:endParaRPr sz="5700"/>
          </a:p>
          <a:p>
            <a:pPr marL="457200" lvl="0" indent="-346233" algn="l" rtl="0">
              <a:spcBef>
                <a:spcPts val="0"/>
              </a:spcBef>
              <a:spcAft>
                <a:spcPts val="0"/>
              </a:spcAft>
              <a:buSzPct val="100000"/>
              <a:buAutoNum type="arabicPeriod"/>
            </a:pPr>
            <a:r>
              <a:rPr lang="en" sz="5700"/>
              <a:t>P.E.O. Chapter NAME to host EVENT on DAY, DATE at TIME to support women’s education</a:t>
            </a:r>
            <a:endParaRPr sz="5700"/>
          </a:p>
          <a:p>
            <a:pPr marL="0" lvl="0" indent="0" algn="l" rtl="0">
              <a:spcBef>
                <a:spcPts val="0"/>
              </a:spcBef>
              <a:spcAft>
                <a:spcPts val="0"/>
              </a:spcAft>
              <a:buNone/>
            </a:pPr>
            <a:r>
              <a:rPr lang="en" sz="5700"/>
              <a:t>4.	Proceeds of the EVENT and sale support P.E.O. philanthropies.</a:t>
            </a:r>
            <a:endParaRPr sz="5700"/>
          </a:p>
          <a:p>
            <a:pPr marL="0" lvl="0" indent="0" algn="l" rtl="0">
              <a:spcBef>
                <a:spcPts val="0"/>
              </a:spcBef>
              <a:spcAft>
                <a:spcPts val="0"/>
              </a:spcAft>
              <a:buNone/>
            </a:pPr>
            <a:r>
              <a:rPr lang="en" sz="5700"/>
              <a:t>5.	Required Notice statement from IOLC page 16</a:t>
            </a:r>
            <a:endParaRPr sz="5700"/>
          </a:p>
          <a:p>
            <a:pPr marL="0" lvl="0" indent="0" algn="l" rtl="0">
              <a:spcBef>
                <a:spcPts val="0"/>
              </a:spcBef>
              <a:spcAft>
                <a:spcPts val="0"/>
              </a:spcAft>
              <a:buNone/>
            </a:pPr>
            <a:r>
              <a:rPr lang="en" sz="5700"/>
              <a:t>6. 	History of P.E.O. and current report of total giving and recipients of funds</a:t>
            </a:r>
            <a:endParaRPr sz="5700"/>
          </a:p>
          <a:p>
            <a:pPr marL="0" lvl="0" indent="0" algn="l" rtl="0">
              <a:spcBef>
                <a:spcPts val="0"/>
              </a:spcBef>
              <a:spcAft>
                <a:spcPts val="120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SOCIAL MEDIA REQUIREMENTS</a:t>
            </a:r>
            <a:endParaRPr/>
          </a:p>
          <a:p>
            <a:pPr marL="0" lvl="0" indent="0" algn="ctr" rtl="0">
              <a:spcBef>
                <a:spcPts val="0"/>
              </a:spcBef>
              <a:spcAft>
                <a:spcPts val="0"/>
              </a:spcAft>
              <a:buNone/>
            </a:pPr>
            <a:endParaRPr/>
          </a:p>
          <a:p>
            <a:pPr marL="0" lvl="0" indent="0" algn="ctr" rtl="0">
              <a:spcBef>
                <a:spcPts val="0"/>
              </a:spcBef>
              <a:spcAft>
                <a:spcPts val="0"/>
              </a:spcAft>
              <a:buNone/>
            </a:pPr>
            <a:endParaRPr/>
          </a:p>
        </p:txBody>
      </p:sp>
      <p:sp>
        <p:nvSpPr>
          <p:cNvPr id="210" name="Google Shape;210;p26"/>
          <p:cNvSpPr txBox="1">
            <a:spLocks noGrp="1"/>
          </p:cNvSpPr>
          <p:nvPr>
            <p:ph type="body" idx="1"/>
          </p:nvPr>
        </p:nvSpPr>
        <p:spPr>
          <a:xfrm>
            <a:off x="744750" y="1333450"/>
            <a:ext cx="7654500" cy="34491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None/>
            </a:pPr>
            <a:r>
              <a:rPr lang="en" sz="1500"/>
              <a:t>ON P.E.O MEMBER, CHAPTER OR GROUP ACCOUNT:</a:t>
            </a:r>
            <a:endParaRPr sz="1500"/>
          </a:p>
          <a:p>
            <a:pPr marL="457200" lvl="0" indent="-323850" algn="l" rtl="0">
              <a:lnSpc>
                <a:spcPct val="95000"/>
              </a:lnSpc>
              <a:spcBef>
                <a:spcPts val="1200"/>
              </a:spcBef>
              <a:spcAft>
                <a:spcPts val="0"/>
              </a:spcAft>
              <a:buSzPts val="1500"/>
              <a:buAutoNum type="arabicPeriod"/>
            </a:pPr>
            <a:r>
              <a:rPr lang="en" sz="1500"/>
              <a:t>ITEMS FOR SALE &amp; NAME OF EVENT</a:t>
            </a:r>
            <a:endParaRPr sz="1500"/>
          </a:p>
          <a:p>
            <a:pPr marL="457200" lvl="0" indent="-323850" algn="l" rtl="0">
              <a:lnSpc>
                <a:spcPct val="95000"/>
              </a:lnSpc>
              <a:spcBef>
                <a:spcPts val="0"/>
              </a:spcBef>
              <a:spcAft>
                <a:spcPts val="0"/>
              </a:spcAft>
              <a:buSzPts val="1500"/>
              <a:buAutoNum type="arabicPeriod"/>
            </a:pPr>
            <a:r>
              <a:rPr lang="en" sz="1500"/>
              <a:t>APPLICABLE DATES</a:t>
            </a:r>
            <a:endParaRPr sz="1500"/>
          </a:p>
          <a:p>
            <a:pPr marL="457200" lvl="0" indent="-323850" algn="l" rtl="0">
              <a:lnSpc>
                <a:spcPct val="95000"/>
              </a:lnSpc>
              <a:spcBef>
                <a:spcPts val="0"/>
              </a:spcBef>
              <a:spcAft>
                <a:spcPts val="0"/>
              </a:spcAft>
              <a:buSzPts val="1500"/>
              <a:buAutoNum type="arabicPeriod"/>
            </a:pPr>
            <a:r>
              <a:rPr lang="en" sz="1500"/>
              <a:t>PRICE</a:t>
            </a:r>
            <a:endParaRPr sz="1500"/>
          </a:p>
          <a:p>
            <a:pPr marL="457200" lvl="0" indent="-323850" algn="l" rtl="0">
              <a:lnSpc>
                <a:spcPct val="95000"/>
              </a:lnSpc>
              <a:spcBef>
                <a:spcPts val="0"/>
              </a:spcBef>
              <a:spcAft>
                <a:spcPts val="0"/>
              </a:spcAft>
              <a:buSzPts val="1500"/>
              <a:buAutoNum type="arabicPeriod"/>
            </a:pPr>
            <a:r>
              <a:rPr lang="en" sz="1500"/>
              <a:t>LOCATION</a:t>
            </a:r>
            <a:endParaRPr sz="1500"/>
          </a:p>
          <a:p>
            <a:pPr marL="457200" lvl="0" indent="-323850" algn="l" rtl="0">
              <a:lnSpc>
                <a:spcPct val="95000"/>
              </a:lnSpc>
              <a:spcBef>
                <a:spcPts val="0"/>
              </a:spcBef>
              <a:spcAft>
                <a:spcPts val="0"/>
              </a:spcAft>
              <a:buSzPts val="1500"/>
              <a:buAutoNum type="arabicPeriod"/>
            </a:pPr>
            <a:r>
              <a:rPr lang="en" sz="1500"/>
              <a:t>P.E.O. CHAPTER CONTACT INFORMATION</a:t>
            </a:r>
            <a:endParaRPr sz="1500"/>
          </a:p>
          <a:p>
            <a:pPr marL="457200" lvl="0" indent="-323850" algn="l" rtl="0">
              <a:lnSpc>
                <a:spcPct val="95000"/>
              </a:lnSpc>
              <a:spcBef>
                <a:spcPts val="0"/>
              </a:spcBef>
              <a:spcAft>
                <a:spcPts val="0"/>
              </a:spcAft>
              <a:buSzPts val="1500"/>
              <a:buAutoNum type="arabicPeriod"/>
            </a:pPr>
            <a:r>
              <a:rPr lang="en" sz="1500"/>
              <a:t>PICTURE OR GRAPHIC</a:t>
            </a:r>
            <a:endParaRPr sz="1500"/>
          </a:p>
          <a:p>
            <a:pPr marL="0" lvl="0" indent="0" algn="l" rtl="0">
              <a:lnSpc>
                <a:spcPct val="95000"/>
              </a:lnSpc>
              <a:spcBef>
                <a:spcPts val="1200"/>
              </a:spcBef>
              <a:spcAft>
                <a:spcPts val="0"/>
              </a:spcAft>
              <a:buNone/>
            </a:pPr>
            <a:r>
              <a:rPr lang="en" sz="1500"/>
              <a:t>ON ACCOUNT OTHER THAN A MEMBER, CHAPTER  OR GROUP ACCOUNT:</a:t>
            </a:r>
            <a:endParaRPr sz="1500"/>
          </a:p>
          <a:p>
            <a:pPr marL="0" lvl="0" indent="0" algn="l" rtl="0">
              <a:lnSpc>
                <a:spcPct val="95000"/>
              </a:lnSpc>
              <a:spcBef>
                <a:spcPts val="0"/>
              </a:spcBef>
              <a:spcAft>
                <a:spcPts val="0"/>
              </a:spcAft>
              <a:buNone/>
            </a:pPr>
            <a:endParaRPr sz="1500"/>
          </a:p>
          <a:p>
            <a:pPr marL="0" lvl="0" indent="0" algn="l" rtl="0">
              <a:lnSpc>
                <a:spcPct val="95000"/>
              </a:lnSpc>
              <a:spcBef>
                <a:spcPts val="0"/>
              </a:spcBef>
              <a:spcAft>
                <a:spcPts val="0"/>
              </a:spcAft>
              <a:buNone/>
            </a:pPr>
            <a:r>
              <a:rPr lang="en" sz="1500"/>
              <a:t>1.	ITEMS FOR SALE</a:t>
            </a:r>
            <a:endParaRPr sz="1500"/>
          </a:p>
          <a:p>
            <a:pPr marL="0" lvl="0" indent="0" algn="l" rtl="0">
              <a:lnSpc>
                <a:spcPct val="95000"/>
              </a:lnSpc>
              <a:spcBef>
                <a:spcPts val="0"/>
              </a:spcBef>
              <a:spcAft>
                <a:spcPts val="0"/>
              </a:spcAft>
              <a:buNone/>
            </a:pPr>
            <a:r>
              <a:rPr lang="en" sz="1500"/>
              <a:t>2.	PICTURE OR GRAPHIC</a:t>
            </a:r>
            <a:endParaRPr sz="1500"/>
          </a:p>
          <a:p>
            <a:pPr marL="0" lvl="0" indent="0" algn="l" rtl="0">
              <a:lnSpc>
                <a:spcPct val="95000"/>
              </a:lnSpc>
              <a:spcBef>
                <a:spcPts val="0"/>
              </a:spcBef>
              <a:spcAft>
                <a:spcPts val="0"/>
              </a:spcAft>
              <a:buNone/>
            </a:pPr>
            <a:r>
              <a:rPr lang="en" sz="1500"/>
              <a:t>3.	REQUEST FOR INFO VIA PRIVATE MESSAGING</a:t>
            </a:r>
            <a:endParaRPr sz="1500"/>
          </a:p>
          <a:p>
            <a:pPr marL="0" lvl="0" indent="0" algn="l" rtl="0">
              <a:lnSpc>
                <a:spcPct val="95000"/>
              </a:lnSpc>
              <a:spcBef>
                <a:spcPts val="0"/>
              </a:spcBef>
              <a:spcAft>
                <a:spcPts val="0"/>
              </a:spcAft>
              <a:buNone/>
            </a:pPr>
            <a:endParaRPr sz="1500"/>
          </a:p>
          <a:p>
            <a:pPr marL="0" lvl="0" indent="0" algn="l" rtl="0">
              <a:lnSpc>
                <a:spcPct val="95000"/>
              </a:lnSpc>
              <a:spcBef>
                <a:spcPts val="0"/>
              </a:spcBef>
              <a:spcAft>
                <a:spcPts val="0"/>
              </a:spcAft>
              <a:buNone/>
            </a:pPr>
            <a:r>
              <a:rPr lang="en" sz="1500"/>
              <a:t>NO LINKS TO COMMERCIAL WEBSITES ARE ALLOWED</a:t>
            </a:r>
            <a:endParaRPr sz="1500"/>
          </a:p>
          <a:p>
            <a:pPr marL="0" lvl="0" indent="0" algn="l" rtl="0">
              <a:lnSpc>
                <a:spcPct val="95000"/>
              </a:lnSpc>
              <a:spcBef>
                <a:spcPts val="0"/>
              </a:spcBef>
              <a:spcAft>
                <a:spcPts val="0"/>
              </a:spcAft>
              <a:buNone/>
            </a:pPr>
            <a:endParaRPr sz="15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7"/>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100"/>
              <a:t>SCHEDULING</a:t>
            </a:r>
            <a:endParaRPr sz="4100"/>
          </a:p>
        </p:txBody>
      </p:sp>
      <p:sp>
        <p:nvSpPr>
          <p:cNvPr id="216" name="Google Shape;216;p27"/>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CONFIRM VENUE</a:t>
            </a:r>
            <a:endParaRPr sz="2400"/>
          </a:p>
          <a:p>
            <a:pPr marL="0" lvl="0" indent="0" algn="l" rtl="0">
              <a:spcBef>
                <a:spcPts val="1200"/>
              </a:spcBef>
              <a:spcAft>
                <a:spcPts val="0"/>
              </a:spcAft>
              <a:buNone/>
            </a:pPr>
            <a:r>
              <a:rPr lang="en" sz="2400"/>
              <a:t>CONFIRM VOLUNTEERS AND SHIFTS</a:t>
            </a:r>
            <a:endParaRPr sz="2400"/>
          </a:p>
          <a:p>
            <a:pPr marL="0" lvl="0" indent="0" algn="l" rtl="0">
              <a:spcBef>
                <a:spcPts val="1200"/>
              </a:spcBef>
              <a:spcAft>
                <a:spcPts val="0"/>
              </a:spcAft>
              <a:buNone/>
            </a:pPr>
            <a:r>
              <a:rPr lang="en" sz="2400">
                <a:solidFill>
                  <a:srgbClr val="000000"/>
                </a:solidFill>
                <a:highlight>
                  <a:schemeClr val="dk1"/>
                </a:highlight>
              </a:rPr>
              <a:t>SCHEDULE </a:t>
            </a:r>
            <a:r>
              <a:rPr lang="en" sz="2400"/>
              <a:t>THE SET UP/CLEAN UP AND RUNNING EVENT</a:t>
            </a:r>
            <a:endParaRPr sz="2400"/>
          </a:p>
          <a:p>
            <a:pPr marL="0" lvl="0" indent="0" algn="l" rtl="0">
              <a:spcBef>
                <a:spcPts val="1200"/>
              </a:spcBef>
              <a:spcAft>
                <a:spcPts val="1200"/>
              </a:spcAft>
              <a:buNone/>
            </a:pPr>
            <a:r>
              <a:rPr lang="en" sz="2400">
                <a:highlight>
                  <a:schemeClr val="dk1"/>
                </a:highlight>
              </a:rPr>
              <a:t>SEND</a:t>
            </a:r>
            <a:r>
              <a:rPr lang="en" sz="2400"/>
              <a:t> PUBLICITY</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8"/>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300"/>
              <a:t>PREPARING</a:t>
            </a:r>
            <a:endParaRPr sz="4300"/>
          </a:p>
        </p:txBody>
      </p:sp>
      <p:sp>
        <p:nvSpPr>
          <p:cNvPr id="222" name="Google Shape;222;p28"/>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fontScale="62500" lnSpcReduction="10000"/>
          </a:bodyPr>
          <a:lstStyle/>
          <a:p>
            <a:pPr marL="0" lvl="0" indent="0" algn="l" rtl="0">
              <a:spcBef>
                <a:spcPts val="0"/>
              </a:spcBef>
              <a:spcAft>
                <a:spcPts val="0"/>
              </a:spcAft>
              <a:buNone/>
            </a:pPr>
            <a:r>
              <a:rPr lang="en" sz="3137"/>
              <a:t>OBTAIN CASH BOX/PAYMENT PROCESSES (VENMO, SQUARE, ETC)</a:t>
            </a:r>
            <a:endParaRPr sz="3137"/>
          </a:p>
          <a:p>
            <a:pPr marL="0" lvl="0" indent="0" algn="l" rtl="0">
              <a:spcBef>
                <a:spcPts val="1200"/>
              </a:spcBef>
              <a:spcAft>
                <a:spcPts val="0"/>
              </a:spcAft>
              <a:buNone/>
            </a:pPr>
            <a:r>
              <a:rPr lang="en" sz="3137"/>
              <a:t>OBTAIN TABLES/MATERIALS FOR THE SET UP/CLEAN UP</a:t>
            </a:r>
            <a:endParaRPr sz="3137"/>
          </a:p>
          <a:p>
            <a:pPr marL="0" lvl="0" indent="0" algn="l" rtl="0">
              <a:spcBef>
                <a:spcPts val="1200"/>
              </a:spcBef>
              <a:spcAft>
                <a:spcPts val="0"/>
              </a:spcAft>
              <a:buNone/>
            </a:pPr>
            <a:r>
              <a:rPr lang="en" sz="3137"/>
              <a:t>OBTAIN TECHNOLOGY AND SIGNAGE FOR EVENT</a:t>
            </a:r>
            <a:endParaRPr sz="3137"/>
          </a:p>
          <a:p>
            <a:pPr marL="0" lvl="0" indent="0" algn="l" rtl="0">
              <a:spcBef>
                <a:spcPts val="1200"/>
              </a:spcBef>
              <a:spcAft>
                <a:spcPts val="0"/>
              </a:spcAft>
              <a:buNone/>
            </a:pPr>
            <a:r>
              <a:rPr lang="en" sz="3137"/>
              <a:t>OBTAIN SALE ITEMS, DECORATIONS, OTHER MATERIALS FOR EVENT</a:t>
            </a:r>
            <a:endParaRPr sz="3137"/>
          </a:p>
          <a:p>
            <a:pPr marL="0" lvl="0" indent="0" algn="l" rtl="0">
              <a:spcBef>
                <a:spcPts val="1200"/>
              </a:spcBef>
              <a:spcAft>
                <a:spcPts val="1200"/>
              </a:spcAft>
              <a:buNone/>
            </a:pPr>
            <a:r>
              <a:rPr lang="en" sz="3137"/>
              <a:t>OBTAIN UTENSILS/FOOD AND BEVERAGES FOR REFRESHMENTS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9"/>
          <p:cNvSpPr txBox="1">
            <a:spLocks noGrp="1"/>
          </p:cNvSpPr>
          <p:nvPr>
            <p:ph type="title"/>
          </p:nvPr>
        </p:nvSpPr>
        <p:spPr>
          <a:xfrm>
            <a:off x="819150" y="845600"/>
            <a:ext cx="7247700" cy="6504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sz="3777"/>
              <a:t>EXECUTING</a:t>
            </a:r>
            <a:endParaRPr sz="3777"/>
          </a:p>
          <a:p>
            <a:pPr marL="0" lvl="0" indent="0" algn="l" rtl="0">
              <a:spcBef>
                <a:spcPts val="0"/>
              </a:spcBef>
              <a:spcAft>
                <a:spcPts val="0"/>
              </a:spcAft>
              <a:buNone/>
            </a:pPr>
            <a:endParaRPr/>
          </a:p>
        </p:txBody>
      </p:sp>
      <p:sp>
        <p:nvSpPr>
          <p:cNvPr id="228" name="Google Shape;228;p29"/>
          <p:cNvSpPr txBox="1">
            <a:spLocks noGrp="1"/>
          </p:cNvSpPr>
          <p:nvPr>
            <p:ph type="body" idx="1"/>
          </p:nvPr>
        </p:nvSpPr>
        <p:spPr>
          <a:xfrm>
            <a:off x="819150" y="1579575"/>
            <a:ext cx="7505700" cy="28488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sz="2400"/>
              <a:t>ARRIVE EARLY TO SET UP &amp; CLEAN UP AFTERWARD</a:t>
            </a:r>
            <a:endParaRPr sz="2400"/>
          </a:p>
          <a:p>
            <a:pPr marL="0" lvl="0" indent="0" algn="l" rtl="0">
              <a:spcBef>
                <a:spcPts val="1200"/>
              </a:spcBef>
              <a:spcAft>
                <a:spcPts val="0"/>
              </a:spcAft>
              <a:buNone/>
            </a:pPr>
            <a:r>
              <a:rPr lang="en" sz="2400"/>
              <a:t>PLACE &amp; REMOVE APPROPRIATE SIGNAGE</a:t>
            </a:r>
            <a:endParaRPr sz="2400"/>
          </a:p>
          <a:p>
            <a:pPr marL="0" lvl="0" indent="0" algn="l" rtl="0">
              <a:spcBef>
                <a:spcPts val="1200"/>
              </a:spcBef>
              <a:spcAft>
                <a:spcPts val="0"/>
              </a:spcAft>
              <a:buNone/>
            </a:pPr>
            <a:r>
              <a:rPr lang="en" sz="2400"/>
              <a:t>GIVE BRIEF HISTORY OF P.E.O. &amp; PROJECTS FOR WHICH FUNDS ARE BEING RAISED</a:t>
            </a:r>
            <a:endParaRPr sz="2400"/>
          </a:p>
          <a:p>
            <a:pPr marL="0" lvl="0" indent="0" algn="l" rtl="0">
              <a:spcBef>
                <a:spcPts val="1200"/>
              </a:spcBef>
              <a:spcAft>
                <a:spcPts val="0"/>
              </a:spcAft>
              <a:buNone/>
            </a:pPr>
            <a:r>
              <a:rPr lang="en" sz="2400"/>
              <a:t>COMPLETE SALES, PROVIDE RECEIPTS</a:t>
            </a:r>
            <a:endParaRPr sz="2400"/>
          </a:p>
          <a:p>
            <a:pPr marL="0" lvl="0" indent="0" algn="l" rtl="0">
              <a:spcBef>
                <a:spcPts val="1200"/>
              </a:spcBef>
              <a:spcAft>
                <a:spcPts val="1200"/>
              </a:spcAft>
              <a:buNone/>
            </a:pPr>
            <a:r>
              <a:rPr lang="en" sz="2400"/>
              <a:t>GIVE REVENUES AND RECORDS TO CHAPTER TREASURER</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0"/>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DISTRIBUTION OF FUNDS</a:t>
            </a:r>
            <a:endParaRPr/>
          </a:p>
        </p:txBody>
      </p:sp>
      <p:sp>
        <p:nvSpPr>
          <p:cNvPr id="234" name="Google Shape;234;p30"/>
          <p:cNvSpPr txBox="1">
            <a:spLocks noGrp="1"/>
          </p:cNvSpPr>
          <p:nvPr>
            <p:ph type="body" idx="1"/>
          </p:nvPr>
        </p:nvSpPr>
        <p:spPr>
          <a:xfrm>
            <a:off x="735675" y="1500375"/>
            <a:ext cx="7505700" cy="3031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a:t>Net income from P.E.O. fundraising activities must be used for the following: </a:t>
            </a:r>
            <a:endParaRPr sz="1800"/>
          </a:p>
          <a:p>
            <a:pPr marL="0" lvl="0" indent="0" algn="l" rtl="0">
              <a:spcBef>
                <a:spcPts val="1200"/>
              </a:spcBef>
              <a:spcAft>
                <a:spcPts val="0"/>
              </a:spcAft>
              <a:buNone/>
            </a:pPr>
            <a:r>
              <a:rPr lang="en" sz="1800"/>
              <a:t>• P.E.O. projects </a:t>
            </a:r>
            <a:endParaRPr sz="1800"/>
          </a:p>
          <a:p>
            <a:pPr marL="0" lvl="0" indent="0" algn="l" rtl="0">
              <a:spcBef>
                <a:spcPts val="1200"/>
              </a:spcBef>
              <a:spcAft>
                <a:spcPts val="0"/>
              </a:spcAft>
              <a:buNone/>
            </a:pPr>
            <a:r>
              <a:rPr lang="en" sz="1800"/>
              <a:t>• Other qualified educational and/or charitable purposes </a:t>
            </a:r>
            <a:endParaRPr sz="1800"/>
          </a:p>
          <a:p>
            <a:pPr marL="0" lvl="0" indent="0" algn="l" rtl="0">
              <a:spcBef>
                <a:spcPts val="1200"/>
              </a:spcBef>
              <a:spcAft>
                <a:spcPts val="0"/>
              </a:spcAft>
              <a:buNone/>
            </a:pPr>
            <a:r>
              <a:rPr lang="en" sz="1800"/>
              <a:t>• Chapter operating expenses/retained in chapter funds </a:t>
            </a:r>
            <a:endParaRPr sz="1800"/>
          </a:p>
          <a:p>
            <a:pPr marL="0" lvl="0" indent="0" algn="l" rtl="0">
              <a:spcBef>
                <a:spcPts val="1200"/>
              </a:spcBef>
              <a:spcAft>
                <a:spcPts val="0"/>
              </a:spcAft>
              <a:buNone/>
            </a:pPr>
            <a:r>
              <a:rPr lang="en" sz="1800"/>
              <a:t>• Other activities as approved by the chapter</a:t>
            </a:r>
            <a:endParaRPr sz="1800"/>
          </a:p>
          <a:p>
            <a:pPr marL="0" lvl="0" indent="0" algn="l" rtl="0">
              <a:spcBef>
                <a:spcPts val="1200"/>
              </a:spcBef>
              <a:spcAft>
                <a:spcPts val="1200"/>
              </a:spcAft>
              <a:buNone/>
            </a:pPr>
            <a:r>
              <a:rPr lang="en" sz="1800"/>
              <a:t>In accordance with the Pyramid of Giving (IOLC Policies page 15)</a:t>
            </a:r>
            <a:endParaRPr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1"/>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500"/>
              <a:t>REPORTING</a:t>
            </a:r>
            <a:endParaRPr sz="4500"/>
          </a:p>
        </p:txBody>
      </p:sp>
      <p:sp>
        <p:nvSpPr>
          <p:cNvPr id="240" name="Google Shape;240;p31"/>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endParaRPr sz="2300">
              <a:solidFill>
                <a:srgbClr val="000000"/>
              </a:solidFill>
              <a:latin typeface="Arial"/>
              <a:ea typeface="Arial"/>
              <a:cs typeface="Arial"/>
              <a:sym typeface="Arial"/>
            </a:endParaRPr>
          </a:p>
          <a:p>
            <a:pPr marL="0" lvl="0" indent="0" algn="l" rtl="0">
              <a:spcBef>
                <a:spcPts val="1200"/>
              </a:spcBef>
              <a:spcAft>
                <a:spcPts val="0"/>
              </a:spcAft>
              <a:buNone/>
            </a:pPr>
            <a:r>
              <a:rPr lang="en" sz="2300">
                <a:solidFill>
                  <a:srgbClr val="000000"/>
                </a:solidFill>
                <a:latin typeface="Arial"/>
                <a:ea typeface="Arial"/>
                <a:cs typeface="Arial"/>
                <a:sym typeface="Arial"/>
              </a:rPr>
              <a:t>ITEMIZED ACCOUNT of NET PROFIT ALLOCATION</a:t>
            </a:r>
            <a:endParaRPr sz="2300">
              <a:solidFill>
                <a:srgbClr val="000000"/>
              </a:solidFill>
              <a:latin typeface="Arial"/>
              <a:ea typeface="Arial"/>
              <a:cs typeface="Arial"/>
              <a:sym typeface="Arial"/>
            </a:endParaRPr>
          </a:p>
          <a:p>
            <a:pPr marL="0" lvl="0" indent="0" algn="l" rtl="0">
              <a:spcBef>
                <a:spcPts val="1200"/>
              </a:spcBef>
              <a:spcAft>
                <a:spcPts val="0"/>
              </a:spcAft>
              <a:buNone/>
            </a:pPr>
            <a:endParaRPr sz="2300">
              <a:solidFill>
                <a:srgbClr val="000000"/>
              </a:solidFill>
              <a:latin typeface="Arial"/>
              <a:ea typeface="Arial"/>
              <a:cs typeface="Arial"/>
              <a:sym typeface="Arial"/>
            </a:endParaRPr>
          </a:p>
          <a:p>
            <a:pPr marL="0" lvl="0" indent="0" algn="l" rtl="0">
              <a:spcBef>
                <a:spcPts val="1200"/>
              </a:spcBef>
              <a:spcAft>
                <a:spcPts val="0"/>
              </a:spcAft>
              <a:buNone/>
            </a:pPr>
            <a:r>
              <a:rPr lang="en" sz="2300">
                <a:solidFill>
                  <a:srgbClr val="000000"/>
                </a:solidFill>
                <a:latin typeface="Arial"/>
                <a:ea typeface="Arial"/>
                <a:cs typeface="Arial"/>
                <a:sym typeface="Arial"/>
              </a:rPr>
              <a:t>ANNUAL REPORT on FORM IRS-LC</a:t>
            </a:r>
            <a:endParaRPr sz="2300">
              <a:solidFill>
                <a:srgbClr val="000000"/>
              </a:solidFill>
              <a:latin typeface="Arial"/>
              <a:ea typeface="Arial"/>
              <a:cs typeface="Arial"/>
              <a:sym typeface="Arial"/>
            </a:endParaRPr>
          </a:p>
          <a:p>
            <a:pPr marL="0" lvl="0" indent="0" algn="l" rtl="0">
              <a:spcBef>
                <a:spcPts val="1200"/>
              </a:spcBef>
              <a:spcAft>
                <a:spcPts val="0"/>
              </a:spcAft>
              <a:buNone/>
            </a:pPr>
            <a:endParaRPr sz="1500">
              <a:solidFill>
                <a:srgbClr val="000000"/>
              </a:solidFill>
              <a:latin typeface="Arial"/>
              <a:ea typeface="Arial"/>
              <a:cs typeface="Arial"/>
              <a:sym typeface="Arial"/>
            </a:endParaRPr>
          </a:p>
          <a:p>
            <a:pPr marL="0" lvl="0" indent="0" algn="l" rtl="0">
              <a:spcBef>
                <a:spcPts val="1200"/>
              </a:spcBef>
              <a:spcAft>
                <a:spcPts val="1200"/>
              </a:spcAft>
              <a:buNone/>
            </a:pPr>
            <a:endParaRPr sz="15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💲o, you want to raise some money? WHY?</a:t>
            </a:r>
            <a:endParaRPr/>
          </a:p>
        </p:txBody>
      </p:sp>
      <p:sp>
        <p:nvSpPr>
          <p:cNvPr id="135" name="Google Shape;135;p14"/>
          <p:cNvSpPr txBox="1">
            <a:spLocks noGrp="1"/>
          </p:cNvSpPr>
          <p:nvPr>
            <p:ph type="body" idx="1"/>
          </p:nvPr>
        </p:nvSpPr>
        <p:spPr>
          <a:xfrm>
            <a:off x="631350" y="1656850"/>
            <a:ext cx="7505700" cy="2448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2300"/>
              <a:t>OPPORTUNITY TO SPEND TIME WITH YOUR SISTERS</a:t>
            </a:r>
            <a:endParaRPr sz="2300"/>
          </a:p>
          <a:p>
            <a:pPr marL="0" lvl="0" indent="0" algn="ctr" rtl="0">
              <a:spcBef>
                <a:spcPts val="1200"/>
              </a:spcBef>
              <a:spcAft>
                <a:spcPts val="0"/>
              </a:spcAft>
              <a:buNone/>
            </a:pPr>
            <a:r>
              <a:rPr lang="en" sz="2300"/>
              <a:t>PROMOTE P.E.O. IN YOUR COMMUNITY</a:t>
            </a:r>
            <a:endParaRPr sz="2300"/>
          </a:p>
          <a:p>
            <a:pPr marL="0" lvl="0" indent="0" algn="ctr" rtl="0">
              <a:spcBef>
                <a:spcPts val="1200"/>
              </a:spcBef>
              <a:spcAft>
                <a:spcPts val="0"/>
              </a:spcAft>
              <a:buNone/>
            </a:pPr>
            <a:r>
              <a:rPr lang="en" sz="2300"/>
              <a:t>RAISE FUNDS FOR PROJECTS</a:t>
            </a:r>
            <a:endParaRPr sz="2300"/>
          </a:p>
          <a:p>
            <a:pPr marL="0" lvl="0" indent="0" algn="ctr" rtl="0">
              <a:spcBef>
                <a:spcPts val="1200"/>
              </a:spcBef>
              <a:spcAft>
                <a:spcPts val="1200"/>
              </a:spcAft>
              <a:buNone/>
            </a:pPr>
            <a:r>
              <a:rPr lang="en" sz="3300"/>
              <a:t>HAVE FUN</a:t>
            </a:r>
            <a:endParaRPr sz="33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5">
                                            <p:txEl>
                                              <p:pRg st="0" end="0"/>
                                            </p:txEl>
                                          </p:spTgt>
                                        </p:tgtEl>
                                        <p:attrNameLst>
                                          <p:attrName>style.visibility</p:attrName>
                                        </p:attrNameLst>
                                      </p:cBhvr>
                                      <p:to>
                                        <p:strVal val="visible"/>
                                      </p:to>
                                    </p:set>
                                    <p:anim calcmode="lin" valueType="num">
                                      <p:cBhvr additive="base">
                                        <p:cTn id="7" dur="1000"/>
                                        <p:tgtEl>
                                          <p:spTgt spid="1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5">
                                            <p:txEl>
                                              <p:pRg st="1" end="1"/>
                                            </p:txEl>
                                          </p:spTgt>
                                        </p:tgtEl>
                                        <p:attrNameLst>
                                          <p:attrName>style.visibility</p:attrName>
                                        </p:attrNameLst>
                                      </p:cBhvr>
                                      <p:to>
                                        <p:strVal val="visible"/>
                                      </p:to>
                                    </p:set>
                                    <p:anim calcmode="lin" valueType="num">
                                      <p:cBhvr additive="base">
                                        <p:cTn id="12" dur="1000"/>
                                        <p:tgtEl>
                                          <p:spTgt spid="1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35">
                                            <p:txEl>
                                              <p:pRg st="2" end="2"/>
                                            </p:txEl>
                                          </p:spTgt>
                                        </p:tgtEl>
                                        <p:attrNameLst>
                                          <p:attrName>style.visibility</p:attrName>
                                        </p:attrNameLst>
                                      </p:cBhvr>
                                      <p:to>
                                        <p:strVal val="visible"/>
                                      </p:to>
                                    </p:set>
                                    <p:anim calcmode="lin" valueType="num">
                                      <p:cBhvr additive="base">
                                        <p:cTn id="17" dur="1000"/>
                                        <p:tgtEl>
                                          <p:spTgt spid="1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35">
                                            <p:txEl>
                                              <p:pRg st="3" end="3"/>
                                            </p:txEl>
                                          </p:spTgt>
                                        </p:tgtEl>
                                        <p:attrNameLst>
                                          <p:attrName>style.visibility</p:attrName>
                                        </p:attrNameLst>
                                      </p:cBhvr>
                                      <p:to>
                                        <p:strVal val="visible"/>
                                      </p:to>
                                    </p:set>
                                    <p:anim calcmode="lin" valueType="num">
                                      <p:cBhvr additive="base">
                                        <p:cTn id="22" dur="1000"/>
                                        <p:tgtEl>
                                          <p:spTgt spid="13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2"/>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300"/>
              <a:t>FUNDRAISING ACTIVITIES</a:t>
            </a:r>
            <a:endParaRPr sz="3300"/>
          </a:p>
        </p:txBody>
      </p:sp>
      <p:sp>
        <p:nvSpPr>
          <p:cNvPr id="246" name="Google Shape;246;p32"/>
          <p:cNvSpPr txBox="1">
            <a:spLocks noGrp="1"/>
          </p:cNvSpPr>
          <p:nvPr>
            <p:ph type="body" idx="1"/>
          </p:nvPr>
        </p:nvSpPr>
        <p:spPr>
          <a:xfrm>
            <a:off x="756550" y="1646425"/>
            <a:ext cx="7505700" cy="2448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700"/>
              <a:t>DIRECT SALES				CASINO NIGHTS/BINGO</a:t>
            </a:r>
            <a:endParaRPr sz="2700"/>
          </a:p>
          <a:p>
            <a:pPr marL="0" lvl="0" indent="0" algn="l" rtl="0">
              <a:spcBef>
                <a:spcPts val="1200"/>
              </a:spcBef>
              <a:spcAft>
                <a:spcPts val="0"/>
              </a:spcAft>
              <a:buNone/>
            </a:pPr>
            <a:r>
              <a:rPr lang="en" sz="2700"/>
              <a:t>INDIRECT SALES				RAFFLES</a:t>
            </a:r>
            <a:endParaRPr sz="2700"/>
          </a:p>
          <a:p>
            <a:pPr marL="0" lvl="0" indent="0" algn="l" rtl="0">
              <a:spcBef>
                <a:spcPts val="1200"/>
              </a:spcBef>
              <a:spcAft>
                <a:spcPts val="1200"/>
              </a:spcAft>
              <a:buNone/>
            </a:pPr>
            <a:r>
              <a:rPr lang="en" sz="2700"/>
              <a:t>SERVICES						AUCTIONS</a:t>
            </a:r>
            <a:endParaRPr sz="27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33"/>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600"/>
              <a:t>FUNDRAISING-DIRECT SALES</a:t>
            </a:r>
            <a:endParaRPr sz="3600"/>
          </a:p>
        </p:txBody>
      </p:sp>
      <p:sp>
        <p:nvSpPr>
          <p:cNvPr id="252" name="Google Shape;252;p33"/>
          <p:cNvSpPr txBox="1">
            <a:spLocks noGrp="1"/>
          </p:cNvSpPr>
          <p:nvPr>
            <p:ph type="body" idx="1"/>
          </p:nvPr>
        </p:nvSpPr>
        <p:spPr>
          <a:xfrm>
            <a:off x="756550" y="1531675"/>
            <a:ext cx="7505700" cy="306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700"/>
              <a:t>Purchase or receipt of donated items up front</a:t>
            </a:r>
            <a:endParaRPr sz="1700"/>
          </a:p>
          <a:p>
            <a:pPr marL="0" lvl="0" indent="0" algn="l" rtl="0">
              <a:spcBef>
                <a:spcPts val="1200"/>
              </a:spcBef>
              <a:spcAft>
                <a:spcPts val="0"/>
              </a:spcAft>
              <a:buNone/>
            </a:pPr>
            <a:r>
              <a:rPr lang="en" sz="1700"/>
              <a:t>REQUIREMENTS:</a:t>
            </a:r>
            <a:endParaRPr sz="1700"/>
          </a:p>
          <a:p>
            <a:pPr marL="457200" lvl="0" indent="-336550" algn="l" rtl="0">
              <a:spcBef>
                <a:spcPts val="1200"/>
              </a:spcBef>
              <a:spcAft>
                <a:spcPts val="0"/>
              </a:spcAft>
              <a:buSzPts val="1700"/>
              <a:buAutoNum type="arabicPeriod"/>
            </a:pPr>
            <a:r>
              <a:rPr lang="en" sz="1700"/>
              <a:t>Review the General Fundraising Policies</a:t>
            </a:r>
            <a:endParaRPr sz="1700"/>
          </a:p>
          <a:p>
            <a:pPr marL="457200" lvl="0" indent="-336550" algn="l" rtl="0">
              <a:spcBef>
                <a:spcPts val="0"/>
              </a:spcBef>
              <a:spcAft>
                <a:spcPts val="0"/>
              </a:spcAft>
              <a:buSzPts val="1700"/>
              <a:buAutoNum type="arabicPeriod"/>
            </a:pPr>
            <a:r>
              <a:rPr lang="en" sz="1700"/>
              <a:t>Sales to individuals only and NOT FOR RESALE</a:t>
            </a:r>
            <a:endParaRPr sz="1700"/>
          </a:p>
          <a:p>
            <a:pPr marL="457200" lvl="0" indent="-336550" algn="l" rtl="0">
              <a:spcBef>
                <a:spcPts val="0"/>
              </a:spcBef>
              <a:spcAft>
                <a:spcPts val="0"/>
              </a:spcAft>
              <a:buSzPts val="1700"/>
              <a:buAutoNum type="arabicPeriod"/>
            </a:pPr>
            <a:r>
              <a:rPr lang="en" sz="1700"/>
              <a:t>No limit on the value of items</a:t>
            </a:r>
            <a:endParaRPr sz="1700"/>
          </a:p>
          <a:p>
            <a:pPr marL="457200" lvl="0" indent="-336550" algn="l" rtl="0">
              <a:spcBef>
                <a:spcPts val="0"/>
              </a:spcBef>
              <a:spcAft>
                <a:spcPts val="0"/>
              </a:spcAft>
              <a:buSzPts val="1700"/>
              <a:buAutoNum type="arabicPeriod"/>
            </a:pPr>
            <a:r>
              <a:rPr lang="en" sz="1700"/>
              <a:t>All work must be done by the members WITHOUT COMPENSATION.</a:t>
            </a:r>
            <a:endParaRPr sz="1700"/>
          </a:p>
          <a:p>
            <a:pPr marL="457200" lvl="0" indent="-336550" algn="l" rtl="0">
              <a:spcBef>
                <a:spcPts val="0"/>
              </a:spcBef>
              <a:spcAft>
                <a:spcPts val="0"/>
              </a:spcAft>
              <a:buSzPts val="1700"/>
              <a:buAutoNum type="arabicPeriod"/>
            </a:pPr>
            <a:r>
              <a:rPr lang="en" sz="1700"/>
              <a:t>May sell items on local or state chapter website (with permission of the state executive board)</a:t>
            </a:r>
            <a:endParaRPr sz="17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3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600"/>
              <a:t>FUNDRAISING-INDIRECT SALES</a:t>
            </a:r>
            <a:endParaRPr sz="3600"/>
          </a:p>
        </p:txBody>
      </p:sp>
      <p:sp>
        <p:nvSpPr>
          <p:cNvPr id="258" name="Google Shape;258;p34"/>
          <p:cNvSpPr txBox="1">
            <a:spLocks noGrp="1"/>
          </p:cNvSpPr>
          <p:nvPr>
            <p:ph type="body" idx="1"/>
          </p:nvPr>
        </p:nvSpPr>
        <p:spPr>
          <a:xfrm>
            <a:off x="756550" y="1531675"/>
            <a:ext cx="7505700" cy="306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a:t>Sale of items through a third-party vendor website, pre-sale or shared commission arrangement</a:t>
            </a:r>
            <a:endParaRPr sz="1600"/>
          </a:p>
          <a:p>
            <a:pPr marL="0" lvl="0" indent="0" algn="l" rtl="0">
              <a:spcBef>
                <a:spcPts val="1200"/>
              </a:spcBef>
              <a:spcAft>
                <a:spcPts val="0"/>
              </a:spcAft>
              <a:buNone/>
            </a:pPr>
            <a:r>
              <a:rPr lang="en" sz="1600"/>
              <a:t>GUIDELINES:</a:t>
            </a:r>
            <a:endParaRPr sz="1600"/>
          </a:p>
          <a:p>
            <a:pPr marL="457200" lvl="0" indent="-330200" algn="l" rtl="0">
              <a:spcBef>
                <a:spcPts val="1200"/>
              </a:spcBef>
              <a:spcAft>
                <a:spcPts val="0"/>
              </a:spcAft>
              <a:buSzPts val="1600"/>
              <a:buAutoNum type="arabicPeriod"/>
            </a:pPr>
            <a:r>
              <a:rPr lang="en" sz="1600"/>
              <a:t>Review the General Fundraising Policies</a:t>
            </a:r>
            <a:endParaRPr sz="1600"/>
          </a:p>
          <a:p>
            <a:pPr marL="457200" lvl="0" indent="-330200" algn="l" rtl="0">
              <a:spcBef>
                <a:spcPts val="0"/>
              </a:spcBef>
              <a:spcAft>
                <a:spcPts val="0"/>
              </a:spcAft>
              <a:buSzPts val="1600"/>
              <a:buAutoNum type="arabicPeriod"/>
            </a:pPr>
            <a:r>
              <a:rPr lang="en" sz="1600"/>
              <a:t>Sales to individuals only and NOT FOR RESALE</a:t>
            </a:r>
            <a:endParaRPr sz="1600"/>
          </a:p>
          <a:p>
            <a:pPr marL="457200" lvl="0" indent="-330200" algn="l" rtl="0">
              <a:spcBef>
                <a:spcPts val="0"/>
              </a:spcBef>
              <a:spcAft>
                <a:spcPts val="0"/>
              </a:spcAft>
              <a:buSzPts val="1600"/>
              <a:buAutoNum type="arabicPeriod"/>
            </a:pPr>
            <a:r>
              <a:rPr lang="en" sz="1600"/>
              <a:t>No limit on the value of items</a:t>
            </a:r>
            <a:endParaRPr sz="1600"/>
          </a:p>
          <a:p>
            <a:pPr marL="457200" lvl="0" indent="-330200" algn="l" rtl="0">
              <a:spcBef>
                <a:spcPts val="0"/>
              </a:spcBef>
              <a:spcAft>
                <a:spcPts val="0"/>
              </a:spcAft>
              <a:buSzPts val="1600"/>
              <a:buAutoNum type="arabicPeriod"/>
            </a:pPr>
            <a:r>
              <a:rPr lang="en" sz="1600"/>
              <a:t>The maximum for 30 consecutive days; not repeated during the local chapter year</a:t>
            </a:r>
            <a:endParaRPr sz="1600"/>
          </a:p>
          <a:p>
            <a:pPr marL="457200" lvl="0" indent="-330200" algn="l" rtl="0">
              <a:spcBef>
                <a:spcPts val="0"/>
              </a:spcBef>
              <a:spcAft>
                <a:spcPts val="0"/>
              </a:spcAft>
              <a:buSzPts val="1600"/>
              <a:buAutoNum type="arabicPeriod"/>
            </a:pPr>
            <a:r>
              <a:rPr lang="en" sz="1600"/>
              <a:t>The vendor shall not promote the event on behalf of the chapter</a:t>
            </a:r>
            <a:endParaRPr sz="1600"/>
          </a:p>
          <a:p>
            <a:pPr marL="457200" lvl="0" indent="-330200" algn="l" rtl="0">
              <a:spcBef>
                <a:spcPts val="0"/>
              </a:spcBef>
              <a:spcAft>
                <a:spcPts val="0"/>
              </a:spcAft>
              <a:buSzPts val="1600"/>
              <a:buAutoNum type="arabicPeriod"/>
            </a:pPr>
            <a:r>
              <a:rPr lang="en" sz="1600"/>
              <a:t> No linking to any non-P.E.O. website on social media</a:t>
            </a:r>
            <a:endParaRPr sz="16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3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900"/>
              <a:t>FUNDRAISING-SERVICES</a:t>
            </a:r>
            <a:endParaRPr sz="3900"/>
          </a:p>
        </p:txBody>
      </p:sp>
      <p:sp>
        <p:nvSpPr>
          <p:cNvPr id="264" name="Google Shape;264;p35"/>
          <p:cNvSpPr txBox="1">
            <a:spLocks noGrp="1"/>
          </p:cNvSpPr>
          <p:nvPr>
            <p:ph type="body" idx="1"/>
          </p:nvPr>
        </p:nvSpPr>
        <p:spPr>
          <a:xfrm>
            <a:off x="756550" y="1500375"/>
            <a:ext cx="7568400" cy="3010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a:t>Local or state chapters, reciprocities and P.E.O. Groups may sell services. </a:t>
            </a:r>
            <a:endParaRPr sz="1700"/>
          </a:p>
          <a:p>
            <a:pPr marL="0" lvl="0" indent="0" algn="l" rtl="0">
              <a:spcBef>
                <a:spcPts val="1200"/>
              </a:spcBef>
              <a:spcAft>
                <a:spcPts val="0"/>
              </a:spcAft>
              <a:buNone/>
            </a:pPr>
            <a:r>
              <a:rPr lang="en" sz="1700"/>
              <a:t>GUIDELINES:</a:t>
            </a:r>
            <a:endParaRPr sz="1700"/>
          </a:p>
          <a:p>
            <a:pPr marL="0" lvl="0" indent="0" algn="l" rtl="0">
              <a:spcBef>
                <a:spcPts val="0"/>
              </a:spcBef>
              <a:spcAft>
                <a:spcPts val="0"/>
              </a:spcAft>
              <a:buNone/>
            </a:pPr>
            <a:endParaRPr sz="1700"/>
          </a:p>
          <a:p>
            <a:pPr marL="0" lvl="0" indent="0" algn="l" rtl="0">
              <a:spcBef>
                <a:spcPts val="0"/>
              </a:spcBef>
              <a:spcAft>
                <a:spcPts val="0"/>
              </a:spcAft>
              <a:buNone/>
            </a:pPr>
            <a:r>
              <a:rPr lang="en" sz="1700"/>
              <a:t>1.	Review the General Fundraising Policies</a:t>
            </a:r>
            <a:endParaRPr sz="1700"/>
          </a:p>
          <a:p>
            <a:pPr marL="0" lvl="0" indent="0" algn="l" rtl="0">
              <a:spcBef>
                <a:spcPts val="0"/>
              </a:spcBef>
              <a:spcAft>
                <a:spcPts val="0"/>
              </a:spcAft>
              <a:buNone/>
            </a:pPr>
            <a:r>
              <a:rPr lang="en" sz="1700"/>
              <a:t>2.	Sales must be to individuals only and NOT FOR RESALE</a:t>
            </a:r>
            <a:endParaRPr sz="1700"/>
          </a:p>
          <a:p>
            <a:pPr marL="0" lvl="0" indent="0" algn="l" rtl="0">
              <a:spcBef>
                <a:spcPts val="0"/>
              </a:spcBef>
              <a:spcAft>
                <a:spcPts val="0"/>
              </a:spcAft>
              <a:buNone/>
            </a:pPr>
            <a:r>
              <a:rPr lang="en" sz="1700"/>
              <a:t>3.	No limit on value of services</a:t>
            </a:r>
            <a:endParaRPr sz="1700"/>
          </a:p>
          <a:p>
            <a:pPr marL="0" lvl="0" indent="0" algn="l" rtl="0">
              <a:spcBef>
                <a:spcPts val="0"/>
              </a:spcBef>
              <a:spcAft>
                <a:spcPts val="0"/>
              </a:spcAft>
              <a:buNone/>
            </a:pPr>
            <a:r>
              <a:rPr lang="en" sz="1700"/>
              <a:t>4. 	All work must be done by the members WITHOUT COMPENSATION</a:t>
            </a:r>
            <a:endParaRPr sz="1700"/>
          </a:p>
          <a:p>
            <a:pPr marL="0" lvl="0" indent="0" algn="l" rtl="0">
              <a:spcBef>
                <a:spcPts val="0"/>
              </a:spcBef>
              <a:spcAft>
                <a:spcPts val="0"/>
              </a:spcAft>
              <a:buNone/>
            </a:pPr>
            <a:r>
              <a:rPr lang="en" sz="1700"/>
              <a:t>5.	No member’s personal vehicle may be used for hire</a:t>
            </a:r>
            <a:endParaRPr sz="1700"/>
          </a:p>
          <a:p>
            <a:pPr marL="0" lvl="0" indent="0" algn="l" rtl="0">
              <a:spcBef>
                <a:spcPts val="0"/>
              </a:spcBef>
              <a:spcAft>
                <a:spcPts val="0"/>
              </a:spcAft>
              <a:buNone/>
            </a:pPr>
            <a:r>
              <a:rPr lang="en" sz="1700"/>
              <a:t>6.	</a:t>
            </a:r>
            <a:r>
              <a:rPr lang="en" sz="1700" b="1"/>
              <a:t>No sales of services are allowed via websites.</a:t>
            </a:r>
            <a:endParaRPr sz="1700"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FUNDRAISING-CASINO NIGHTS/BINGO</a:t>
            </a:r>
            <a:endParaRPr/>
          </a:p>
        </p:txBody>
      </p:sp>
      <p:sp>
        <p:nvSpPr>
          <p:cNvPr id="270" name="Google Shape;270;p36"/>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a:t>GUIDELINES:</a:t>
            </a:r>
            <a:endParaRPr sz="1700"/>
          </a:p>
          <a:p>
            <a:pPr marL="0" lvl="0" indent="0" algn="l" rtl="0">
              <a:spcBef>
                <a:spcPts val="1200"/>
              </a:spcBef>
              <a:spcAft>
                <a:spcPts val="0"/>
              </a:spcAft>
              <a:buNone/>
            </a:pPr>
            <a:r>
              <a:rPr lang="en" sz="1700"/>
              <a:t>1.	Review the General Fundraising Policies</a:t>
            </a:r>
            <a:endParaRPr sz="1700"/>
          </a:p>
          <a:p>
            <a:pPr marL="0" lvl="0" indent="0" algn="l" rtl="0">
              <a:spcBef>
                <a:spcPts val="1200"/>
              </a:spcBef>
              <a:spcAft>
                <a:spcPts val="0"/>
              </a:spcAft>
              <a:buNone/>
            </a:pPr>
            <a:r>
              <a:rPr lang="en" sz="1700"/>
              <a:t>2.	</a:t>
            </a:r>
            <a:r>
              <a:rPr lang="en" sz="1700" b="1"/>
              <a:t>Must be conducted using a properly licensed professional party company. </a:t>
            </a:r>
            <a:endParaRPr sz="1700" b="1"/>
          </a:p>
          <a:p>
            <a:pPr marL="0" lvl="0" indent="0" algn="l" rtl="0">
              <a:spcBef>
                <a:spcPts val="1200"/>
              </a:spcBef>
              <a:spcAft>
                <a:spcPts val="1200"/>
              </a:spcAft>
              <a:buNone/>
            </a:pPr>
            <a:r>
              <a:rPr lang="en" sz="1700"/>
              <a:t>3.</a:t>
            </a:r>
            <a:r>
              <a:rPr lang="en" sz="1700" b="1"/>
              <a:t>	</a:t>
            </a:r>
            <a:r>
              <a:rPr lang="en" sz="1700"/>
              <a:t>Only non-cash prizes can be offered at individual values under $500. </a:t>
            </a:r>
            <a:endParaRPr sz="17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37"/>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800"/>
              <a:t>FUNDRAISING-RAFFLES</a:t>
            </a:r>
            <a:endParaRPr sz="3800"/>
          </a:p>
        </p:txBody>
      </p:sp>
      <p:sp>
        <p:nvSpPr>
          <p:cNvPr id="276" name="Google Shape;276;p37"/>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700"/>
              <a:t>NOT ALLOWED IN GEORGIA</a:t>
            </a:r>
            <a:endParaRPr sz="3700"/>
          </a:p>
          <a:p>
            <a:pPr marL="0" lvl="0" indent="0" algn="l" rtl="0">
              <a:spcBef>
                <a:spcPts val="1200"/>
              </a:spcBef>
              <a:spcAft>
                <a:spcPts val="0"/>
              </a:spcAft>
              <a:buNone/>
            </a:pPr>
            <a:r>
              <a:rPr lang="en" sz="1600"/>
              <a:t>Georgia law requires a license from the county sheriff whenever a nonprofit organization conducts any contest of this sort. </a:t>
            </a:r>
            <a:endParaRPr sz="1600"/>
          </a:p>
          <a:p>
            <a:pPr marL="0" lvl="0" indent="0" algn="l" rtl="0">
              <a:spcBef>
                <a:spcPts val="1200"/>
              </a:spcBef>
              <a:spcAft>
                <a:spcPts val="1200"/>
              </a:spcAft>
              <a:buNone/>
            </a:pPr>
            <a:r>
              <a:rPr lang="en" sz="1600"/>
              <a:t>Any organization that operates a raffle without a license risks a </a:t>
            </a:r>
            <a:r>
              <a:rPr lang="en" sz="1600" b="1" u="sng"/>
              <a:t>felony conviction</a:t>
            </a:r>
            <a:r>
              <a:rPr lang="en" sz="1600" b="1"/>
              <a:t> </a:t>
            </a:r>
            <a:r>
              <a:rPr lang="en" sz="1600"/>
              <a:t>for illegal commercial gambling and </a:t>
            </a:r>
            <a:r>
              <a:rPr lang="en" sz="1600" b="1" u="sng"/>
              <a:t>potential fines of up to $20,000.</a:t>
            </a:r>
            <a:endParaRPr sz="1600" b="1" u="sng"/>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38"/>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sz="3600"/>
              <a:t>FUNDRAISING-AUCTIONS</a:t>
            </a:r>
            <a:endParaRPr sz="3600"/>
          </a:p>
          <a:p>
            <a:pPr marL="0" lvl="0" indent="0" algn="ctr" rtl="0">
              <a:spcBef>
                <a:spcPts val="0"/>
              </a:spcBef>
              <a:spcAft>
                <a:spcPts val="0"/>
              </a:spcAft>
              <a:buNone/>
            </a:pPr>
            <a:r>
              <a:rPr lang="en" sz="3044"/>
              <a:t>LIVE &amp; SILENT</a:t>
            </a:r>
            <a:endParaRPr sz="3044"/>
          </a:p>
        </p:txBody>
      </p:sp>
      <p:sp>
        <p:nvSpPr>
          <p:cNvPr id="282" name="Google Shape;282;p38"/>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600"/>
              <a:t>GUIDELINES:</a:t>
            </a:r>
            <a:endParaRPr sz="1600"/>
          </a:p>
          <a:p>
            <a:pPr marL="0" lvl="0" indent="0" algn="l" rtl="0">
              <a:spcBef>
                <a:spcPts val="0"/>
              </a:spcBef>
              <a:spcAft>
                <a:spcPts val="0"/>
              </a:spcAft>
              <a:buNone/>
            </a:pPr>
            <a:endParaRPr sz="1600"/>
          </a:p>
          <a:p>
            <a:pPr marL="0" lvl="0" indent="0" algn="l" rtl="0">
              <a:spcBef>
                <a:spcPts val="0"/>
              </a:spcBef>
              <a:spcAft>
                <a:spcPts val="0"/>
              </a:spcAft>
              <a:buNone/>
            </a:pPr>
            <a:r>
              <a:rPr lang="en" sz="1600"/>
              <a:t>1.	Review the General Fundraising Policies</a:t>
            </a:r>
            <a:endParaRPr sz="1600"/>
          </a:p>
          <a:p>
            <a:pPr marL="0" lvl="0" indent="0" algn="l" rtl="0">
              <a:spcBef>
                <a:spcPts val="0"/>
              </a:spcBef>
              <a:spcAft>
                <a:spcPts val="0"/>
              </a:spcAft>
              <a:buNone/>
            </a:pPr>
            <a:r>
              <a:rPr lang="en" sz="1600"/>
              <a:t>2.	Sales must be to individuals only and NOT FOR RESALE</a:t>
            </a:r>
            <a:endParaRPr sz="1600"/>
          </a:p>
          <a:p>
            <a:pPr marL="0" lvl="0" indent="0" algn="l" rtl="0">
              <a:spcBef>
                <a:spcPts val="0"/>
              </a:spcBef>
              <a:spcAft>
                <a:spcPts val="0"/>
              </a:spcAft>
              <a:buNone/>
            </a:pPr>
            <a:r>
              <a:rPr lang="en" sz="1600"/>
              <a:t>3.	No limit on value of services</a:t>
            </a:r>
            <a:endParaRPr sz="1600"/>
          </a:p>
          <a:p>
            <a:pPr marL="0" lvl="0" indent="0" algn="l" rtl="0">
              <a:spcBef>
                <a:spcPts val="0"/>
              </a:spcBef>
              <a:spcAft>
                <a:spcPts val="0"/>
              </a:spcAft>
              <a:buNone/>
            </a:pPr>
            <a:r>
              <a:rPr lang="en" sz="1600"/>
              <a:t>4.	All work must be done by the members WITHOUT COMPENSATION</a:t>
            </a:r>
            <a:endParaRPr sz="1600"/>
          </a:p>
          <a:p>
            <a:pPr marL="0" lvl="0" indent="0" algn="l" rtl="0">
              <a:spcBef>
                <a:spcPts val="0"/>
              </a:spcBef>
              <a:spcAft>
                <a:spcPts val="0"/>
              </a:spcAft>
              <a:buNone/>
            </a:pPr>
            <a:r>
              <a:rPr lang="en" sz="1600"/>
              <a:t>5.	Individuals may offer </a:t>
            </a:r>
            <a:r>
              <a:rPr lang="en" sz="1600">
                <a:highlight>
                  <a:schemeClr val="dk1"/>
                </a:highlight>
              </a:rPr>
              <a:t>timeshares</a:t>
            </a:r>
            <a:r>
              <a:rPr lang="en" sz="1600"/>
              <a:t>, vacation homes and other property for use in</a:t>
            </a:r>
            <a:endParaRPr sz="1600"/>
          </a:p>
          <a:p>
            <a:pPr marL="0" lvl="0" indent="457200" algn="l" rtl="0">
              <a:spcBef>
                <a:spcPts val="0"/>
              </a:spcBef>
              <a:spcAft>
                <a:spcPts val="0"/>
              </a:spcAft>
              <a:buNone/>
            </a:pPr>
            <a:r>
              <a:rPr lang="en" sz="1600"/>
              <a:t>chapter fundraising.</a:t>
            </a:r>
            <a:endParaRPr sz="16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39"/>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400"/>
              <a:t>FUNDRAISING-SCRIP PROGRAMS</a:t>
            </a:r>
            <a:endParaRPr sz="3400"/>
          </a:p>
        </p:txBody>
      </p:sp>
      <p:sp>
        <p:nvSpPr>
          <p:cNvPr id="288" name="Google Shape;288;p39"/>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a:t>GUIDELINES:</a:t>
            </a:r>
            <a:endParaRPr sz="1500"/>
          </a:p>
          <a:p>
            <a:pPr marL="0" lvl="0" indent="0" algn="l" rtl="0">
              <a:spcBef>
                <a:spcPts val="1200"/>
              </a:spcBef>
              <a:spcAft>
                <a:spcPts val="0"/>
              </a:spcAft>
              <a:buNone/>
            </a:pPr>
            <a:r>
              <a:rPr lang="en" sz="1500"/>
              <a:t>1.	Review the General Fundraising Policies</a:t>
            </a:r>
            <a:endParaRPr sz="1500"/>
          </a:p>
          <a:p>
            <a:pPr marL="0" lvl="0" indent="0" algn="l" rtl="0">
              <a:spcBef>
                <a:spcPts val="0"/>
              </a:spcBef>
              <a:spcAft>
                <a:spcPts val="0"/>
              </a:spcAft>
              <a:buNone/>
            </a:pPr>
            <a:r>
              <a:rPr lang="en" sz="1500"/>
              <a:t>2.	Requirements Determined by Sponsoring Company</a:t>
            </a:r>
            <a:endParaRPr sz="1500"/>
          </a:p>
          <a:p>
            <a:pPr marL="0" lvl="0" indent="0" algn="l" rtl="0">
              <a:spcBef>
                <a:spcPts val="0"/>
              </a:spcBef>
              <a:spcAft>
                <a:spcPts val="0"/>
              </a:spcAft>
              <a:buNone/>
            </a:pPr>
            <a:r>
              <a:rPr lang="en" sz="1500"/>
              <a:t>3.	May be asked to provide proof of IRS status = Local and state chapters are all 501(c)(4). </a:t>
            </a:r>
            <a:endParaRPr sz="1500"/>
          </a:p>
          <a:p>
            <a:pPr marL="0" lvl="0" indent="0" algn="l" rtl="0">
              <a:spcBef>
                <a:spcPts val="0"/>
              </a:spcBef>
              <a:spcAft>
                <a:spcPts val="0"/>
              </a:spcAft>
              <a:buNone/>
            </a:pPr>
            <a:r>
              <a:rPr lang="en" sz="1500"/>
              <a:t>4.	</a:t>
            </a:r>
            <a:r>
              <a:rPr lang="en" sz="1500" b="1"/>
              <a:t>If the sponsoring company requires proof of charitable or 501(c)(3) status, P.E.O. </a:t>
            </a:r>
            <a:endParaRPr sz="1500" b="1"/>
          </a:p>
          <a:p>
            <a:pPr marL="0" lvl="0" indent="457200" algn="l" rtl="0">
              <a:spcBef>
                <a:spcPts val="0"/>
              </a:spcBef>
              <a:spcAft>
                <a:spcPts val="0"/>
              </a:spcAft>
              <a:buNone/>
            </a:pPr>
            <a:r>
              <a:rPr lang="en" sz="1500" b="1"/>
              <a:t>chapters cannot participate</a:t>
            </a:r>
            <a:endParaRPr sz="1500" b="1"/>
          </a:p>
          <a:p>
            <a:pPr marL="0" lvl="0" indent="0" algn="l" rtl="0">
              <a:spcBef>
                <a:spcPts val="0"/>
              </a:spcBef>
              <a:spcAft>
                <a:spcPts val="0"/>
              </a:spcAft>
              <a:buNone/>
            </a:pPr>
            <a:r>
              <a:rPr lang="en" sz="1500"/>
              <a:t>5.	Requires approval from the P.E.O. Executive Office. Please </a:t>
            </a:r>
            <a:r>
              <a:rPr lang="en" sz="1500" b="1"/>
              <a:t>contact the Georgia State </a:t>
            </a:r>
            <a:endParaRPr sz="1500" b="1"/>
          </a:p>
          <a:p>
            <a:pPr marL="0" lvl="0" indent="457200" algn="l" rtl="0">
              <a:spcBef>
                <a:spcPts val="0"/>
              </a:spcBef>
              <a:spcAft>
                <a:spcPts val="0"/>
              </a:spcAft>
              <a:buNone/>
            </a:pPr>
            <a:r>
              <a:rPr lang="en" sz="1500" b="1"/>
              <a:t>Board to initiate approval process. The State Board will provide you with instructions.</a:t>
            </a:r>
            <a:endParaRPr sz="1500" b="1"/>
          </a:p>
          <a:p>
            <a:pPr marL="0" lvl="0" indent="0" algn="l" rtl="0">
              <a:spcBef>
                <a:spcPts val="0"/>
              </a:spcBef>
              <a:spcAft>
                <a:spcPts val="0"/>
              </a:spcAft>
              <a:buNone/>
            </a:pPr>
            <a:endParaRPr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40"/>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700"/>
              <a:t>FUNDRAISING - IDEAS</a:t>
            </a:r>
            <a:endParaRPr sz="3700"/>
          </a:p>
        </p:txBody>
      </p:sp>
      <p:sp>
        <p:nvSpPr>
          <p:cNvPr id="294" name="Google Shape;294;p40"/>
          <p:cNvSpPr txBox="1">
            <a:spLocks noGrp="1"/>
          </p:cNvSpPr>
          <p:nvPr>
            <p:ph type="body" idx="1"/>
          </p:nvPr>
        </p:nvSpPr>
        <p:spPr>
          <a:xfrm>
            <a:off x="819150" y="1625575"/>
            <a:ext cx="7560600" cy="28857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None/>
            </a:pPr>
            <a:r>
              <a:rPr lang="en" sz="1800"/>
              <a:t>Bake Sales			Coffee/Tea Sales		Pickleball Tournament</a:t>
            </a:r>
            <a:endParaRPr sz="1800"/>
          </a:p>
          <a:p>
            <a:pPr marL="0" lvl="0" indent="0" algn="l" rtl="0">
              <a:lnSpc>
                <a:spcPct val="105000"/>
              </a:lnSpc>
              <a:spcBef>
                <a:spcPts val="0"/>
              </a:spcBef>
              <a:spcAft>
                <a:spcPts val="0"/>
              </a:spcAft>
              <a:buNone/>
            </a:pPr>
            <a:r>
              <a:rPr lang="en" sz="1800"/>
              <a:t>Gift Wrap Service		Scavenger Hunt		Author Readings of Books</a:t>
            </a:r>
            <a:endParaRPr sz="1800"/>
          </a:p>
          <a:p>
            <a:pPr marL="0" lvl="0" indent="0" algn="l" rtl="0">
              <a:lnSpc>
                <a:spcPct val="105000"/>
              </a:lnSpc>
              <a:spcBef>
                <a:spcPts val="0"/>
              </a:spcBef>
              <a:spcAft>
                <a:spcPts val="0"/>
              </a:spcAft>
              <a:buNone/>
            </a:pPr>
            <a:r>
              <a:rPr lang="en" sz="1800"/>
              <a:t>Food Truck Sales		First Aid Kits			Cooking Class</a:t>
            </a:r>
            <a:endParaRPr sz="1800"/>
          </a:p>
          <a:p>
            <a:pPr marL="0" lvl="0" indent="0" algn="l" rtl="0">
              <a:lnSpc>
                <a:spcPct val="105000"/>
              </a:lnSpc>
              <a:spcBef>
                <a:spcPts val="0"/>
              </a:spcBef>
              <a:spcAft>
                <a:spcPts val="0"/>
              </a:spcAft>
              <a:buNone/>
            </a:pPr>
            <a:r>
              <a:rPr lang="en" sz="1800"/>
              <a:t>Flowers/Plants			Emergency Kits		Brunch Crawl</a:t>
            </a:r>
            <a:endParaRPr sz="1800"/>
          </a:p>
          <a:p>
            <a:pPr marL="0" lvl="0" indent="0" algn="l" rtl="0">
              <a:lnSpc>
                <a:spcPct val="105000"/>
              </a:lnSpc>
              <a:spcBef>
                <a:spcPts val="0"/>
              </a:spcBef>
              <a:spcAft>
                <a:spcPts val="0"/>
              </a:spcAft>
              <a:buNone/>
            </a:pPr>
            <a:r>
              <a:rPr lang="en" sz="1800"/>
              <a:t>Greenery/Wreaths		Heritage Walk			Wine Tasting Crawl</a:t>
            </a:r>
            <a:endParaRPr sz="1800"/>
          </a:p>
          <a:p>
            <a:pPr marL="0" lvl="0" indent="0" algn="l" rtl="0">
              <a:lnSpc>
                <a:spcPct val="105000"/>
              </a:lnSpc>
              <a:spcBef>
                <a:spcPts val="0"/>
              </a:spcBef>
              <a:spcAft>
                <a:spcPts val="0"/>
              </a:spcAft>
              <a:buNone/>
            </a:pPr>
            <a:r>
              <a:rPr lang="en" sz="1800"/>
              <a:t>Collecting Recyclables	Note cards			Trivia Night</a:t>
            </a:r>
            <a:endParaRPr sz="1800"/>
          </a:p>
          <a:p>
            <a:pPr marL="0" lvl="0" indent="0" algn="l" rtl="0">
              <a:lnSpc>
                <a:spcPct val="105000"/>
              </a:lnSpc>
              <a:spcBef>
                <a:spcPts val="0"/>
              </a:spcBef>
              <a:spcAft>
                <a:spcPts val="0"/>
              </a:spcAft>
              <a:buNone/>
            </a:pPr>
            <a:r>
              <a:rPr lang="en" sz="1800"/>
              <a:t>Pecans				Themed Baskets		Bridge Tournament</a:t>
            </a:r>
            <a:endParaRPr sz="1800"/>
          </a:p>
          <a:p>
            <a:pPr marL="0" lvl="0" indent="0" algn="l" rtl="0">
              <a:lnSpc>
                <a:spcPct val="105000"/>
              </a:lnSpc>
              <a:spcBef>
                <a:spcPts val="0"/>
              </a:spcBef>
              <a:spcAft>
                <a:spcPts val="0"/>
              </a:spcAft>
              <a:buNone/>
            </a:pPr>
            <a:r>
              <a:rPr lang="en" sz="1800"/>
              <a:t>Yard/Garage Sales		Mardi Gras Dinner		Game Night</a:t>
            </a:r>
            <a:endParaRPr sz="1800"/>
          </a:p>
          <a:p>
            <a:pPr marL="0" lvl="0" indent="0" algn="l" rtl="0">
              <a:lnSpc>
                <a:spcPct val="105000"/>
              </a:lnSpc>
              <a:spcBef>
                <a:spcPts val="0"/>
              </a:spcBef>
              <a:spcAft>
                <a:spcPts val="0"/>
              </a:spcAft>
              <a:buNone/>
            </a:pPr>
            <a:r>
              <a:rPr lang="en" sz="1800"/>
              <a:t>Local Artist Art Show	Spaghetti Dinner		Live/Silent Auctions</a:t>
            </a:r>
            <a:endParaRPr sz="1800"/>
          </a:p>
          <a:p>
            <a:pPr marL="0" lvl="0" indent="0" algn="l" rtl="0">
              <a:lnSpc>
                <a:spcPct val="105000"/>
              </a:lnSpc>
              <a:spcBef>
                <a:spcPts val="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41"/>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800"/>
              <a:t>THANK YOU!</a:t>
            </a:r>
            <a:endParaRPr sz="4800"/>
          </a:p>
        </p:txBody>
      </p:sp>
      <p:sp>
        <p:nvSpPr>
          <p:cNvPr id="300" name="Google Shape;300;p41"/>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800"/>
              <a:t>NOW GO &amp; HAVE SOME</a:t>
            </a:r>
            <a:endParaRPr sz="3800"/>
          </a:p>
          <a:p>
            <a:pPr marL="0" lvl="0" indent="0" algn="ctr" rtl="0">
              <a:spcBef>
                <a:spcPts val="1200"/>
              </a:spcBef>
              <a:spcAft>
                <a:spcPts val="1200"/>
              </a:spcAft>
              <a:buNone/>
            </a:pPr>
            <a:r>
              <a:rPr lang="en" sz="7200"/>
              <a:t>FUNd$</a:t>
            </a:r>
            <a:endParaRPr sz="7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P.E.O. FUNDRAISING POLICIES</a:t>
            </a:r>
            <a:endParaRPr/>
          </a:p>
        </p:txBody>
      </p:sp>
      <p:sp>
        <p:nvSpPr>
          <p:cNvPr id="141" name="Google Shape;141;p15"/>
          <p:cNvSpPr txBox="1">
            <a:spLocks noGrp="1"/>
          </p:cNvSpPr>
          <p:nvPr>
            <p:ph type="body" idx="1"/>
          </p:nvPr>
        </p:nvSpPr>
        <p:spPr>
          <a:xfrm>
            <a:off x="534750" y="1416925"/>
            <a:ext cx="7790100" cy="2875200"/>
          </a:xfrm>
          <a:prstGeom prst="rect">
            <a:avLst/>
          </a:prstGeom>
        </p:spPr>
        <p:txBody>
          <a:bodyPr spcFirstLastPara="1" wrap="square" lIns="91425" tIns="91425" rIns="91425" bIns="91425" anchor="t" anchorCtr="0">
            <a:normAutofit lnSpcReduction="20000"/>
          </a:bodyPr>
          <a:lstStyle/>
          <a:p>
            <a:pPr marL="0" lvl="0" indent="0" algn="ctr" rtl="0">
              <a:spcBef>
                <a:spcPts val="0"/>
              </a:spcBef>
              <a:spcAft>
                <a:spcPts val="0"/>
              </a:spcAft>
              <a:buNone/>
            </a:pPr>
            <a:r>
              <a:rPr lang="en" sz="14000"/>
              <a:t>IOLC</a:t>
            </a:r>
            <a:endParaRPr sz="14000"/>
          </a:p>
          <a:p>
            <a:pPr marL="0" lvl="0" indent="0" algn="ctr" rtl="0">
              <a:spcBef>
                <a:spcPts val="1200"/>
              </a:spcBef>
              <a:spcAft>
                <a:spcPts val="1200"/>
              </a:spcAft>
              <a:buNone/>
            </a:pPr>
            <a:r>
              <a:rPr lang="en" sz="3100"/>
              <a:t>PAGES 16-21</a:t>
            </a:r>
            <a:endParaRPr sz="31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42"/>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Questions???</a:t>
            </a:r>
            <a:endParaRPr/>
          </a:p>
        </p:txBody>
      </p:sp>
      <p:sp>
        <p:nvSpPr>
          <p:cNvPr id="306" name="Google Shape;306;p42"/>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fontScale="62500" lnSpcReduction="20000"/>
          </a:bodyPr>
          <a:lstStyle/>
          <a:p>
            <a:pPr marL="0" lvl="0" indent="0" algn="ctr" rtl="0">
              <a:spcBef>
                <a:spcPts val="0"/>
              </a:spcBef>
              <a:spcAft>
                <a:spcPts val="0"/>
              </a:spcAft>
              <a:buNone/>
            </a:pPr>
            <a:r>
              <a:rPr lang="en" sz="6000"/>
              <a:t>Email your questions to:</a:t>
            </a:r>
            <a:endParaRPr sz="6000"/>
          </a:p>
          <a:p>
            <a:pPr marL="0" lvl="0" indent="0" algn="ctr" rtl="0">
              <a:spcBef>
                <a:spcPts val="1200"/>
              </a:spcBef>
              <a:spcAft>
                <a:spcPts val="0"/>
              </a:spcAft>
              <a:buNone/>
            </a:pPr>
            <a:r>
              <a:rPr lang="en" sz="6000"/>
              <a:t>Peery Moran, AI, Organizer</a:t>
            </a:r>
            <a:endParaRPr sz="6000"/>
          </a:p>
          <a:p>
            <a:pPr marL="0" lvl="0" indent="0" algn="ctr" rtl="0">
              <a:spcBef>
                <a:spcPts val="1200"/>
              </a:spcBef>
              <a:spcAft>
                <a:spcPts val="0"/>
              </a:spcAft>
              <a:buNone/>
            </a:pPr>
            <a:r>
              <a:rPr lang="en" sz="6000" u="sng">
                <a:solidFill>
                  <a:schemeClr val="hlink"/>
                </a:solidFill>
                <a:hlinkClick r:id="rId3"/>
              </a:rPr>
              <a:t>peerymoranpeo@gmail.com</a:t>
            </a:r>
            <a:endParaRPr sz="6000"/>
          </a:p>
          <a:p>
            <a:pPr marL="0" lvl="0" indent="0" algn="l" rtl="0">
              <a:spcBef>
                <a:spcPts val="1200"/>
              </a:spcBef>
              <a:spcAft>
                <a:spcPts val="12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WHO, WHAT, WHERE, WHEN &amp; HOW</a:t>
            </a:r>
            <a:endParaRPr/>
          </a:p>
        </p:txBody>
      </p:sp>
      <p:sp>
        <p:nvSpPr>
          <p:cNvPr id="147" name="Google Shape;147;p16"/>
          <p:cNvSpPr txBox="1">
            <a:spLocks noGrp="1"/>
          </p:cNvSpPr>
          <p:nvPr>
            <p:ph type="body" idx="1"/>
          </p:nvPr>
        </p:nvSpPr>
        <p:spPr>
          <a:xfrm>
            <a:off x="777400" y="1562975"/>
            <a:ext cx="7547400" cy="2937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WHO:  to INVITE</a:t>
            </a:r>
            <a:endParaRPr sz="2400"/>
          </a:p>
          <a:p>
            <a:pPr marL="0" lvl="0" indent="0" algn="l" rtl="0">
              <a:spcBef>
                <a:spcPts val="1200"/>
              </a:spcBef>
              <a:spcAft>
                <a:spcPts val="0"/>
              </a:spcAft>
              <a:buNone/>
            </a:pPr>
            <a:r>
              <a:rPr lang="en" sz="2400"/>
              <a:t>WHAT: is the PRODUCT or SERVICE</a:t>
            </a:r>
            <a:endParaRPr sz="2400"/>
          </a:p>
          <a:p>
            <a:pPr marL="0" lvl="0" indent="0" algn="l" rtl="0">
              <a:spcBef>
                <a:spcPts val="1200"/>
              </a:spcBef>
              <a:spcAft>
                <a:spcPts val="0"/>
              </a:spcAft>
              <a:buNone/>
            </a:pPr>
            <a:r>
              <a:rPr lang="en" sz="2400"/>
              <a:t>WHERE: is the LOCATION</a:t>
            </a:r>
            <a:endParaRPr sz="2400"/>
          </a:p>
          <a:p>
            <a:pPr marL="0" lvl="0" indent="0" algn="l" rtl="0">
              <a:spcBef>
                <a:spcPts val="1200"/>
              </a:spcBef>
              <a:spcAft>
                <a:spcPts val="0"/>
              </a:spcAft>
              <a:buNone/>
            </a:pPr>
            <a:r>
              <a:rPr lang="en" sz="2400"/>
              <a:t>WHEN: is the DATE and TIME</a:t>
            </a:r>
            <a:endParaRPr sz="2400"/>
          </a:p>
          <a:p>
            <a:pPr marL="0" lvl="0" indent="0" algn="l" rtl="0">
              <a:spcBef>
                <a:spcPts val="1200"/>
              </a:spcBef>
              <a:spcAft>
                <a:spcPts val="0"/>
              </a:spcAft>
              <a:buNone/>
            </a:pPr>
            <a:r>
              <a:rPr lang="en" sz="2400"/>
              <a:t>HOW: Follow the IOLC &amp; LOCAL LAWS &amp; IRS Regulations</a:t>
            </a:r>
            <a:endParaRPr sz="2400"/>
          </a:p>
          <a:p>
            <a:pPr marL="0" lvl="0" indent="0" algn="l" rtl="0">
              <a:spcBef>
                <a:spcPts val="120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7"/>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P.E.O. GENERAL FUNDRAISING POLICIES</a:t>
            </a:r>
            <a:endParaRPr/>
          </a:p>
        </p:txBody>
      </p:sp>
      <p:sp>
        <p:nvSpPr>
          <p:cNvPr id="153" name="Google Shape;153;p17"/>
          <p:cNvSpPr txBox="1">
            <a:spLocks noGrp="1"/>
          </p:cNvSpPr>
          <p:nvPr>
            <p:ph type="body" idx="1"/>
          </p:nvPr>
        </p:nvSpPr>
        <p:spPr>
          <a:xfrm>
            <a:off x="746125" y="1458650"/>
            <a:ext cx="7654500" cy="3084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a:t>FOCUS = P.E.O. PROJECTS</a:t>
            </a:r>
            <a:endParaRPr sz="2200"/>
          </a:p>
          <a:p>
            <a:pPr marL="0" lvl="0" indent="0" algn="l" rtl="0">
              <a:spcBef>
                <a:spcPts val="1200"/>
              </a:spcBef>
              <a:spcAft>
                <a:spcPts val="0"/>
              </a:spcAft>
              <a:buNone/>
            </a:pPr>
            <a:r>
              <a:rPr lang="en" sz="2200"/>
              <a:t>PAYMENTS = MADE PAYABLE TO CHAPTERS; NOT TAX DEDUCTIBLE</a:t>
            </a:r>
            <a:endParaRPr sz="2200"/>
          </a:p>
          <a:p>
            <a:pPr marL="0" lvl="0" indent="0" algn="l" rtl="0">
              <a:spcBef>
                <a:spcPts val="1200"/>
              </a:spcBef>
              <a:spcAft>
                <a:spcPts val="0"/>
              </a:spcAft>
              <a:buNone/>
            </a:pPr>
            <a:r>
              <a:rPr lang="en" sz="2200"/>
              <a:t>VOLUNTEER LABOR ONLY</a:t>
            </a:r>
            <a:endParaRPr sz="2200"/>
          </a:p>
          <a:p>
            <a:pPr marL="0" lvl="0" indent="0" algn="l" rtl="0">
              <a:spcBef>
                <a:spcPts val="1200"/>
              </a:spcBef>
              <a:spcAft>
                <a:spcPts val="0"/>
              </a:spcAft>
              <a:buNone/>
            </a:pPr>
            <a:r>
              <a:rPr lang="en" sz="2200"/>
              <a:t>JOINT FUNDRAISERS ONLY ALLOWED WITH OTHER P.E.O. CHAPTERS, NOT NON-P.E.O. ENTITIES</a:t>
            </a:r>
            <a:endParaRPr sz="2200"/>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8"/>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EVENT PLANNING CHECKLIST</a:t>
            </a:r>
            <a:endParaRPr/>
          </a:p>
        </p:txBody>
      </p:sp>
      <p:sp>
        <p:nvSpPr>
          <p:cNvPr id="159" name="Google Shape;159;p18"/>
          <p:cNvSpPr txBox="1">
            <a:spLocks noGrp="1"/>
          </p:cNvSpPr>
          <p:nvPr>
            <p:ph type="body" idx="1"/>
          </p:nvPr>
        </p:nvSpPr>
        <p:spPr>
          <a:xfrm>
            <a:off x="819150" y="1573400"/>
            <a:ext cx="7505700" cy="2448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600"/>
              <a:t>PLANNING					SCHEDULING</a:t>
            </a:r>
            <a:endParaRPr sz="2600"/>
          </a:p>
          <a:p>
            <a:pPr marL="0" lvl="0" indent="0" algn="l" rtl="0">
              <a:spcBef>
                <a:spcPts val="1200"/>
              </a:spcBef>
              <a:spcAft>
                <a:spcPts val="0"/>
              </a:spcAft>
              <a:buNone/>
            </a:pPr>
            <a:r>
              <a:rPr lang="en" sz="2600"/>
              <a:t>BUDGETING					PREPARING</a:t>
            </a:r>
            <a:endParaRPr sz="2600"/>
          </a:p>
          <a:p>
            <a:pPr marL="0" lvl="0" indent="0" algn="l" rtl="0">
              <a:spcBef>
                <a:spcPts val="1200"/>
              </a:spcBef>
              <a:spcAft>
                <a:spcPts val="0"/>
              </a:spcAft>
              <a:buNone/>
            </a:pPr>
            <a:r>
              <a:rPr lang="en" sz="2600"/>
              <a:t>APPROVAL					EXECUTING</a:t>
            </a:r>
            <a:endParaRPr sz="2600"/>
          </a:p>
          <a:p>
            <a:pPr marL="0" lvl="0" indent="0" algn="l" rtl="0">
              <a:spcBef>
                <a:spcPts val="1200"/>
              </a:spcBef>
              <a:spcAft>
                <a:spcPts val="1200"/>
              </a:spcAft>
              <a:buNone/>
            </a:pPr>
            <a:r>
              <a:rPr lang="en" sz="2600"/>
              <a:t>ADVERTISING					REPORTING</a:t>
            </a:r>
            <a:endParaRPr sz="2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9"/>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100"/>
              <a:t>PLANNING</a:t>
            </a:r>
            <a:endParaRPr sz="4100"/>
          </a:p>
        </p:txBody>
      </p:sp>
      <p:sp>
        <p:nvSpPr>
          <p:cNvPr id="165" name="Google Shape;165;p19"/>
          <p:cNvSpPr txBox="1">
            <a:spLocks noGrp="1"/>
          </p:cNvSpPr>
          <p:nvPr>
            <p:ph type="body" idx="1"/>
          </p:nvPr>
        </p:nvSpPr>
        <p:spPr>
          <a:xfrm>
            <a:off x="714800" y="1531675"/>
            <a:ext cx="7748400" cy="3125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a:t>COMPLY WITH P.E.O. FUNDRAISING POLICIES</a:t>
            </a:r>
            <a:endParaRPr sz="3200"/>
          </a:p>
          <a:p>
            <a:pPr marL="0" lvl="0" indent="0" algn="l" rtl="0">
              <a:spcBef>
                <a:spcPts val="1200"/>
              </a:spcBef>
              <a:spcAft>
                <a:spcPts val="0"/>
              </a:spcAft>
              <a:buNone/>
            </a:pPr>
            <a:r>
              <a:rPr lang="en" sz="3200"/>
              <a:t>SELECT CONTACT PERSON</a:t>
            </a:r>
            <a:endParaRPr sz="3200"/>
          </a:p>
          <a:p>
            <a:pPr marL="0" lvl="0" indent="0" algn="l" rtl="0">
              <a:spcBef>
                <a:spcPts val="1200"/>
              </a:spcBef>
              <a:spcAft>
                <a:spcPts val="0"/>
              </a:spcAft>
              <a:buNone/>
            </a:pPr>
            <a:r>
              <a:rPr lang="en" sz="3200"/>
              <a:t>CONFIRM VENUE</a:t>
            </a:r>
            <a:endParaRPr sz="3200"/>
          </a:p>
          <a:p>
            <a:pPr marL="0" lvl="0" indent="0" algn="l" rtl="0">
              <a:spcBef>
                <a:spcPts val="1200"/>
              </a:spcBef>
              <a:spcAft>
                <a:spcPts val="1200"/>
              </a:spcAft>
              <a:buNone/>
            </a:pPr>
            <a:r>
              <a:rPr lang="en" sz="3200"/>
              <a:t>FOOD/BEVERAGES</a:t>
            </a:r>
            <a:endParaRPr sz="3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0"/>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400"/>
              <a:t>BUDGETING</a:t>
            </a:r>
            <a:endParaRPr sz="4400"/>
          </a:p>
        </p:txBody>
      </p:sp>
      <p:sp>
        <p:nvSpPr>
          <p:cNvPr id="171" name="Google Shape;171;p20"/>
          <p:cNvSpPr txBox="1">
            <a:spLocks noGrp="1"/>
          </p:cNvSpPr>
          <p:nvPr>
            <p:ph type="body" idx="1"/>
          </p:nvPr>
        </p:nvSpPr>
        <p:spPr>
          <a:xfrm>
            <a:off x="819150" y="1800200"/>
            <a:ext cx="7505700" cy="2669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600"/>
              <a:t>FUNDRAISING GOAL</a:t>
            </a:r>
            <a:endParaRPr sz="2600"/>
          </a:p>
          <a:p>
            <a:pPr marL="0" lvl="0" indent="0" algn="l" rtl="0">
              <a:spcBef>
                <a:spcPts val="1200"/>
              </a:spcBef>
              <a:spcAft>
                <a:spcPts val="0"/>
              </a:spcAft>
              <a:buNone/>
            </a:pPr>
            <a:r>
              <a:rPr lang="en" sz="2600"/>
              <a:t>UPFRONT COSTS</a:t>
            </a:r>
            <a:endParaRPr sz="2600"/>
          </a:p>
          <a:p>
            <a:pPr marL="0" lvl="0" indent="0" algn="l" rtl="0">
              <a:spcBef>
                <a:spcPts val="1200"/>
              </a:spcBef>
              <a:spcAft>
                <a:spcPts val="0"/>
              </a:spcAft>
              <a:buNone/>
            </a:pPr>
            <a:r>
              <a:rPr lang="en" sz="2600"/>
              <a:t>DISTRIBUTION OF </a:t>
            </a:r>
            <a:r>
              <a:rPr lang="en" sz="2600">
                <a:solidFill>
                  <a:srgbClr val="FF0000"/>
                </a:solidFill>
                <a:highlight>
                  <a:schemeClr val="dk1"/>
                </a:highlight>
              </a:rPr>
              <a:t>NET</a:t>
            </a:r>
            <a:r>
              <a:rPr lang="en" sz="2600">
                <a:solidFill>
                  <a:srgbClr val="FF0000"/>
                </a:solidFill>
              </a:rPr>
              <a:t> </a:t>
            </a:r>
            <a:r>
              <a:rPr lang="en" sz="2600"/>
              <a:t>FUNDS TO P.E.O. PROJECTS</a:t>
            </a:r>
            <a:endParaRPr sz="2600"/>
          </a:p>
          <a:p>
            <a:pPr marL="0" lvl="0" indent="0" algn="l" rtl="0">
              <a:spcBef>
                <a:spcPts val="1200"/>
              </a:spcBef>
              <a:spcAft>
                <a:spcPts val="0"/>
              </a:spcAft>
              <a:buNone/>
            </a:pPr>
            <a:r>
              <a:rPr lang="en" sz="2600"/>
              <a:t>REPORT ON IRS-LC</a:t>
            </a:r>
            <a:endParaRPr sz="2600"/>
          </a:p>
          <a:p>
            <a:pPr marL="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1"/>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300"/>
              <a:t>APPROVAL</a:t>
            </a:r>
            <a:endParaRPr sz="4300"/>
          </a:p>
        </p:txBody>
      </p:sp>
      <p:sp>
        <p:nvSpPr>
          <p:cNvPr id="177" name="Google Shape;177;p21"/>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fontScale="70000" lnSpcReduction="20000"/>
          </a:bodyPr>
          <a:lstStyle/>
          <a:p>
            <a:pPr marL="0" lvl="0" indent="0" algn="l" rtl="0">
              <a:spcBef>
                <a:spcPts val="0"/>
              </a:spcBef>
              <a:spcAft>
                <a:spcPts val="0"/>
              </a:spcAft>
              <a:buNone/>
            </a:pPr>
            <a:r>
              <a:rPr lang="en" sz="2959"/>
              <a:t>ALL CHAPTER FUNDRAISERS MUST FOLLOW ALL LOCAL HEALTH REQUIREMENTS</a:t>
            </a:r>
            <a:endParaRPr sz="2959"/>
          </a:p>
          <a:p>
            <a:pPr marL="0" lvl="0" indent="0" algn="l" rtl="0">
              <a:spcBef>
                <a:spcPts val="1200"/>
              </a:spcBef>
              <a:spcAft>
                <a:spcPts val="0"/>
              </a:spcAft>
              <a:buNone/>
            </a:pPr>
            <a:r>
              <a:rPr lang="en" sz="2959"/>
              <a:t>ALL POSTS ON GA STATE CHAPTER SOCIAL MEDIA ARE SUBJECT TO APPROVAL BEFORE BEING POSTED</a:t>
            </a:r>
            <a:endParaRPr sz="2959"/>
          </a:p>
          <a:p>
            <a:pPr marL="0" lvl="0" indent="0" algn="l" rtl="0">
              <a:spcBef>
                <a:spcPts val="1200"/>
              </a:spcBef>
              <a:spcAft>
                <a:spcPts val="0"/>
              </a:spcAft>
              <a:buNone/>
            </a:pPr>
            <a:r>
              <a:rPr lang="en" sz="2959"/>
              <a:t>ALL FUNDRAISERS MUST ADHERE TO CIRCULARIZATION RULES</a:t>
            </a:r>
            <a:endParaRPr sz="2959"/>
          </a:p>
          <a:p>
            <a:pPr marL="0" lvl="0" indent="0" algn="l" rtl="0">
              <a:spcBef>
                <a:spcPts val="0"/>
              </a:spcBef>
              <a:spcAft>
                <a:spcPts val="0"/>
              </a:spcAft>
              <a:buNone/>
            </a:pPr>
            <a:r>
              <a:rPr lang="en" sz="2959"/>
              <a:t>(IOLC Policies page 10)</a:t>
            </a:r>
            <a:endParaRPr/>
          </a:p>
        </p:txBody>
      </p:sp>
    </p:spTree>
  </p:cSld>
  <p:clrMapOvr>
    <a:masterClrMapping/>
  </p:clrMapOvr>
</p:sld>
</file>

<file path=ppt/theme/theme1.xml><?xml version="1.0" encoding="utf-8"?>
<a:theme xmlns:a="http://schemas.openxmlformats.org/drawingml/2006/main"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2745</Words>
  <Application>Microsoft Office PowerPoint</Application>
  <PresentationFormat>On-screen Show (16:9)</PresentationFormat>
  <Paragraphs>223</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Nunito</vt:lpstr>
      <vt:lpstr>Calibri</vt:lpstr>
      <vt:lpstr>Shift</vt:lpstr>
      <vt:lpstr>P.E.O. FUNdraising</vt:lpstr>
      <vt:lpstr>💲o, you want to raise some money? WHY?</vt:lpstr>
      <vt:lpstr>P.E.O. FUNDRAISING POLICIES</vt:lpstr>
      <vt:lpstr>WHO, WHAT, WHERE, WHEN &amp; HOW</vt:lpstr>
      <vt:lpstr>P.E.O. GENERAL FUNDRAISING POLICIES</vt:lpstr>
      <vt:lpstr>EVENT PLANNING CHECKLIST</vt:lpstr>
      <vt:lpstr>PLANNING</vt:lpstr>
      <vt:lpstr>BUDGETING</vt:lpstr>
      <vt:lpstr>APPROVAL</vt:lpstr>
      <vt:lpstr> P.E.O. ADVERTISING POLICIES</vt:lpstr>
      <vt:lpstr>ALLOWED CIRCULARIZATION</vt:lpstr>
      <vt:lpstr>P.E.O. ADVERTISING LOCATIONS</vt:lpstr>
      <vt:lpstr>PRINT MEDIA REQUIREMENTS</vt:lpstr>
      <vt:lpstr>SOCIAL MEDIA REQUIREMENTS  </vt:lpstr>
      <vt:lpstr>SCHEDULING</vt:lpstr>
      <vt:lpstr>PREPARING</vt:lpstr>
      <vt:lpstr>EXECUTING </vt:lpstr>
      <vt:lpstr>DISTRIBUTION OF FUNDS</vt:lpstr>
      <vt:lpstr>REPORTING</vt:lpstr>
      <vt:lpstr>FUNDRAISING ACTIVITIES</vt:lpstr>
      <vt:lpstr>FUNDRAISING-DIRECT SALES</vt:lpstr>
      <vt:lpstr>FUNDRAISING-INDIRECT SALES</vt:lpstr>
      <vt:lpstr>FUNDRAISING-SERVICES</vt:lpstr>
      <vt:lpstr>FUNDRAISING-CASINO NIGHTS/BINGO</vt:lpstr>
      <vt:lpstr>FUNDRAISING-RAFFLES</vt:lpstr>
      <vt:lpstr>FUNDRAISING-AUCTIONS LIVE &amp; SILENT</vt:lpstr>
      <vt:lpstr>FUNDRAISING-SCRIP PROGRAMS</vt:lpstr>
      <vt:lpstr>FUNDRAISING - IDEAS</vt:lpstr>
      <vt:lpstr>THANK YOU!</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P.E.O. FUNdraising</dc:title>
  <dc:creator>Rebecca Moran</dc:creator>
  <cp:lastModifiedBy>Rebecca Moran</cp:lastModifiedBy>
  <cp:revision>1</cp:revision>
  <dcterms:modified xsi:type="dcterms:W3CDTF">2024-03-26T00:52:06Z</dcterms:modified>
</cp:coreProperties>
</file>