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5" r:id="rId1"/>
    <p:sldMasterId id="2147483694" r:id="rId2"/>
    <p:sldMasterId id="2147483718" r:id="rId3"/>
    <p:sldMasterId id="2147483672" r:id="rId4"/>
    <p:sldMasterId id="2147483683" r:id="rId5"/>
    <p:sldMasterId id="2147483716" r:id="rId6"/>
  </p:sldMasterIdLst>
  <p:notesMasterIdLst>
    <p:notesMasterId r:id="rId32"/>
  </p:notesMasterIdLst>
  <p:sldIdLst>
    <p:sldId id="258" r:id="rId7"/>
    <p:sldId id="257" r:id="rId8"/>
    <p:sldId id="260" r:id="rId9"/>
    <p:sldId id="28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4" r:id="rId29"/>
    <p:sldId id="283" r:id="rId30"/>
    <p:sldId id="279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4020202020204" charset="0"/>
      <p:regular r:id="rId37"/>
      <p:bold r:id="rId38"/>
      <p: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BE6"/>
    <a:srgbClr val="F25D23"/>
    <a:srgbClr val="861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0" autoAdjust="0"/>
    <p:restoredTop sz="95952" autoAdjust="0"/>
  </p:normalViewPr>
  <p:slideViewPr>
    <p:cSldViewPr snapToGrid="0">
      <p:cViewPr varScale="1">
        <p:scale>
          <a:sx n="69" d="100"/>
          <a:sy n="69" d="100"/>
        </p:scale>
        <p:origin x="61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FA0F633-E21F-A544-9608-BF45CBB60371}" type="datetimeFigureOut">
              <a:rPr lang="en-US" smtClean="0"/>
              <a:pPr/>
              <a:t>7/22/2023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C7C0A9-634C-4343-9F63-B59C0DDD8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7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4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2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68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90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52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6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77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23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7C0A9-634C-4343-9F63-B59C0DDD8C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3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2621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058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712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4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2621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058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88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372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0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9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46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172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093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147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0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46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4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2621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058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02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553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051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04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287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740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909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16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53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649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805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2621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058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179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0606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559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863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478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316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9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8722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09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630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95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62621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058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943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476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585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479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6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3472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443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910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91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351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21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5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456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8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02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25D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27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1EEC5-4363-5F4B-A776-CEE29E42A7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25" y="5350879"/>
            <a:ext cx="1712068" cy="12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25D23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462D7-3586-2E4B-9E53-CB65533830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44" y="5147195"/>
            <a:ext cx="1834980" cy="18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8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25D23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08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25D23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5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69662-12DF-7841-B6D1-FC3C638E795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25" y="5350879"/>
            <a:ext cx="1712068" cy="12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6B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C3221-41F0-6643-A5C7-6643F41A0C6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69" y="5153525"/>
            <a:ext cx="1819065" cy="181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0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25D2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1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CA076-DF19-EF46-A655-F53AB221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sz="3600" dirty="0"/>
              <a:t>Before you write your letter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GET TO KNOW YOUR POTENTIAL STAR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4AFA1-16C4-DA4F-A701-F5C605DC999A}"/>
              </a:ext>
            </a:extLst>
          </p:cNvPr>
          <p:cNvSpPr/>
          <p:nvPr/>
        </p:nvSpPr>
        <p:spPr>
          <a:xfrm>
            <a:off x="2438400" y="1690688"/>
            <a:ext cx="3379304" cy="206733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33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are her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interests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passions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F058FA-6E1E-7443-BC4C-A77A6BF35538}"/>
              </a:ext>
            </a:extLst>
          </p:cNvPr>
          <p:cNvSpPr/>
          <p:nvPr/>
        </p:nvSpPr>
        <p:spPr>
          <a:xfrm>
            <a:off x="6135757" y="1690688"/>
            <a:ext cx="3379304" cy="206733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How is she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involved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in school,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religious or cultural activities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ts val="33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and/or community?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7C3DEE-50A8-1144-AA14-480B572DD811}"/>
              </a:ext>
            </a:extLst>
          </p:cNvPr>
          <p:cNvSpPr/>
          <p:nvPr/>
        </p:nvSpPr>
        <p:spPr>
          <a:xfrm>
            <a:off x="2438400" y="4049575"/>
            <a:ext cx="3379304" cy="206733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20040" rIns="320040" rtlCol="0" anchor="ctr"/>
          <a:lstStyle/>
          <a:p>
            <a:pPr algn="ctr">
              <a:lnSpc>
                <a:spcPts val="33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does she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envision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doing in 5 years? Ten years? Beyond?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8C2AF-3BDD-2047-9E60-49BC6D6EEBC5}"/>
              </a:ext>
            </a:extLst>
          </p:cNvPr>
          <p:cNvSpPr/>
          <p:nvPr/>
        </p:nvSpPr>
        <p:spPr>
          <a:xfrm>
            <a:off x="6135757" y="4049575"/>
            <a:ext cx="3379304" cy="206733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0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are her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inspirations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motivations?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A71BEC2-73CD-7C45-AE7B-B249F81EB5BB}"/>
              </a:ext>
            </a:extLst>
          </p:cNvPr>
          <p:cNvSpPr/>
          <p:nvPr/>
        </p:nvSpPr>
        <p:spPr>
          <a:xfrm>
            <a:off x="9639632" y="5863594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4E6E-0E8F-1F45-B8DA-27D9A0A60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MORE IDEAS…</a:t>
            </a: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80C19C-35AF-2E49-BE43-1B3503656243}"/>
              </a:ext>
            </a:extLst>
          </p:cNvPr>
          <p:cNvSpPr/>
          <p:nvPr/>
        </p:nvSpPr>
        <p:spPr>
          <a:xfrm>
            <a:off x="887743" y="3154804"/>
            <a:ext cx="223186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96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Is there any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experience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that has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influenced her life?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877126-D150-A24C-BA53-34D87A1FCAD0}"/>
              </a:ext>
            </a:extLst>
          </p:cNvPr>
          <p:cNvSpPr/>
          <p:nvPr/>
        </p:nvSpPr>
        <p:spPr>
          <a:xfrm>
            <a:off x="3523799" y="3154804"/>
            <a:ext cx="2369463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96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are her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goals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beyond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high school?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71E36-BF88-1B40-BC55-4471614C8016}"/>
              </a:ext>
            </a:extLst>
          </p:cNvPr>
          <p:cNvSpPr/>
          <p:nvPr/>
        </p:nvSpPr>
        <p:spPr>
          <a:xfrm>
            <a:off x="6297454" y="3154804"/>
            <a:ext cx="2279375" cy="2080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96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How has her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leadership</a:t>
            </a: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impacted her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school? Community?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EDD25B-692F-BA47-B752-FF4A1CA6B63B}"/>
              </a:ext>
            </a:extLst>
          </p:cNvPr>
          <p:cNvSpPr/>
          <p:nvPr/>
        </p:nvSpPr>
        <p:spPr>
          <a:xfrm>
            <a:off x="9258846" y="3154804"/>
            <a:ext cx="1765747" cy="128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960"/>
              </a:lnSpc>
            </a:pPr>
            <a:r>
              <a:rPr lang="en-US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What does she 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love to do?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157AB1-CB46-DC4B-9CFD-55BAB606ACF6}"/>
              </a:ext>
            </a:extLst>
          </p:cNvPr>
          <p:cNvSpPr/>
          <p:nvPr/>
        </p:nvSpPr>
        <p:spPr>
          <a:xfrm>
            <a:off x="1298713" y="1603515"/>
            <a:ext cx="1410615" cy="1410615"/>
          </a:xfrm>
          <a:prstGeom prst="ellipse">
            <a:avLst/>
          </a:prstGeom>
          <a:solidFill>
            <a:srgbClr val="86BBE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E9EE5-26AD-044F-9320-38EE0203B888}"/>
              </a:ext>
            </a:extLst>
          </p:cNvPr>
          <p:cNvSpPr/>
          <p:nvPr/>
        </p:nvSpPr>
        <p:spPr>
          <a:xfrm>
            <a:off x="4028660" y="1603515"/>
            <a:ext cx="1410615" cy="1410615"/>
          </a:xfrm>
          <a:prstGeom prst="ellipse">
            <a:avLst/>
          </a:prstGeom>
          <a:solidFill>
            <a:srgbClr val="86BBE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3D3D80-E664-AC43-AFD6-B058BF9D1517}"/>
              </a:ext>
            </a:extLst>
          </p:cNvPr>
          <p:cNvSpPr/>
          <p:nvPr/>
        </p:nvSpPr>
        <p:spPr>
          <a:xfrm>
            <a:off x="6732101" y="1603515"/>
            <a:ext cx="1410615" cy="1410615"/>
          </a:xfrm>
          <a:prstGeom prst="ellipse">
            <a:avLst/>
          </a:prstGeom>
          <a:solidFill>
            <a:srgbClr val="86BBE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8039FC-7190-4940-B20B-9109FF9BCEA1}"/>
              </a:ext>
            </a:extLst>
          </p:cNvPr>
          <p:cNvSpPr/>
          <p:nvPr/>
        </p:nvSpPr>
        <p:spPr>
          <a:xfrm>
            <a:off x="9448799" y="1603515"/>
            <a:ext cx="1410615" cy="1410615"/>
          </a:xfrm>
          <a:prstGeom prst="ellipse">
            <a:avLst/>
          </a:prstGeom>
          <a:solidFill>
            <a:srgbClr val="86BBE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6EB42DD9-1127-C74D-8723-CBF84FF3F425}"/>
              </a:ext>
            </a:extLst>
          </p:cNvPr>
          <p:cNvSpPr/>
          <p:nvPr/>
        </p:nvSpPr>
        <p:spPr>
          <a:xfrm>
            <a:off x="10668277" y="4006555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E0A52-EED8-AE40-97FF-94351F42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5044325" cy="6858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Are you frustrated because none of the women you’ve recommended have received a STAR Scholarship?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DCFA4-9FDF-FF4D-B89D-F4C7123C3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335" y="0"/>
            <a:ext cx="4260345" cy="6858000"/>
          </a:xfrm>
        </p:spPr>
        <p:txBody>
          <a:bodyPr anchor="ctr">
            <a:normAutofit/>
          </a:bodyPr>
          <a:lstStyle/>
          <a:p>
            <a:pPr>
              <a:buClr>
                <a:schemeClr val="bg1"/>
              </a:buClr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Don’t give up! </a:t>
            </a:r>
            <a:r>
              <a:rPr lang="en-US" sz="3600" dirty="0">
                <a:solidFill>
                  <a:schemeClr val="bg1"/>
                </a:solidFill>
              </a:rPr>
              <a:t>Follow the directions, read The P.E.O. Record and check the website for FAQs.</a:t>
            </a:r>
          </a:p>
          <a:p>
            <a:pPr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Remember, there is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much more </a:t>
            </a:r>
            <a:r>
              <a:rPr lang="en-US" sz="3600" dirty="0">
                <a:solidFill>
                  <a:schemeClr val="bg1"/>
                </a:solidFill>
              </a:rPr>
              <a:t>to a STAR than academics!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4BE336F-0B3D-0040-83E3-18EDF0CF3B40}"/>
              </a:ext>
            </a:extLst>
          </p:cNvPr>
          <p:cNvSpPr/>
          <p:nvPr/>
        </p:nvSpPr>
        <p:spPr>
          <a:xfrm>
            <a:off x="10412413" y="5597229"/>
            <a:ext cx="265043" cy="26504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A8EF79-A902-FC40-9E82-9AE1B90F3E14}"/>
              </a:ext>
            </a:extLst>
          </p:cNvPr>
          <p:cNvSpPr/>
          <p:nvPr/>
        </p:nvSpPr>
        <p:spPr>
          <a:xfrm>
            <a:off x="5882526" y="2471593"/>
            <a:ext cx="1914811" cy="1914811"/>
          </a:xfrm>
          <a:prstGeom prst="ellipse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147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BF1399-0959-5445-B974-B3B002C5A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9"/>
            <a:ext cx="4608489" cy="48332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07CEF8-E1A6-CC4C-8A45-605155CF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39" y="365125"/>
            <a:ext cx="6709565" cy="132556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/>
              <a:t>BUT… We’ve done all that. What else should we know?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6F28-5170-CC49-8177-CC7D625E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40" y="1690688"/>
            <a:ext cx="65735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Look to your left and start at the top with </a:t>
            </a: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Leadership</a:t>
            </a:r>
            <a:r>
              <a:rPr lang="en-US" dirty="0"/>
              <a:t>. </a:t>
            </a:r>
            <a:r>
              <a:rPr lang="en-US" dirty="0">
                <a:solidFill>
                  <a:srgbClr val="F25D23"/>
                </a:solidFill>
              </a:rPr>
              <a:t> </a:t>
            </a:r>
          </a:p>
          <a:p>
            <a:pPr>
              <a:buClr>
                <a:srgbClr val="F25D23"/>
              </a:buClr>
            </a:pPr>
            <a:r>
              <a:rPr lang="en-US" dirty="0"/>
              <a:t>What formal leadership experience is evident? Remember that leadership takes many forms, but documentation is critical.  </a:t>
            </a:r>
          </a:p>
          <a:p>
            <a:pPr>
              <a:buClr>
                <a:srgbClr val="F25D23"/>
              </a:buClr>
            </a:pPr>
            <a:r>
              <a:rPr lang="en-US" dirty="0"/>
              <a:t>What has your candidate proactively done to serve as a model for others?  </a:t>
            </a:r>
            <a:endParaRPr lang="en-US" sz="3800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062DC1BC-99CE-8745-8258-5BA6FB05AB57}"/>
              </a:ext>
            </a:extLst>
          </p:cNvPr>
          <p:cNvSpPr/>
          <p:nvPr/>
        </p:nvSpPr>
        <p:spPr>
          <a:xfrm>
            <a:off x="11203052" y="4789397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C384A-F2E1-E14E-B2AD-B3ED57133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8" y="361950"/>
            <a:ext cx="4608490" cy="48332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7A3F7C-AA85-7E4E-AFE7-CC4D37CF4529}"/>
              </a:ext>
            </a:extLst>
          </p:cNvPr>
          <p:cNvSpPr/>
          <p:nvPr/>
        </p:nvSpPr>
        <p:spPr>
          <a:xfrm>
            <a:off x="1445342" y="2503561"/>
            <a:ext cx="2359742" cy="46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7364A-CAAD-624B-9C92-6E3EFE81BF3E}"/>
              </a:ext>
            </a:extLst>
          </p:cNvPr>
          <p:cNvSpPr txBox="1"/>
          <p:nvPr/>
        </p:nvSpPr>
        <p:spPr>
          <a:xfrm>
            <a:off x="1220569" y="2444630"/>
            <a:ext cx="281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17265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1" animBg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8E238D-DAD8-8E48-9BBA-94BD682EA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9"/>
            <a:ext cx="4608489" cy="48332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07CEF8-E1A6-CC4C-8A45-605155CF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39" y="365125"/>
            <a:ext cx="6650673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OK… Got it! What else?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6F28-5170-CC49-8177-CC7D625E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40" y="1690688"/>
            <a:ext cx="603191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Extracurricular activities</a:t>
            </a:r>
            <a:r>
              <a:rPr lang="en-US" sz="3200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offer a glimpse of your candidate’s interests and even passions. </a:t>
            </a:r>
          </a:p>
          <a:p>
            <a:pPr>
              <a:buClr>
                <a:srgbClr val="F25D23"/>
              </a:buClr>
            </a:pPr>
            <a:r>
              <a:rPr lang="en-US" dirty="0"/>
              <a:t>Extracurriculars noted must traverse at least two years. Again, documentation is critical.  </a:t>
            </a:r>
          </a:p>
          <a:p>
            <a:pPr>
              <a:buClr>
                <a:srgbClr val="F25D23"/>
              </a:buClr>
            </a:pPr>
            <a:r>
              <a:rPr lang="en-US" dirty="0"/>
              <a:t>What does your candidate enjoy and pursue over time?</a:t>
            </a:r>
            <a:endParaRPr lang="en-US" sz="3800" dirty="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975B1CD7-DA91-DC46-BB50-1F054D4EA0D2}"/>
              </a:ext>
            </a:extLst>
          </p:cNvPr>
          <p:cNvSpPr/>
          <p:nvPr/>
        </p:nvSpPr>
        <p:spPr>
          <a:xfrm>
            <a:off x="9100247" y="4796975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1B9EA2-3385-FC4A-B95F-38424AC6F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00DC73-3942-8B40-82D7-663CFB424074}"/>
              </a:ext>
            </a:extLst>
          </p:cNvPr>
          <p:cNvSpPr/>
          <p:nvPr/>
        </p:nvSpPr>
        <p:spPr>
          <a:xfrm>
            <a:off x="1445342" y="2503561"/>
            <a:ext cx="2359742" cy="46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67E20-0664-EA44-A77A-42C3770584AA}"/>
              </a:ext>
            </a:extLst>
          </p:cNvPr>
          <p:cNvSpPr txBox="1"/>
          <p:nvPr/>
        </p:nvSpPr>
        <p:spPr>
          <a:xfrm>
            <a:off x="425668" y="2460396"/>
            <a:ext cx="4351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Extracurricular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25BA9A-A0EF-9142-89EA-A57DEF20C6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8" y="361950"/>
            <a:ext cx="4608490" cy="48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7.40741E-7 L -1.25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6F28-5170-CC49-8177-CC7D625E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39" y="1690688"/>
            <a:ext cx="6242929" cy="4821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Community service</a:t>
            </a:r>
            <a:r>
              <a:rPr lang="en-US" sz="3200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also offers a glimpse of your candidate’s interests and passions. </a:t>
            </a:r>
          </a:p>
          <a:p>
            <a:pPr>
              <a:buClr>
                <a:srgbClr val="F25D23"/>
              </a:buClr>
            </a:pPr>
            <a:r>
              <a:rPr lang="en-US" dirty="0"/>
              <a:t>Encourage your candidate to state her volunteer hours but also indicate service to family above the norm, such as a caregiver.  </a:t>
            </a:r>
          </a:p>
          <a:p>
            <a:pPr>
              <a:buClr>
                <a:srgbClr val="F25D23"/>
              </a:buClr>
            </a:pPr>
            <a:r>
              <a:rPr lang="en-US" dirty="0"/>
              <a:t>How does your candidate contribute to society?  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C312E-7FA6-4C47-B734-F444CF626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9"/>
            <a:ext cx="4608489" cy="483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CF0BD-19C5-2846-89B9-F10E4E000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8" y="361950"/>
            <a:ext cx="4608490" cy="4833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10451-01EC-C340-B8D5-D4D07628E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B1AB95-80C5-BF48-A98A-7865804A8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8"/>
            <a:ext cx="4608489" cy="48332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07CEF8-E1A6-CC4C-8A45-605155CF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40" y="365125"/>
            <a:ext cx="660781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OK… Got it! What else?</a:t>
            </a:r>
            <a:endParaRPr lang="en-US" sz="4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6B9787-DB01-E04F-8D4D-331266EDEDC6}"/>
              </a:ext>
            </a:extLst>
          </p:cNvPr>
          <p:cNvSpPr/>
          <p:nvPr/>
        </p:nvSpPr>
        <p:spPr>
          <a:xfrm>
            <a:off x="1445342" y="2503561"/>
            <a:ext cx="2359742" cy="46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DF41F8-2BF1-704B-B2FD-C6E560211796}"/>
              </a:ext>
            </a:extLst>
          </p:cNvPr>
          <p:cNvSpPr txBox="1"/>
          <p:nvPr/>
        </p:nvSpPr>
        <p:spPr>
          <a:xfrm>
            <a:off x="426720" y="2435921"/>
            <a:ext cx="435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Community Service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5D8AF3B8-CE4B-B347-A820-432CF567784B}"/>
              </a:ext>
            </a:extLst>
          </p:cNvPr>
          <p:cNvSpPr/>
          <p:nvPr/>
        </p:nvSpPr>
        <p:spPr>
          <a:xfrm>
            <a:off x="7249381" y="5169566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81481E-6 L -1.66667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6" grpId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8010BC0-5806-6947-8393-2828C57A1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9"/>
            <a:ext cx="4608489" cy="48332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07CEF8-E1A6-CC4C-8A45-605155CF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39" y="365125"/>
            <a:ext cx="6323438" cy="1325563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en-US" b="1" dirty="0"/>
              <a:t>We understand she writes an essay?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6F28-5170-CC49-8177-CC7D625E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40" y="1690688"/>
            <a:ext cx="60147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Your candidate’s </a:t>
            </a: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essay</a:t>
            </a:r>
            <a:r>
              <a:rPr lang="en-US" b="1" i="1" dirty="0"/>
              <a:t> </a:t>
            </a:r>
            <a:r>
              <a:rPr lang="en-US" dirty="0"/>
              <a:t>further offers a glimpse into her interests, passions and dreams for the future. </a:t>
            </a:r>
          </a:p>
          <a:p>
            <a:pPr>
              <a:buClr>
                <a:srgbClr val="F25D23"/>
              </a:buClr>
            </a:pPr>
            <a:r>
              <a:rPr lang="en-US" dirty="0"/>
              <a:t>Encourage her to share something about herself, including what drives her hopes and dreams.  </a:t>
            </a:r>
          </a:p>
          <a:p>
            <a:pPr>
              <a:buClr>
                <a:srgbClr val="F25D23"/>
              </a:buClr>
            </a:pPr>
            <a:r>
              <a:rPr lang="en-US" dirty="0"/>
              <a:t>How does she envision herself in the future – even beyond college?  </a:t>
            </a:r>
            <a:endParaRPr lang="en-US" sz="3800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55ADED86-26B7-0241-8585-DBA759C01ED8}"/>
              </a:ext>
            </a:extLst>
          </p:cNvPr>
          <p:cNvSpPr/>
          <p:nvPr/>
        </p:nvSpPr>
        <p:spPr>
          <a:xfrm>
            <a:off x="10840754" y="4784295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BAE57-DD7B-614A-869C-FF6548506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EEE4A0-9C43-1E48-B574-762D81C0B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8"/>
            <a:ext cx="4608489" cy="4833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C08506-A435-AF49-ABBE-444FE7196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E7126-F9C9-BA4A-9C76-87EBCEB18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8" y="361950"/>
            <a:ext cx="4608490" cy="4833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A0C67D-A943-5445-BF7B-AE0631EDEB06}"/>
              </a:ext>
            </a:extLst>
          </p:cNvPr>
          <p:cNvSpPr txBox="1"/>
          <p:nvPr/>
        </p:nvSpPr>
        <p:spPr>
          <a:xfrm>
            <a:off x="426720" y="2435921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Essay</a:t>
            </a:r>
          </a:p>
        </p:txBody>
      </p:sp>
    </p:spTree>
    <p:extLst>
      <p:ext uri="{BB962C8B-B14F-4D97-AF65-F5344CB8AC3E}">
        <p14:creationId xmlns:p14="http://schemas.microsoft.com/office/powerpoint/2010/main" val="9385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2.59259E-6 L -3.54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A92AD4-4F55-3045-990F-B5D5420EB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9"/>
            <a:ext cx="4608489" cy="48332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07CEF8-E1A6-CC4C-8A45-605155CF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240" y="365125"/>
            <a:ext cx="6036310" cy="1325563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b="1" dirty="0"/>
              <a:t>Are the references really important?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F6F28-5170-CC49-8177-CC7D625E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39" y="1690687"/>
            <a:ext cx="6139443" cy="4908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Absolutely! </a:t>
            </a:r>
            <a:r>
              <a:rPr lang="en-US" dirty="0"/>
              <a:t>Your candidate’s </a:t>
            </a: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references</a:t>
            </a:r>
            <a:r>
              <a:rPr lang="en-US" dirty="0"/>
              <a:t> allow valuable views from other perspectives.  </a:t>
            </a:r>
          </a:p>
          <a:p>
            <a:pPr>
              <a:buClr>
                <a:srgbClr val="F25D23"/>
              </a:buClr>
            </a:pPr>
            <a:r>
              <a:rPr lang="en-US" dirty="0"/>
              <a:t>The references must convey the </a:t>
            </a: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real</a:t>
            </a:r>
            <a:r>
              <a:rPr lang="en-US" dirty="0"/>
              <a:t> person in a manner that “lifts her off the page.” </a:t>
            </a:r>
          </a:p>
          <a:p>
            <a:pPr>
              <a:buClr>
                <a:srgbClr val="F25D23"/>
              </a:buClr>
            </a:pPr>
            <a:r>
              <a:rPr lang="en-US" dirty="0"/>
              <a:t>References also should market the candidate and convey her likelihood for future success.  </a:t>
            </a:r>
            <a:endParaRPr lang="en-US" sz="3800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35AB379B-CE70-544F-AB20-3F174D3C57FF}"/>
              </a:ext>
            </a:extLst>
          </p:cNvPr>
          <p:cNvSpPr/>
          <p:nvPr/>
        </p:nvSpPr>
        <p:spPr>
          <a:xfrm>
            <a:off x="8413241" y="5300719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A2121B-9F81-674F-AEBC-D70884042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4" y="432678"/>
            <a:ext cx="4608489" cy="4833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1A848-5E73-3041-9A12-D6C28C2FE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A1902-1A90-E941-A8C9-81261A062F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D8EE7D-A375-3C41-AD25-D2EBDF6B6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3" y="432678"/>
            <a:ext cx="4608489" cy="48332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98CA91-FFBE-4C47-839E-17AEB9D8BAC4}"/>
              </a:ext>
            </a:extLst>
          </p:cNvPr>
          <p:cNvSpPr/>
          <p:nvPr/>
        </p:nvSpPr>
        <p:spPr>
          <a:xfrm>
            <a:off x="1445342" y="2503561"/>
            <a:ext cx="2359742" cy="46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02E528-2DDB-E04F-BAAF-BA9720200EB1}"/>
              </a:ext>
            </a:extLst>
          </p:cNvPr>
          <p:cNvSpPr txBox="1"/>
          <p:nvPr/>
        </p:nvSpPr>
        <p:spPr>
          <a:xfrm>
            <a:off x="1028668" y="2435921"/>
            <a:ext cx="300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00" dirty="0">
                <a:solidFill>
                  <a:srgbClr val="00206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References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A4CB73-D191-FE4C-B0D4-511F694D64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8" y="361950"/>
            <a:ext cx="4608490" cy="48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4.81481E-6 L -2.083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3BB0-C6D7-6E40-8D39-2D965B67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6138" cy="1325563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b="1" dirty="0"/>
              <a:t>Our candidate was valedictorian. </a:t>
            </a:r>
            <a:br>
              <a:rPr lang="en-US" b="1" dirty="0"/>
            </a:br>
            <a:r>
              <a:rPr lang="en-US" b="1" dirty="0"/>
              <a:t>How could she </a:t>
            </a:r>
            <a:r>
              <a:rPr lang="en-US" b="1" i="1" dirty="0"/>
              <a:t>not</a:t>
            </a:r>
            <a:r>
              <a:rPr lang="en-US" b="1" dirty="0"/>
              <a:t> have received an award?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3D9D9-C0EA-FF4F-A40C-861927EEB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906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Think back…</a:t>
            </a:r>
          </a:p>
          <a:p>
            <a:pPr lvl="1">
              <a:buClr>
                <a:srgbClr val="F25D23"/>
              </a:buClr>
            </a:pPr>
            <a:r>
              <a:rPr lang="en-US" sz="2800" dirty="0">
                <a:latin typeface="Georgia" panose="02040502050405020303" pitchFamily="18" charset="0"/>
              </a:rPr>
              <a:t>All that is needed academically is a “B” average, or unweighted 3.0/4.0.</a:t>
            </a:r>
          </a:p>
          <a:p>
            <a:pPr lvl="1">
              <a:buClr>
                <a:srgbClr val="F25D23"/>
              </a:buClr>
            </a:pP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Many</a:t>
            </a:r>
            <a:r>
              <a:rPr lang="en-US" sz="2800" dirty="0">
                <a:latin typeface="Georgia" panose="02040502050405020303" pitchFamily="18" charset="0"/>
              </a:rPr>
              <a:t> STAR Scholars are not the highest academic achievers, but they excel in all the other areas.</a:t>
            </a:r>
          </a:p>
          <a:p>
            <a:pPr lvl="1">
              <a:buClr>
                <a:srgbClr val="F25D23"/>
              </a:buClr>
            </a:pPr>
            <a:r>
              <a:rPr lang="en-US" sz="2800" dirty="0">
                <a:latin typeface="Georgia" panose="02040502050405020303" pitchFamily="18" charset="0"/>
              </a:rPr>
              <a:t>Do not exclude a potential candidate because she does not carry an over-the-top GPA. She may be a true STAR!  </a:t>
            </a:r>
          </a:p>
          <a:p>
            <a:pPr marL="0" indent="0">
              <a:buNone/>
            </a:pP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2C8FB1CD-6545-1E4A-BA1A-82F23F5A0DA0}"/>
              </a:ext>
            </a:extLst>
          </p:cNvPr>
          <p:cNvSpPr/>
          <p:nvPr/>
        </p:nvSpPr>
        <p:spPr>
          <a:xfrm>
            <a:off x="9867224" y="4587690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985808-AA97-B849-A32A-5EB8153F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499" y="365125"/>
            <a:ext cx="6833705" cy="1609449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200" b="1" dirty="0"/>
              <a:t>I hear that to be a STAR Scholar, a candidate must be working on a cure for cancer or be out saving the world!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53BD-B473-7448-A138-54BDFFA1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2101" y="1948070"/>
            <a:ext cx="6848955" cy="4202389"/>
          </a:xfrm>
        </p:spPr>
        <p:txBody>
          <a:bodyPr>
            <a:normAutofit/>
          </a:bodyPr>
          <a:lstStyle/>
          <a:p>
            <a:pPr>
              <a:buClr>
                <a:srgbClr val="F25D23"/>
              </a:buClr>
            </a:pPr>
            <a:r>
              <a:rPr lang="en-US" sz="2400" dirty="0">
                <a:latin typeface="Georgia" panose="02040502050405020303" pitchFamily="18" charset="0"/>
              </a:rPr>
              <a:t>Not quite, although our STARS do have purposeful lives! This young lady saw a need for a recycling program at her school. A passionate conservationist, she also is an athlete, writer and active community volunteer.  </a:t>
            </a:r>
          </a:p>
          <a:p>
            <a:pPr>
              <a:buClr>
                <a:srgbClr val="F25D23"/>
              </a:buClr>
            </a:pPr>
            <a:r>
              <a:rPr lang="en-US" sz="2400" dirty="0">
                <a:latin typeface="Georgia" panose="02040502050405020303" pitchFamily="18" charset="0"/>
              </a:rPr>
              <a:t>Watch The P.E.O. Record and social media for other fascinating stories. </a:t>
            </a:r>
            <a:endParaRPr lang="en-US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00" i="1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Sarah McBride, 2016 STAR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A2780-D9FD-D640-B05D-1044F73C2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13538" r="9176" b="18119"/>
          <a:stretch/>
        </p:blipFill>
        <p:spPr>
          <a:xfrm rot="21326517">
            <a:off x="518384" y="603384"/>
            <a:ext cx="4044472" cy="521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hevron 6">
            <a:extLst>
              <a:ext uri="{FF2B5EF4-FFF2-40B4-BE49-F238E27FC236}">
                <a16:creationId xmlns:a16="http://schemas.microsoft.com/office/drawing/2014/main" id="{3E951D18-37BC-9749-BB63-6E38DB12F53F}"/>
              </a:ext>
            </a:extLst>
          </p:cNvPr>
          <p:cNvSpPr/>
          <p:nvPr/>
        </p:nvSpPr>
        <p:spPr>
          <a:xfrm>
            <a:off x="8653717" y="4135903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FDD3-6237-3445-85B0-1A0E1A4F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365125"/>
            <a:ext cx="5221539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/>
              <a:t>What is the P.E.O. STAR Scholarship?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B6BD6-E422-5C43-9C3D-46702208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9" y="1825625"/>
            <a:ext cx="6321717" cy="4351338"/>
          </a:xfrm>
        </p:spPr>
        <p:txBody>
          <a:bodyPr>
            <a:normAutofit/>
          </a:bodyPr>
          <a:lstStyle/>
          <a:p>
            <a:pPr>
              <a:buClr>
                <a:srgbClr val="F25D23"/>
              </a:buClr>
            </a:pPr>
            <a:r>
              <a:rPr lang="en-US" dirty="0"/>
              <a:t>$2,500 scholarship </a:t>
            </a:r>
          </a:p>
          <a:p>
            <a:pPr>
              <a:buClr>
                <a:srgbClr val="F25D23"/>
              </a:buClr>
            </a:pPr>
            <a:r>
              <a:rPr lang="en-US" dirty="0"/>
              <a:t>Established in 2009 </a:t>
            </a:r>
          </a:p>
          <a:p>
            <a:pPr>
              <a:buClr>
                <a:schemeClr val="accent2"/>
              </a:buClr>
            </a:pPr>
            <a:r>
              <a:rPr lang="en-US" dirty="0"/>
              <a:t>Provides scholarships for exceptional women in her final year of high school to attend an accredited postsecondary educational institution in the United States or Canada in the next academic year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700" i="1" dirty="0">
                <a:solidFill>
                  <a:schemeClr val="bg2">
                    <a:lumMod val="25000"/>
                  </a:schemeClr>
                </a:solidFill>
              </a:rPr>
              <a:t>Taryn Murphy, 2017 STAR Recipient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CA929-7A68-EF4A-AA9C-D7F1B89CD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693">
            <a:off x="707936" y="622007"/>
            <a:ext cx="3790004" cy="572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hevron 4">
            <a:extLst>
              <a:ext uri="{FF2B5EF4-FFF2-40B4-BE49-F238E27FC236}">
                <a16:creationId xmlns:a16="http://schemas.microsoft.com/office/drawing/2014/main" id="{28EC59CE-8D11-4A46-A5D7-FD81C7FDF4BD}"/>
              </a:ext>
            </a:extLst>
          </p:cNvPr>
          <p:cNvSpPr/>
          <p:nvPr/>
        </p:nvSpPr>
        <p:spPr>
          <a:xfrm>
            <a:off x="10748400" y="4887890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5B1211-F139-D147-829E-A5209FC5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505"/>
            <a:ext cx="12192000" cy="1701056"/>
          </a:xfrm>
        </p:spPr>
        <p:txBody>
          <a:bodyPr>
            <a:normAutofit/>
          </a:bodyPr>
          <a:lstStyle/>
          <a:p>
            <a:pPr algn="ctr">
              <a:lnSpc>
                <a:spcPts val="472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</a:rPr>
              <a:t>Have you considered telling her about </a:t>
            </a:r>
            <a:r>
              <a:rPr lang="en-US" sz="4000" b="1" dirty="0" err="1">
                <a:solidFill>
                  <a:schemeClr val="bg1"/>
                </a:solidFill>
              </a:rPr>
              <a:t>Cottey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What about inviting her to become a member?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98468B-94AC-4C4C-AA53-27A10A5DEAC9}"/>
              </a:ext>
            </a:extLst>
          </p:cNvPr>
          <p:cNvSpPr/>
          <p:nvPr/>
        </p:nvSpPr>
        <p:spPr>
          <a:xfrm>
            <a:off x="833002" y="1900562"/>
            <a:ext cx="3341433" cy="32942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500" dirty="0">
                <a:latin typeface="Georgia" panose="02040502050405020303" pitchFamily="18" charset="0"/>
              </a:rPr>
              <a:t> 1.</a:t>
            </a:r>
            <a:endParaRPr lang="en-US" sz="6500" b="1" dirty="0">
              <a:solidFill>
                <a:schemeClr val="tx1"/>
              </a:solidFill>
              <a:latin typeface="Georgia" panose="02040502050405020303" pitchFamily="18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ts val="3060"/>
              </a:lnSpc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Might your 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candidate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be interested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in attending   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Cottey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College?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64B6EF-0955-EF48-8DED-453DEFFBB064}"/>
              </a:ext>
            </a:extLst>
          </p:cNvPr>
          <p:cNvSpPr/>
          <p:nvPr/>
        </p:nvSpPr>
        <p:spPr>
          <a:xfrm>
            <a:off x="4437594" y="1900562"/>
            <a:ext cx="3341433" cy="32942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500" dirty="0">
                <a:solidFill>
                  <a:schemeClr val="bg1"/>
                </a:solidFill>
                <a:latin typeface="Georgia" panose="02040502050405020303" pitchFamily="18" charset="0"/>
              </a:rPr>
              <a:t> 2.</a:t>
            </a:r>
            <a:endParaRPr lang="en-US" sz="6500" b="1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ts val="3060"/>
              </a:lnSpc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Would she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someday make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a wonderful  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member of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your chapter?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1C5A2-F228-5E45-9D6E-810FC6B2198C}"/>
              </a:ext>
            </a:extLst>
          </p:cNvPr>
          <p:cNvSpPr/>
          <p:nvPr/>
        </p:nvSpPr>
        <p:spPr>
          <a:xfrm>
            <a:off x="8028932" y="1900562"/>
            <a:ext cx="3341433" cy="32942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500" dirty="0">
                <a:solidFill>
                  <a:schemeClr val="bg1"/>
                </a:solidFill>
                <a:latin typeface="Georgia" panose="02040502050405020303" pitchFamily="18" charset="0"/>
              </a:rPr>
              <a:t> 3.</a:t>
            </a:r>
            <a:endParaRPr lang="en-US" sz="6500" b="1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>
              <a:lnSpc>
                <a:spcPts val="3060"/>
              </a:lnSpc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Have you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promoted other 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  P.E.O. projects?</a:t>
            </a:r>
          </a:p>
          <a:p>
            <a:r>
              <a:rPr lang="en-US" sz="2000" b="1" i="1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Calibri" panose="020F0502020204030204" pitchFamily="34" charset="0"/>
              </a:rPr>
              <a:t>   (ELF may be a good </a:t>
            </a:r>
            <a:br>
              <a:rPr lang="en-US" sz="2000" b="1" i="1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Calibri" panose="020F0502020204030204" pitchFamily="34" charset="0"/>
              </a:rPr>
              <a:t>    fit in a few years.)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B39F9016-666C-A245-BB17-58E779DF26CA}"/>
              </a:ext>
            </a:extLst>
          </p:cNvPr>
          <p:cNvSpPr/>
          <p:nvPr/>
        </p:nvSpPr>
        <p:spPr>
          <a:xfrm>
            <a:off x="11487748" y="4941534"/>
            <a:ext cx="265043" cy="26504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F4F0-91DF-7140-9FB3-E9875249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47" y="500062"/>
            <a:ext cx="74537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What else can a chapter do?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E010-E60A-AD44-9415-C01696FF3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255" y="1828800"/>
            <a:ext cx="704292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P.E.O. Named STAR Scholarship</a:t>
            </a:r>
          </a:p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Contribute a 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lump sum </a:t>
            </a:r>
            <a:r>
              <a:rPr lang="en-US" dirty="0">
                <a:latin typeface="Georgia" panose="02040502050405020303" pitchFamily="18" charset="0"/>
              </a:rPr>
              <a:t>of $2,500 in 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one fiscal year </a:t>
            </a:r>
            <a:r>
              <a:rPr lang="en-US" dirty="0">
                <a:latin typeface="Georgia" panose="02040502050405020303" pitchFamily="18" charset="0"/>
              </a:rPr>
              <a:t>to name a STAR in memory or in honor of someone dear to you or your chapter.</a:t>
            </a:r>
          </a:p>
          <a:p>
            <a:pPr marL="0" indent="0">
              <a:lnSpc>
                <a:spcPct val="100000"/>
              </a:lnSpc>
              <a:spcBef>
                <a:spcPts val="2800"/>
              </a:spcBef>
              <a:buClr>
                <a:srgbClr val="F25D23"/>
              </a:buClr>
              <a:buNone/>
            </a:pPr>
            <a:r>
              <a:rPr lang="en-US" sz="1800" i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Emily Wood, 2017 Mary Reams </a:t>
            </a:r>
            <a:br>
              <a:rPr lang="en-US" sz="1800" i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</a:br>
            <a:r>
              <a:rPr lang="en-US" sz="1800" i="1" dirty="0">
                <a:solidFill>
                  <a:schemeClr val="bg2">
                    <a:lumMod val="25000"/>
                  </a:schemeClr>
                </a:solidFill>
                <a:latin typeface="Georgia" panose="02040502050405020303" pitchFamily="18" charset="0"/>
              </a:rPr>
              <a:t>Named STAR Scholar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2BF55F9F-BABE-704C-912A-65A893C5A4AD}"/>
              </a:ext>
            </a:extLst>
          </p:cNvPr>
          <p:cNvSpPr/>
          <p:nvPr/>
        </p:nvSpPr>
        <p:spPr>
          <a:xfrm>
            <a:off x="10072555" y="4026771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3E766-89C0-B344-BFEE-0D6AE8327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4911"/>
          <a:stretch/>
        </p:blipFill>
        <p:spPr>
          <a:xfrm rot="21326517">
            <a:off x="751874" y="632479"/>
            <a:ext cx="3525848" cy="4857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8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F4F0-91DF-7140-9FB3-E9875249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224" y="445552"/>
            <a:ext cx="8827576" cy="181763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P.E.O. STAR Scholarship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Constellation Chapter Designation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E010-E60A-AD44-9415-C01696FF3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5421"/>
            <a:ext cx="10515600" cy="1581252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Become a Constellation Chapter with your chapter’s lump sum gift of $500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B5AF50-A01B-AE4C-A675-BB4CD5F30E4F}"/>
              </a:ext>
            </a:extLst>
          </p:cNvPr>
          <p:cNvSpPr txBox="1">
            <a:spLocks/>
          </p:cNvSpPr>
          <p:nvPr/>
        </p:nvSpPr>
        <p:spPr>
          <a:xfrm>
            <a:off x="838200" y="3554771"/>
            <a:ext cx="9701464" cy="197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Consult the P.E.O. STAR Scholarship page at </a:t>
            </a:r>
            <a:r>
              <a:rPr lang="en-US" b="1" dirty="0">
                <a:solidFill>
                  <a:srgbClr val="86BB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https://members.peointernational.org/constellation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for Constellation Chapter information.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08A9EC8C-D759-CF4A-B4F3-8EB02CD82460}"/>
              </a:ext>
            </a:extLst>
          </p:cNvPr>
          <p:cNvSpPr/>
          <p:nvPr/>
        </p:nvSpPr>
        <p:spPr>
          <a:xfrm>
            <a:off x="8081873" y="4589538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1DFB7-F54F-164E-97EF-0CA6E019C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5" y="401980"/>
            <a:ext cx="1866936" cy="18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F4F0-91DF-7140-9FB3-E9875249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And, also 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E010-E60A-AD44-9415-C01696FF3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93429" cy="754289"/>
          </a:xfrm>
        </p:spPr>
        <p:txBody>
          <a:bodyPr>
            <a:normAutofit/>
          </a:bodyPr>
          <a:lstStyle/>
          <a:p>
            <a:pPr marL="0" indent="0">
              <a:buClr>
                <a:schemeClr val="bg1"/>
              </a:buClr>
              <a:buNone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P.E.O. Endowed STAR Scholarship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B5AF50-A01B-AE4C-A675-BB4CD5F30E4F}"/>
              </a:ext>
            </a:extLst>
          </p:cNvPr>
          <p:cNvSpPr txBox="1">
            <a:spLocks/>
          </p:cNvSpPr>
          <p:nvPr/>
        </p:nvSpPr>
        <p:spPr>
          <a:xfrm>
            <a:off x="838200" y="2397126"/>
            <a:ext cx="5954486" cy="197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Establish an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ongoing fund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 the Foundation in memory or in honor of someone dear to you or your chapter.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08A9EC8C-D759-CF4A-B4F3-8EB02CD82460}"/>
              </a:ext>
            </a:extLst>
          </p:cNvPr>
          <p:cNvSpPr/>
          <p:nvPr/>
        </p:nvSpPr>
        <p:spPr>
          <a:xfrm>
            <a:off x="4822236" y="3928817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0924F-E13F-D347-BA1E-9AD4844B0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r="1801" b="2982"/>
          <a:stretch/>
        </p:blipFill>
        <p:spPr>
          <a:xfrm rot="5400000">
            <a:off x="1941629" y="499822"/>
            <a:ext cx="3431942" cy="2432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6D4D5-E962-434C-9883-7D8E0F3C5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-1" r="16553" b="4032"/>
          <a:stretch/>
        </p:blipFill>
        <p:spPr>
          <a:xfrm>
            <a:off x="2445366" y="3429000"/>
            <a:ext cx="2432304" cy="3438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98F43-6F08-9947-B8AD-B2AB6AC3B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7" y="0"/>
            <a:ext cx="2449723" cy="3431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B8C47F-E560-0046-8C98-FB9A7D5357B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5348" r="246" b="11175"/>
          <a:stretch/>
        </p:blipFill>
        <p:spPr>
          <a:xfrm>
            <a:off x="-4357" y="3429000"/>
            <a:ext cx="2449723" cy="3438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77BB5-8205-2E44-8891-873AB49B84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1" t="5776" r="30527"/>
          <a:stretch/>
        </p:blipFill>
        <p:spPr>
          <a:xfrm>
            <a:off x="4873752" y="-2934"/>
            <a:ext cx="2432304" cy="3434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75892-92AD-4F4C-B278-B64816B3E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3731" b="5877"/>
          <a:stretch/>
        </p:blipFill>
        <p:spPr>
          <a:xfrm>
            <a:off x="7306056" y="238"/>
            <a:ext cx="2432304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C9581-6B44-0E4E-97D3-3956182C38D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5443" r="8925"/>
          <a:stretch/>
        </p:blipFill>
        <p:spPr>
          <a:xfrm>
            <a:off x="4873752" y="3429000"/>
            <a:ext cx="2432304" cy="3442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048C2-C225-8149-900B-05E460E306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14811" r="12711" b="12549"/>
          <a:stretch/>
        </p:blipFill>
        <p:spPr>
          <a:xfrm>
            <a:off x="9738360" y="-2934"/>
            <a:ext cx="2453640" cy="3434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5F1F7F-72AD-C247-AFF9-D28979C1399E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1387" r="7644" b="2956"/>
          <a:stretch/>
        </p:blipFill>
        <p:spPr>
          <a:xfrm>
            <a:off x="9738360" y="3429000"/>
            <a:ext cx="2453640" cy="3465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16269-740B-9945-9A54-7A7721A44A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3629" r="10710" b="3629"/>
          <a:stretch/>
        </p:blipFill>
        <p:spPr>
          <a:xfrm>
            <a:off x="7306056" y="3429000"/>
            <a:ext cx="2432304" cy="343840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80BD55-C651-E64E-91A8-4C170E937F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5D23"/>
          </a:solidFill>
        </p:spPr>
        <p:txBody>
          <a:bodyPr lIns="1188720" rIns="1188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562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“The P.E.O. STAR Scholarship has served as a reminder to me that I do not stand alone in my passion and that there are other women who also want to show their strength and to help make the world a better place.”  </a:t>
            </a:r>
          </a:p>
          <a:p>
            <a:pPr marL="0" indent="0" algn="ctr">
              <a:spcBef>
                <a:spcPts val="40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Erica Brenner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2017-2018 STAR Scholarship Recipient 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A799E1A9-D7DE-8746-B00A-370E5D085D13}"/>
              </a:ext>
            </a:extLst>
          </p:cNvPr>
          <p:cNvSpPr/>
          <p:nvPr/>
        </p:nvSpPr>
        <p:spPr>
          <a:xfrm>
            <a:off x="11623200" y="6295875"/>
            <a:ext cx="265043" cy="26504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F4F0-91DF-7140-9FB3-E9875249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600" b="1" dirty="0">
                <a:solidFill>
                  <a:srgbClr val="F25D23"/>
                </a:solidFill>
              </a:rPr>
              <a:t>P.E.O. STAR Scholarship</a:t>
            </a:r>
            <a:r>
              <a:rPr lang="en-US" sz="5400" b="1" dirty="0">
                <a:solidFill>
                  <a:srgbClr val="F25D23"/>
                </a:solidFill>
              </a:rPr>
              <a:t/>
            </a:r>
            <a:br>
              <a:rPr lang="en-US" sz="5400" b="1" dirty="0">
                <a:solidFill>
                  <a:srgbClr val="F25D23"/>
                </a:solidFill>
              </a:rPr>
            </a:br>
            <a:r>
              <a:rPr lang="en-US" sz="2500" dirty="0">
                <a:solidFill>
                  <a:schemeClr val="tx1"/>
                </a:solidFill>
              </a:rPr>
              <a:t>Recognizing young women of STELLAR Achievement!</a:t>
            </a:r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E010-E60A-AD44-9415-C01696FF3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Thank you for your…</a:t>
            </a:r>
          </a:p>
          <a:p>
            <a:pPr lvl="1">
              <a:buClr>
                <a:srgbClr val="F25D23"/>
              </a:buClr>
            </a:pPr>
            <a:r>
              <a:rPr lang="en-US" sz="3200" dirty="0">
                <a:solidFill>
                  <a:schemeClr val="tx1"/>
                </a:solidFill>
              </a:rPr>
              <a:t>STAR interest</a:t>
            </a:r>
          </a:p>
          <a:p>
            <a:pPr lvl="1">
              <a:buClr>
                <a:srgbClr val="F25D23"/>
              </a:buClr>
            </a:pPr>
            <a:r>
              <a:rPr lang="en-US" sz="3200" dirty="0">
                <a:solidFill>
                  <a:schemeClr val="tx1"/>
                </a:solidFill>
              </a:rPr>
              <a:t>STAR enthusiasm</a:t>
            </a:r>
          </a:p>
          <a:p>
            <a:pPr lvl="1">
              <a:buClr>
                <a:srgbClr val="F25D23"/>
              </a:buClr>
            </a:pPr>
            <a:r>
              <a:rPr lang="en-US" sz="3200" dirty="0">
                <a:solidFill>
                  <a:schemeClr val="tx1"/>
                </a:solidFill>
              </a:rPr>
              <a:t>STAR inquiry</a:t>
            </a:r>
          </a:p>
          <a:p>
            <a:pPr lvl="1">
              <a:buClr>
                <a:srgbClr val="F25D23"/>
              </a:buClr>
            </a:pPr>
            <a:r>
              <a:rPr lang="en-US" sz="3200" dirty="0">
                <a:solidFill>
                  <a:schemeClr val="tx1"/>
                </a:solidFill>
              </a:rPr>
              <a:t>STAR energy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And especially… </a:t>
            </a:r>
          </a:p>
          <a:p>
            <a:pPr lvl="1">
              <a:buClr>
                <a:srgbClr val="F25D23"/>
              </a:buClr>
            </a:pPr>
            <a:r>
              <a:rPr lang="en-US" sz="3200" dirty="0">
                <a:solidFill>
                  <a:schemeClr val="tx1"/>
                </a:solidFill>
              </a:rPr>
              <a:t>Your STAR SUPPORT!  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0E5B1-8B75-034D-89CD-F2F29BC9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23" y="2007602"/>
            <a:ext cx="5369678" cy="39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1357C-D4F6-1F40-B160-A968FFE2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3083" cy="1325563"/>
          </a:xfrm>
        </p:spPr>
        <p:txBody>
          <a:bodyPr/>
          <a:lstStyle/>
          <a:p>
            <a:r>
              <a:rPr lang="en-US" b="1" dirty="0"/>
              <a:t>How does a chapter recommend a candidate?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54EA3-AF41-814D-8044-BA3ABB56A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448"/>
            <a:ext cx="9808779" cy="4737735"/>
          </a:xfrm>
        </p:spPr>
        <p:txBody>
          <a:bodyPr>
            <a:normAutofit/>
          </a:bodyPr>
          <a:lstStyle/>
          <a:p>
            <a:r>
              <a:rPr lang="en-US" dirty="0"/>
              <a:t>First – </a:t>
            </a: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FIND</a:t>
            </a:r>
            <a:r>
              <a:rPr lang="en-US" dirty="0"/>
              <a:t> her! STARs are all around you. </a:t>
            </a:r>
          </a:p>
          <a:p>
            <a:r>
              <a:rPr lang="en-US" dirty="0"/>
              <a:t>Interview your candidate. </a:t>
            </a:r>
          </a:p>
          <a:p>
            <a:r>
              <a:rPr lang="en-US" dirty="0"/>
              <a:t>Determine if she has STAR qualities. </a:t>
            </a:r>
          </a:p>
          <a:p>
            <a:r>
              <a:rPr lang="en-US" dirty="0"/>
              <a:t>Chapter STAR committee makes its recommendation.</a:t>
            </a:r>
          </a:p>
          <a:p>
            <a:r>
              <a:rPr lang="en-US" dirty="0"/>
              <a:t>Chapter votes. </a:t>
            </a:r>
            <a:r>
              <a:rPr lang="en-US" i="1" dirty="0"/>
              <a:t>A majority of members present is required.</a:t>
            </a:r>
          </a:p>
          <a:p>
            <a:r>
              <a:rPr lang="en-US" dirty="0"/>
              <a:t>Record date of vote in the chapter minutes and note it on the recommendation form.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8DC924-23CC-5F45-A22A-16019F4658F5}"/>
              </a:ext>
            </a:extLst>
          </p:cNvPr>
          <p:cNvSpPr txBox="1">
            <a:spLocks/>
          </p:cNvSpPr>
          <p:nvPr/>
        </p:nvSpPr>
        <p:spPr>
          <a:xfrm>
            <a:off x="838199" y="5053107"/>
            <a:ext cx="9325303" cy="141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Begin the application process. READ the information provided on the website at </a:t>
            </a:r>
            <a:r>
              <a:rPr lang="en-US" sz="32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www.peointernational.org</a:t>
            </a:r>
            <a:r>
              <a:rPr lang="en-US" dirty="0">
                <a:latin typeface="Georgia" panose="02040502050405020303" pitchFamily="18" charset="0"/>
              </a:rPr>
              <a:t>. Click </a:t>
            </a: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P.E.O. Projects</a:t>
            </a:r>
            <a:r>
              <a:rPr lang="en-US" dirty="0">
                <a:latin typeface="Georgia" panose="02040502050405020303" pitchFamily="18" charset="0"/>
              </a:rPr>
              <a:t>, then </a:t>
            </a: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STAR</a:t>
            </a:r>
            <a:r>
              <a:rPr lang="en-US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E1AF88A8-E25E-8441-94AB-47B285158151}"/>
              </a:ext>
            </a:extLst>
          </p:cNvPr>
          <p:cNvSpPr/>
          <p:nvPr/>
        </p:nvSpPr>
        <p:spPr>
          <a:xfrm>
            <a:off x="6404740" y="6002042"/>
            <a:ext cx="256066" cy="25606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0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B89A4BE-9B84-C74E-BD5B-83F3E4D87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5" y="286268"/>
            <a:ext cx="12256519" cy="6585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0A084-6E52-814C-AC49-620110F5A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01" y="365125"/>
            <a:ext cx="6934200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/>
              <a:t>How many scholarships are awarded each year?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9C29E-F9EF-1147-BE10-0217D4D5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01" y="1825625"/>
            <a:ext cx="7124700" cy="435133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The P.E.O. Sisterhood has helped </a:t>
            </a:r>
            <a:br>
              <a:rPr lang="en-US" dirty="0"/>
            </a:b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6,917 students </a:t>
            </a:r>
            <a:r>
              <a:rPr lang="en-US" dirty="0"/>
              <a:t>realize their dreams of entering college. That’s </a:t>
            </a:r>
            <a:r>
              <a:rPr lang="en-US" sz="32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$17,223,000! </a:t>
            </a:r>
          </a:p>
          <a:p>
            <a:pPr>
              <a:buClr>
                <a:schemeClr val="tx1"/>
              </a:buClr>
            </a:pPr>
            <a:r>
              <a:rPr lang="en-US" dirty="0"/>
              <a:t>Thank you for your generous support!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358A4-3E04-4940-85C3-2FBB9278D746}"/>
              </a:ext>
            </a:extLst>
          </p:cNvPr>
          <p:cNvSpPr/>
          <p:nvPr/>
        </p:nvSpPr>
        <p:spPr>
          <a:xfrm>
            <a:off x="544097" y="3756468"/>
            <a:ext cx="346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Each STAR scholarship is $2,500. </a:t>
            </a: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AE7BFF7B-4EE7-A940-B8AC-E5C7C65D4ED6}"/>
              </a:ext>
            </a:extLst>
          </p:cNvPr>
          <p:cNvSpPr/>
          <p:nvPr/>
        </p:nvSpPr>
        <p:spPr>
          <a:xfrm>
            <a:off x="6593254" y="3314021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A8D9-6138-D64E-A969-96B25F4A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061" y="365125"/>
            <a:ext cx="8372061" cy="1325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/>
              <a:t>How many high school senior girls apply each year?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641F5-ABA5-2147-84AB-43929ADEC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730" y="1825625"/>
            <a:ext cx="7289504" cy="4351338"/>
          </a:xfrm>
        </p:spPr>
        <p:txBody>
          <a:bodyPr/>
          <a:lstStyle/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Approximately 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2,000 applications </a:t>
            </a:r>
            <a:r>
              <a:rPr lang="en-US" dirty="0">
                <a:latin typeface="Georgia" panose="02040502050405020303" pitchFamily="18" charset="0"/>
              </a:rPr>
              <a:t>are received each year. </a:t>
            </a:r>
          </a:p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The STAR Trustees accomplish this reading in multiple rounds, providing a comprehensive review.</a:t>
            </a:r>
            <a:endParaRPr lang="en-US" sz="3800" dirty="0">
              <a:latin typeface="Georgia" panose="02040502050405020303" pitchFamily="18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52351F97-D95E-E244-9CFB-67DAB7A2D44C}"/>
              </a:ext>
            </a:extLst>
          </p:cNvPr>
          <p:cNvSpPr/>
          <p:nvPr/>
        </p:nvSpPr>
        <p:spPr>
          <a:xfrm>
            <a:off x="9195922" y="3924527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956A-8F01-1F49-A071-53632D78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3244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So, THAT’s why the deadlines are so strict?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1E42A-1D9C-0F4D-B639-FF20F31D1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946" y="1825625"/>
            <a:ext cx="7784683" cy="4351338"/>
          </a:xfrm>
        </p:spPr>
        <p:txBody>
          <a:bodyPr/>
          <a:lstStyle/>
          <a:p>
            <a:pPr>
              <a:buClr>
                <a:srgbClr val="F25D23"/>
              </a:buClr>
            </a:pPr>
            <a:r>
              <a:rPr lang="en-US" sz="36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YES! </a:t>
            </a:r>
            <a:r>
              <a:rPr lang="en-US" dirty="0">
                <a:latin typeface="Georgia" panose="02040502050405020303" pitchFamily="18" charset="0"/>
              </a:rPr>
              <a:t>Extending deadlines creates a delay with the final determination of awards. </a:t>
            </a:r>
          </a:p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Awards are posted by 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April 30</a:t>
            </a:r>
            <a:r>
              <a:rPr lang="en-US" sz="36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each year so chapters can present the scholarships at honors assemblies.   </a:t>
            </a:r>
            <a:endParaRPr lang="en-US" sz="3800" dirty="0">
              <a:latin typeface="Georgia" panose="02040502050405020303" pitchFamily="18" charset="0"/>
            </a:endParaRP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D83E9DD8-0678-144F-B345-67B5E17F5E46}"/>
              </a:ext>
            </a:extLst>
          </p:cNvPr>
          <p:cNvSpPr/>
          <p:nvPr/>
        </p:nvSpPr>
        <p:spPr>
          <a:xfrm>
            <a:off x="8103549" y="3967841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60CB-54D1-7F4C-B870-B508C0FA1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DEADLINES!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B02E-8B80-5A45-A167-1053F101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387469" cy="4351338"/>
          </a:xfrm>
        </p:spPr>
        <p:txBody>
          <a:bodyPr/>
          <a:lstStyle/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Check the website each year to confirm the recommendation window. </a:t>
            </a:r>
          </a:p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Applicants have </a:t>
            </a:r>
            <a:r>
              <a:rPr lang="en-US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30 days after receiving the link </a:t>
            </a:r>
            <a:r>
              <a:rPr lang="en-US" dirty="0">
                <a:latin typeface="Georgia" panose="02040502050405020303" pitchFamily="18" charset="0"/>
              </a:rPr>
              <a:t>to complete their application. </a:t>
            </a:r>
          </a:p>
          <a:p>
            <a:pPr>
              <a:buClr>
                <a:srgbClr val="F25D23"/>
              </a:buClr>
            </a:pPr>
            <a:r>
              <a:rPr lang="en-US" dirty="0">
                <a:latin typeface="Georgia" panose="02040502050405020303" pitchFamily="18" charset="0"/>
              </a:rPr>
              <a:t>Deadlines are at </a:t>
            </a:r>
            <a:r>
              <a:rPr lang="en-US" sz="3600" b="1" dirty="0">
                <a:solidFill>
                  <a:srgbClr val="F25D2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11:59 p.m. Eastern Standard Time (EST) </a:t>
            </a:r>
            <a:r>
              <a:rPr lang="en-US" dirty="0">
                <a:latin typeface="Georgia" panose="02040502050405020303" pitchFamily="18" charset="0"/>
              </a:rPr>
              <a:t>on the due date.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7475A0A8-AC77-C74A-9A23-0CFC94542473}"/>
              </a:ext>
            </a:extLst>
          </p:cNvPr>
          <p:cNvSpPr/>
          <p:nvPr/>
        </p:nvSpPr>
        <p:spPr>
          <a:xfrm>
            <a:off x="6154159" y="4576808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985808-AA97-B849-A32A-5EB8153F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Who can be a STAR?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53BD-B473-7448-A138-54BDFFA1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825625"/>
            <a:ext cx="5424714" cy="4504056"/>
          </a:xfrm>
        </p:spPr>
        <p:txBody>
          <a:bodyPr>
            <a:normAutofit/>
          </a:bodyPr>
          <a:lstStyle/>
          <a:p>
            <a:pPr marL="0" indent="0">
              <a:buClr>
                <a:srgbClr val="F25D23"/>
              </a:buClr>
              <a:buNone/>
            </a:pP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 young woman who…</a:t>
            </a:r>
          </a:p>
          <a:p>
            <a:pPr>
              <a:buClr>
                <a:srgbClr val="F25D23"/>
              </a:buClr>
            </a:pPr>
            <a:r>
              <a:rPr lang="en-US" sz="2400" dirty="0"/>
              <a:t>Exhibits excellence in leadership, academics, extracurricular activities, community service and potential for future success</a:t>
            </a:r>
          </a:p>
          <a:p>
            <a:pPr>
              <a:buClr>
                <a:srgbClr val="F25D23"/>
              </a:buClr>
            </a:pPr>
            <a:r>
              <a:rPr lang="en-US" sz="2400" dirty="0"/>
              <a:t>Is in the final academic year of her secondary education and is 20 years of age or under at the end of the calendar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DB1B4C-CA8E-6947-92F7-6E404FF02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25238" r="5676" b="27936"/>
          <a:stretch/>
        </p:blipFill>
        <p:spPr>
          <a:xfrm>
            <a:off x="358775" y="1957705"/>
            <a:ext cx="5180471" cy="3539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3DBE24-06AE-7941-870C-04E039C65EB2}"/>
              </a:ext>
            </a:extLst>
          </p:cNvPr>
          <p:cNvSpPr/>
          <p:nvPr/>
        </p:nvSpPr>
        <p:spPr>
          <a:xfrm>
            <a:off x="264160" y="5683176"/>
            <a:ext cx="5375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Kate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Sarfert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, 2013 STAR Recipient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6AC9C3-5C57-C345-818A-1CA598DDF982}"/>
              </a:ext>
            </a:extLst>
          </p:cNvPr>
          <p:cNvSpPr txBox="1">
            <a:spLocks/>
          </p:cNvSpPr>
          <p:nvPr/>
        </p:nvSpPr>
        <p:spPr>
          <a:xfrm>
            <a:off x="5841999" y="5227144"/>
            <a:ext cx="4542972" cy="1102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25D23"/>
              </a:buClr>
            </a:pPr>
            <a:r>
              <a:rPr lang="en-US" sz="2400" dirty="0">
                <a:latin typeface="Georgia" panose="02040502050405020303" pitchFamily="18" charset="0"/>
              </a:rPr>
              <a:t>Has a minimum cumulative unweighted GPA of 3.0 on a 4.0 scale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27C73835-5391-254F-835C-B706257FD24A}"/>
              </a:ext>
            </a:extLst>
          </p:cNvPr>
          <p:cNvSpPr/>
          <p:nvPr/>
        </p:nvSpPr>
        <p:spPr>
          <a:xfrm>
            <a:off x="7384006" y="5977968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985808-AA97-B849-A32A-5EB8153F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611" y="344805"/>
            <a:ext cx="6868158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Who can be a STAR?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353BD-B473-7448-A138-54BDFFA1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211" y="1591944"/>
            <a:ext cx="6610252" cy="5032375"/>
          </a:xfrm>
        </p:spPr>
        <p:txBody>
          <a:bodyPr>
            <a:normAutofit/>
          </a:bodyPr>
          <a:lstStyle/>
          <a:p>
            <a:pPr marL="0" indent="0">
              <a:buClr>
                <a:srgbClr val="F25D23"/>
              </a:buClr>
              <a:buNone/>
            </a:pPr>
            <a:r>
              <a:rPr lang="en-US" sz="32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And also…</a:t>
            </a:r>
          </a:p>
          <a:p>
            <a:pPr>
              <a:buClr>
                <a:srgbClr val="F25D23"/>
              </a:buClr>
            </a:pPr>
            <a:r>
              <a:rPr lang="en-US" sz="2400" dirty="0"/>
              <a:t>Is a citizen or legal permanent resident of the United States or Canada</a:t>
            </a:r>
          </a:p>
          <a:p>
            <a:pPr>
              <a:buClr>
                <a:srgbClr val="F25D23"/>
              </a:buClr>
            </a:pPr>
            <a:r>
              <a:rPr lang="en-US" sz="2400" dirty="0"/>
              <a:t>Plans to attend an accredited postsecondary educational institution in the U.S. or Canada, full or part time, in the fall of the academic year following high school graduation</a:t>
            </a:r>
          </a:p>
          <a:p>
            <a:pPr>
              <a:buClr>
                <a:srgbClr val="F25D23"/>
              </a:buClr>
            </a:pPr>
            <a:r>
              <a:rPr lang="en-US" sz="2400" dirty="0"/>
              <a:t>Is recommended by and receives the vote of a local P.E.O. chapter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Sarah Sadlier, 2012 STAR Recipient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7665A-2736-4745-9B93-498FDB007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/>
          <a:stretch/>
        </p:blipFill>
        <p:spPr>
          <a:xfrm rot="21340348">
            <a:off x="205030" y="664450"/>
            <a:ext cx="4381174" cy="5599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hevron 5">
            <a:extLst>
              <a:ext uri="{FF2B5EF4-FFF2-40B4-BE49-F238E27FC236}">
                <a16:creationId xmlns:a16="http://schemas.microsoft.com/office/drawing/2014/main" id="{D8B0D60D-5FA9-9C4A-91D9-EDC468ECFD3A}"/>
              </a:ext>
            </a:extLst>
          </p:cNvPr>
          <p:cNvSpPr/>
          <p:nvPr/>
        </p:nvSpPr>
        <p:spPr>
          <a:xfrm>
            <a:off x="8098201" y="4801504"/>
            <a:ext cx="265043" cy="265043"/>
          </a:xfrm>
          <a:prstGeom prst="chevron">
            <a:avLst/>
          </a:prstGeom>
          <a:solidFill>
            <a:srgbClr val="F2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laska Convocation">
      <a:majorFont>
        <a:latin typeface="BlackJack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1329</Words>
  <Application>Microsoft Office PowerPoint</Application>
  <PresentationFormat>Widescreen</PresentationFormat>
  <Paragraphs>140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Open Sans</vt:lpstr>
      <vt:lpstr>Georgia</vt:lpstr>
      <vt:lpstr>4_Office Theme</vt:lpstr>
      <vt:lpstr>1_Office Theme</vt:lpstr>
      <vt:lpstr>6_Office Theme</vt:lpstr>
      <vt:lpstr>2_Office Theme</vt:lpstr>
      <vt:lpstr>3_Office Theme</vt:lpstr>
      <vt:lpstr>5_Office Theme</vt:lpstr>
      <vt:lpstr>PowerPoint Presentation</vt:lpstr>
      <vt:lpstr>What is the P.E.O. STAR Scholarship?</vt:lpstr>
      <vt:lpstr>How does a chapter recommend a candidate?</vt:lpstr>
      <vt:lpstr>How many scholarships are awarded each year?</vt:lpstr>
      <vt:lpstr>How many high school senior girls apply each year?</vt:lpstr>
      <vt:lpstr>So, THAT’s why the deadlines are so strict?</vt:lpstr>
      <vt:lpstr>DEADLINES!</vt:lpstr>
      <vt:lpstr>Who can be a STAR?</vt:lpstr>
      <vt:lpstr>Who can be a STAR?</vt:lpstr>
      <vt:lpstr>Before you write your letter GET TO KNOW YOUR POTENTIAL STAR</vt:lpstr>
      <vt:lpstr>MORE IDEAS…</vt:lpstr>
      <vt:lpstr>Are you frustrated because none of the women you’ve recommended have received a STAR Scholarship?</vt:lpstr>
      <vt:lpstr>BUT… We’ve done all that. What else should we know?</vt:lpstr>
      <vt:lpstr>OK… Got it! What else?</vt:lpstr>
      <vt:lpstr>OK… Got it! What else?</vt:lpstr>
      <vt:lpstr>We understand she writes an essay?</vt:lpstr>
      <vt:lpstr>Are the references really important?</vt:lpstr>
      <vt:lpstr>Our candidate was valedictorian.  How could she not have received an award?</vt:lpstr>
      <vt:lpstr>I hear that to be a STAR Scholar, a candidate must be working on a cure for cancer or be out saving the world!</vt:lpstr>
      <vt:lpstr>Have you considered telling her about Cottey? What about inviting her to become a member?</vt:lpstr>
      <vt:lpstr>What else can a chapter do?</vt:lpstr>
      <vt:lpstr>P.E.O. STAR Scholarship Constellation Chapter Designation</vt:lpstr>
      <vt:lpstr>And, also remember…</vt:lpstr>
      <vt:lpstr>PowerPoint Presentation</vt:lpstr>
      <vt:lpstr>P.E.O. STAR Scholarship Recognizing young women of STELLAR Achievement!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Tingstrom</dc:creator>
  <cp:lastModifiedBy>AJ</cp:lastModifiedBy>
  <cp:revision>142</cp:revision>
  <dcterms:created xsi:type="dcterms:W3CDTF">2016-11-15T16:10:11Z</dcterms:created>
  <dcterms:modified xsi:type="dcterms:W3CDTF">2023-07-22T18:21:52Z</dcterms:modified>
  <cp:contentStatus/>
</cp:coreProperties>
</file>