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71" r:id="rId14"/>
    <p:sldId id="272" r:id="rId15"/>
    <p:sldId id="273" r:id="rId16"/>
    <p:sldId id="274" r:id="rId17"/>
  </p:sldIdLst>
  <p:sldSz cx="12192000" cy="6858000"/>
  <p:notesSz cx="6858000" cy="9144000"/>
  <p:embeddedFontLst>
    <p:embeddedFont>
      <p:font typeface="Play" panose="020B0604020202020204" charset="0"/>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ixiKNmCaz0/caRdcjY4sM4eUDv7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DCB036-8E80-46D1-884B-6E14C08EF5CE}" v="4" dt="2024-09-12T16:06:59.4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84148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48572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42745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56502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f51988eb1b_1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g2f51988eb1b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0" name="Google Shape;3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9"/>
          <p:cNvSpPr>
            <a:spLocks noGrp="1"/>
          </p:cNvSpPr>
          <p:nvPr>
            <p:ph type="pic" idx="2"/>
          </p:nvPr>
        </p:nvSpPr>
        <p:spPr>
          <a:xfrm>
            <a:off x="5183188" y="987425"/>
            <a:ext cx="6172200" cy="4873625"/>
          </a:xfrm>
          <a:prstGeom prst="rect">
            <a:avLst/>
          </a:prstGeom>
          <a:noFill/>
          <a:ln>
            <a:noFill/>
          </a:ln>
        </p:spPr>
      </p:sp>
      <p:sp>
        <p:nvSpPr>
          <p:cNvPr id="68" name="Google Shape;68;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psa@peodsm.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pixabay.com/en/thanks-word-letters-scrabble-1804597/"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524000" y="688254"/>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BF4F14"/>
              </a:buClr>
              <a:buSzPts val="6000"/>
              <a:buFont typeface="Play"/>
              <a:buNone/>
            </a:pPr>
            <a:r>
              <a:rPr lang="en-US">
                <a:solidFill>
                  <a:srgbClr val="BF4F14"/>
                </a:solidFill>
                <a:latin typeface="Arial"/>
                <a:ea typeface="Arial"/>
                <a:cs typeface="Arial"/>
                <a:sym typeface="Arial"/>
              </a:rPr>
              <a:t>GA P.E.O Town Hall</a:t>
            </a:r>
            <a:endParaRPr>
              <a:latin typeface="Arial"/>
              <a:ea typeface="Arial"/>
              <a:cs typeface="Arial"/>
              <a:sym typeface="Arial"/>
            </a:endParaRPr>
          </a:p>
        </p:txBody>
      </p:sp>
      <p:sp>
        <p:nvSpPr>
          <p:cNvPr id="89" name="Google Shape;89;p1"/>
          <p:cNvSpPr txBox="1">
            <a:spLocks noGrp="1"/>
          </p:cNvSpPr>
          <p:nvPr>
            <p:ph type="subTitle" idx="1"/>
          </p:nvPr>
        </p:nvSpPr>
        <p:spPr>
          <a:xfrm>
            <a:off x="1681018" y="2986711"/>
            <a:ext cx="9144000" cy="1655762"/>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90000"/>
              </a:lnSpc>
              <a:spcBef>
                <a:spcPts val="0"/>
              </a:spcBef>
              <a:spcAft>
                <a:spcPts val="0"/>
              </a:spcAft>
              <a:buClr>
                <a:srgbClr val="BF4F14"/>
              </a:buClr>
              <a:buSzPct val="100000"/>
              <a:buNone/>
            </a:pPr>
            <a:r>
              <a:rPr lang="en-US" sz="3200">
                <a:solidFill>
                  <a:srgbClr val="BF4F14"/>
                </a:solidFill>
              </a:rPr>
              <a:t>Agenda:  STAR and PSA</a:t>
            </a:r>
            <a:endParaRPr/>
          </a:p>
          <a:p>
            <a:pPr marL="0" lvl="0" indent="0" algn="ctr" rtl="0">
              <a:lnSpc>
                <a:spcPct val="90000"/>
              </a:lnSpc>
              <a:spcBef>
                <a:spcPts val="1000"/>
              </a:spcBef>
              <a:spcAft>
                <a:spcPts val="0"/>
              </a:spcAft>
              <a:buClr>
                <a:schemeClr val="dk1"/>
              </a:buClr>
              <a:buSzPct val="100000"/>
              <a:buNone/>
            </a:pPr>
            <a:endParaRPr/>
          </a:p>
          <a:p>
            <a:pPr marL="0" lvl="0" indent="0" algn="ctr" rtl="0">
              <a:lnSpc>
                <a:spcPct val="90000"/>
              </a:lnSpc>
              <a:spcBef>
                <a:spcPts val="1000"/>
              </a:spcBef>
              <a:spcAft>
                <a:spcPts val="0"/>
              </a:spcAft>
              <a:buClr>
                <a:schemeClr val="dk1"/>
              </a:buClr>
              <a:buSzPct val="100000"/>
              <a:buNone/>
            </a:pPr>
            <a:r>
              <a:rPr lang="en-US"/>
              <a:t>International Projects Committee (IPC)</a:t>
            </a:r>
            <a:endParaRPr/>
          </a:p>
          <a:p>
            <a:pPr marL="0" lvl="0" indent="0" algn="ctr" rtl="0">
              <a:lnSpc>
                <a:spcPct val="90000"/>
              </a:lnSpc>
              <a:spcBef>
                <a:spcPts val="1000"/>
              </a:spcBef>
              <a:spcAft>
                <a:spcPts val="0"/>
              </a:spcAft>
              <a:buClr>
                <a:schemeClr val="dk1"/>
              </a:buClr>
              <a:buSzPct val="100000"/>
              <a:buNone/>
            </a:pPr>
            <a:r>
              <a:rPr lang="en-US"/>
              <a:t>September 17, 2024</a:t>
            </a:r>
            <a:endParaRPr/>
          </a:p>
          <a:p>
            <a:pPr marL="0" lvl="0" indent="0" algn="ctr" rtl="0">
              <a:lnSpc>
                <a:spcPct val="90000"/>
              </a:lnSpc>
              <a:spcBef>
                <a:spcPts val="1000"/>
              </a:spcBef>
              <a:spcAft>
                <a:spcPts val="0"/>
              </a:spcAft>
              <a:buClr>
                <a:schemeClr val="dk1"/>
              </a:buClr>
              <a:buSzPct val="100000"/>
              <a:buNone/>
            </a:pPr>
            <a:endParaRPr/>
          </a:p>
        </p:txBody>
      </p:sp>
      <p:pic>
        <p:nvPicPr>
          <p:cNvPr id="90" name="Google Shape;90;p1" descr="Georgia State Chapter P.E.O. Sisterhood"/>
          <p:cNvPicPr preferRelativeResize="0"/>
          <p:nvPr/>
        </p:nvPicPr>
        <p:blipFill rotWithShape="1">
          <a:blip r:embed="rId3">
            <a:alphaModFix/>
          </a:blip>
          <a:srcRect/>
          <a:stretch/>
        </p:blipFill>
        <p:spPr>
          <a:xfrm>
            <a:off x="2245992" y="4553488"/>
            <a:ext cx="1742209" cy="1845579"/>
          </a:xfrm>
          <a:prstGeom prst="rect">
            <a:avLst/>
          </a:prstGeom>
          <a:noFill/>
          <a:ln>
            <a:noFill/>
          </a:ln>
        </p:spPr>
      </p:pic>
      <p:pic>
        <p:nvPicPr>
          <p:cNvPr id="91" name="Google Shape;91;p1"/>
          <p:cNvPicPr preferRelativeResize="0"/>
          <p:nvPr/>
        </p:nvPicPr>
        <p:blipFill rotWithShape="1">
          <a:blip r:embed="rId4">
            <a:alphaModFix/>
          </a:blip>
          <a:srcRect/>
          <a:stretch/>
        </p:blipFill>
        <p:spPr>
          <a:xfrm>
            <a:off x="7791649" y="4656859"/>
            <a:ext cx="1742209" cy="174220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7"/>
          <p:cNvSpPr txBox="1">
            <a:spLocks noGrp="1"/>
          </p:cNvSpPr>
          <p:nvPr>
            <p:ph type="title"/>
          </p:nvPr>
        </p:nvSpPr>
        <p:spPr>
          <a:xfrm>
            <a:off x="3664397" y="335530"/>
            <a:ext cx="4863205" cy="68859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F4F14"/>
              </a:buClr>
              <a:buSzPts val="3200"/>
              <a:buFont typeface="Play"/>
              <a:buNone/>
            </a:pPr>
            <a:r>
              <a:rPr lang="en-US" sz="3200">
                <a:solidFill>
                  <a:srgbClr val="BF4F14"/>
                </a:solidFill>
                <a:latin typeface="Arial"/>
                <a:ea typeface="Arial"/>
                <a:cs typeface="Arial"/>
                <a:sym typeface="Arial"/>
              </a:rPr>
              <a:t>PSA Program Recap </a:t>
            </a:r>
            <a:endParaRPr>
              <a:latin typeface="Arial"/>
              <a:ea typeface="Arial"/>
              <a:cs typeface="Arial"/>
              <a:sym typeface="Arial"/>
            </a:endParaRPr>
          </a:p>
        </p:txBody>
      </p:sp>
      <p:sp>
        <p:nvSpPr>
          <p:cNvPr id="170" name="Google Shape;170;p7"/>
          <p:cNvSpPr txBox="1">
            <a:spLocks noGrp="1"/>
          </p:cNvSpPr>
          <p:nvPr>
            <p:ph type="body" idx="1"/>
          </p:nvPr>
        </p:nvSpPr>
        <p:spPr>
          <a:xfrm>
            <a:off x="861256" y="2099270"/>
            <a:ext cx="10610700" cy="4423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endParaRPr sz="1800" b="0" i="0" u="none" strike="noStrike" dirty="0">
              <a:solidFill>
                <a:srgbClr val="000000"/>
              </a:solidFill>
              <a:latin typeface="Arial"/>
              <a:ea typeface="Arial"/>
              <a:cs typeface="Arial"/>
              <a:sym typeface="Arial"/>
            </a:endParaRPr>
          </a:p>
          <a:p>
            <a:pPr marL="228600" lvl="0" indent="-228600" algn="l" rtl="0">
              <a:lnSpc>
                <a:spcPct val="90000"/>
              </a:lnSpc>
              <a:spcBef>
                <a:spcPts val="0"/>
              </a:spcBef>
              <a:spcAft>
                <a:spcPts val="0"/>
              </a:spcAft>
              <a:buClr>
                <a:srgbClr val="000000"/>
              </a:buClr>
              <a:buSzPts val="1800"/>
              <a:buChar char="•"/>
            </a:pPr>
            <a:r>
              <a:rPr lang="en-US" sz="1800" b="0" i="0" u="none" strike="noStrike" dirty="0">
                <a:solidFill>
                  <a:srgbClr val="000000"/>
                </a:solidFill>
                <a:latin typeface="Arial"/>
                <a:ea typeface="Arial"/>
                <a:cs typeface="Arial"/>
                <a:sym typeface="Arial"/>
              </a:rPr>
              <a:t>Chapter nomination is required, which includes a local chapter approval vote. The chapter nomination period is August 20 - November 20 (11:59pm EST). Recipients are notified May 1. The first half of the payment is sent August 1. The second half is sent January 31.</a:t>
            </a:r>
          </a:p>
          <a:p>
            <a:pPr marL="228600" lvl="0" indent="-228600" algn="l" rtl="0">
              <a:lnSpc>
                <a:spcPct val="90000"/>
              </a:lnSpc>
              <a:spcBef>
                <a:spcPts val="0"/>
              </a:spcBef>
              <a:spcAft>
                <a:spcPts val="0"/>
              </a:spcAft>
              <a:buClr>
                <a:srgbClr val="000000"/>
              </a:buClr>
              <a:buSzPts val="1800"/>
              <a:buChar char="•"/>
            </a:pPr>
            <a:endParaRPr lang="en-US" sz="1800" dirty="0">
              <a:solidFill>
                <a:srgbClr val="000000"/>
              </a:solidFill>
            </a:endParaRPr>
          </a:p>
          <a:p>
            <a:pPr marL="228600" lvl="0" indent="-228600" algn="l" rtl="0">
              <a:lnSpc>
                <a:spcPct val="90000"/>
              </a:lnSpc>
              <a:spcBef>
                <a:spcPts val="0"/>
              </a:spcBef>
              <a:spcAft>
                <a:spcPts val="0"/>
              </a:spcAft>
              <a:buClr>
                <a:srgbClr val="000000"/>
              </a:buClr>
              <a:buSzPts val="1800"/>
              <a:buChar char="•"/>
            </a:pPr>
            <a:r>
              <a:rPr lang="en-US" sz="1800" b="0" i="0" u="none" strike="noStrike" dirty="0">
                <a:solidFill>
                  <a:srgbClr val="000000"/>
                </a:solidFill>
                <a:latin typeface="Arial"/>
                <a:ea typeface="Arial"/>
                <a:cs typeface="Arial"/>
                <a:sym typeface="Arial"/>
              </a:rPr>
              <a:t>Student must have completed at least a bachelor’s degree, must be within 2 years of graduation and have at least 1 full academic year of work remaining to complete her doctoral-level degree measured from August 1 when the first payment is made. </a:t>
            </a:r>
            <a:endParaRPr sz="1800" dirty="0"/>
          </a:p>
          <a:p>
            <a:pPr marL="228600" lvl="0" indent="-228600" algn="l" rtl="0">
              <a:lnSpc>
                <a:spcPct val="90000"/>
              </a:lnSpc>
              <a:spcBef>
                <a:spcPts val="1800"/>
              </a:spcBef>
              <a:spcAft>
                <a:spcPts val="0"/>
              </a:spcAft>
              <a:buClr>
                <a:srgbClr val="000000"/>
              </a:buClr>
              <a:buSzPts val="1800"/>
              <a:buFont typeface="Arial"/>
              <a:buChar char="•"/>
            </a:pPr>
            <a:r>
              <a:rPr lang="en-US" sz="1800" b="0" i="0" u="none" strike="noStrike" dirty="0">
                <a:solidFill>
                  <a:srgbClr val="000000"/>
                </a:solidFill>
                <a:latin typeface="Arial"/>
                <a:ea typeface="Arial"/>
                <a:cs typeface="Arial"/>
                <a:sym typeface="Arial"/>
              </a:rPr>
              <a:t>Study abroad is permitted if enrolled in an accredited US or Canadian school.</a:t>
            </a:r>
            <a:endParaRPr sz="1800" dirty="0"/>
          </a:p>
          <a:p>
            <a:pPr marL="228600" lvl="0" indent="-228600" algn="l" rtl="0">
              <a:lnSpc>
                <a:spcPct val="90000"/>
              </a:lnSpc>
              <a:spcBef>
                <a:spcPts val="1800"/>
              </a:spcBef>
              <a:spcAft>
                <a:spcPts val="0"/>
              </a:spcAft>
              <a:buClr>
                <a:srgbClr val="000000"/>
              </a:buClr>
              <a:buSzPts val="1800"/>
              <a:buFont typeface="Arial"/>
              <a:buChar char="•"/>
            </a:pPr>
            <a:r>
              <a:rPr lang="en-US" sz="1800" b="0" i="0" u="none" strike="noStrike" dirty="0">
                <a:solidFill>
                  <a:srgbClr val="000000"/>
                </a:solidFill>
                <a:latin typeface="Arial"/>
                <a:ea typeface="Arial"/>
                <a:cs typeface="Arial"/>
                <a:sym typeface="Arial"/>
              </a:rPr>
              <a:t>A woman is NOT eligible for a MS degree, certificate, residency, fellowship, specialization, or postdoc.</a:t>
            </a:r>
            <a:endParaRPr sz="1800" dirty="0"/>
          </a:p>
          <a:p>
            <a:pPr marL="228600" indent="-228600">
              <a:spcBef>
                <a:spcPts val="1800"/>
              </a:spcBef>
              <a:buClr>
                <a:srgbClr val="000000"/>
              </a:buClr>
            </a:pPr>
            <a:r>
              <a:rPr lang="en-US" sz="1800" b="0" i="0" u="none" strike="noStrike" dirty="0">
                <a:solidFill>
                  <a:srgbClr val="000000"/>
                </a:solidFill>
                <a:latin typeface="Arial"/>
                <a:ea typeface="Arial"/>
                <a:cs typeface="Arial"/>
                <a:sym typeface="Arial"/>
              </a:rPr>
              <a:t>Chapters may nominate more than one candidate and the </a:t>
            </a:r>
            <a:r>
              <a:rPr lang="en-US" sz="1800" dirty="0"/>
              <a:t>candidate does not need to reside in the state where the chapter is located. </a:t>
            </a:r>
            <a:endParaRPr sz="1800" dirty="0"/>
          </a:p>
          <a:p>
            <a:pPr marL="228600" lvl="0" indent="-228600" algn="l" rtl="0">
              <a:lnSpc>
                <a:spcPct val="90000"/>
              </a:lnSpc>
              <a:spcBef>
                <a:spcPts val="1800"/>
              </a:spcBef>
              <a:spcAft>
                <a:spcPts val="0"/>
              </a:spcAft>
              <a:buClr>
                <a:srgbClr val="000000"/>
              </a:buClr>
              <a:buSzPts val="1800"/>
              <a:buFont typeface="Arial"/>
              <a:buChar char="•"/>
            </a:pPr>
            <a:r>
              <a:rPr lang="en-US" sz="1800" b="0" i="0" u="none" strike="noStrike" dirty="0">
                <a:solidFill>
                  <a:srgbClr val="000000"/>
                </a:solidFill>
                <a:latin typeface="Arial"/>
                <a:ea typeface="Arial"/>
                <a:cs typeface="Arial"/>
                <a:sym typeface="Arial"/>
              </a:rPr>
              <a:t>Nominees must complete their application </a:t>
            </a:r>
            <a:r>
              <a:rPr lang="en-US" sz="1800" dirty="0">
                <a:solidFill>
                  <a:srgbClr val="000000"/>
                </a:solidFill>
                <a:latin typeface="Arial"/>
                <a:ea typeface="Arial"/>
                <a:cs typeface="Arial"/>
                <a:sym typeface="Arial"/>
              </a:rPr>
              <a:t>within </a:t>
            </a:r>
            <a:r>
              <a:rPr lang="en-US" sz="1800" b="0" i="0" u="none" strike="noStrike" dirty="0">
                <a:solidFill>
                  <a:srgbClr val="000000"/>
                </a:solidFill>
                <a:latin typeface="Arial"/>
                <a:ea typeface="Arial"/>
                <a:cs typeface="Arial"/>
                <a:sym typeface="Arial"/>
              </a:rPr>
              <a:t>45 days of receiving the application link from P.E.O. International.</a:t>
            </a:r>
            <a:endParaRPr sz="1800" b="0" i="0" u="none" strike="noStrike" dirty="0">
              <a:solidFill>
                <a:srgbClr val="000000"/>
              </a:solidFill>
              <a:latin typeface="Arial"/>
              <a:ea typeface="Arial"/>
              <a:cs typeface="Arial"/>
              <a:sym typeface="Arial"/>
            </a:endParaRPr>
          </a:p>
        </p:txBody>
      </p:sp>
      <p:sp>
        <p:nvSpPr>
          <p:cNvPr id="171" name="Google Shape;171;p7"/>
          <p:cNvSpPr txBox="1"/>
          <p:nvPr/>
        </p:nvSpPr>
        <p:spPr>
          <a:xfrm>
            <a:off x="2292475" y="1122300"/>
            <a:ext cx="8376000" cy="1477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A one-time merit-based scholarship available to women pursuing a doctoral-level degree at an accredited college or university. The maximum award is $25,000. This award is designed for women who are excelling in their fields and have clearly articulated visions for the future impact of their work.</a:t>
            </a:r>
            <a:endParaRPr sz="1800" b="0" i="0" u="none" strike="noStrike" cap="none">
              <a:solidFill>
                <a:schemeClr val="dk1"/>
              </a:solidFill>
              <a:latin typeface="Arial"/>
              <a:ea typeface="Arial"/>
              <a:cs typeface="Arial"/>
              <a:sym typeface="Arial"/>
            </a:endParaRPr>
          </a:p>
        </p:txBody>
      </p:sp>
      <p:pic>
        <p:nvPicPr>
          <p:cNvPr id="172" name="Google Shape;172;p7"/>
          <p:cNvPicPr preferRelativeResize="0"/>
          <p:nvPr/>
        </p:nvPicPr>
        <p:blipFill rotWithShape="1">
          <a:blip r:embed="rId3">
            <a:alphaModFix/>
          </a:blip>
          <a:srcRect/>
          <a:stretch/>
        </p:blipFill>
        <p:spPr>
          <a:xfrm>
            <a:off x="270695" y="141351"/>
            <a:ext cx="1724520" cy="176555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8"/>
          <p:cNvSpPr txBox="1">
            <a:spLocks noGrp="1"/>
          </p:cNvSpPr>
          <p:nvPr>
            <p:ph type="title"/>
          </p:nvPr>
        </p:nvSpPr>
        <p:spPr>
          <a:xfrm>
            <a:off x="3664397" y="335530"/>
            <a:ext cx="4863205" cy="68859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F4F14"/>
              </a:buClr>
              <a:buSzPts val="3200"/>
              <a:buFont typeface="Play"/>
              <a:buNone/>
            </a:pPr>
            <a:r>
              <a:rPr lang="en-US" sz="3200">
                <a:solidFill>
                  <a:srgbClr val="BF4F14"/>
                </a:solidFill>
                <a:latin typeface="Arial"/>
                <a:ea typeface="Arial"/>
                <a:cs typeface="Arial"/>
                <a:sym typeface="Arial"/>
              </a:rPr>
              <a:t>PSA Statistics</a:t>
            </a:r>
            <a:endParaRPr>
              <a:latin typeface="Arial"/>
              <a:ea typeface="Arial"/>
              <a:cs typeface="Arial"/>
              <a:sym typeface="Arial"/>
            </a:endParaRPr>
          </a:p>
        </p:txBody>
      </p:sp>
      <p:sp>
        <p:nvSpPr>
          <p:cNvPr id="178" name="Google Shape;178;p8"/>
          <p:cNvSpPr txBox="1">
            <a:spLocks noGrp="1"/>
          </p:cNvSpPr>
          <p:nvPr>
            <p:ph type="body" idx="1"/>
          </p:nvPr>
        </p:nvSpPr>
        <p:spPr>
          <a:xfrm>
            <a:off x="1608496" y="1860602"/>
            <a:ext cx="10515600" cy="3602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endParaRPr sz="1800" b="0" i="0" u="none" strike="noStrike" dirty="0">
              <a:solidFill>
                <a:srgbClr val="000000"/>
              </a:solidFill>
              <a:latin typeface="Arial"/>
              <a:ea typeface="Arial"/>
              <a:cs typeface="Arial"/>
              <a:sym typeface="Arial"/>
            </a:endParaRPr>
          </a:p>
          <a:p>
            <a:pPr marL="228600" lvl="0" indent="-228600" algn="l" rtl="0">
              <a:lnSpc>
                <a:spcPct val="90000"/>
              </a:lnSpc>
              <a:spcBef>
                <a:spcPts val="0"/>
              </a:spcBef>
              <a:spcAft>
                <a:spcPts val="0"/>
              </a:spcAft>
              <a:buClr>
                <a:srgbClr val="000000"/>
              </a:buClr>
              <a:buSzPts val="1800"/>
              <a:buChar char="•"/>
            </a:pPr>
            <a:r>
              <a:rPr lang="en-US" sz="1800" b="0" i="0" u="none" strike="noStrike" dirty="0">
                <a:solidFill>
                  <a:srgbClr val="000000"/>
                </a:solidFill>
                <a:latin typeface="Arial"/>
                <a:ea typeface="Arial"/>
                <a:cs typeface="Arial"/>
                <a:sym typeface="Arial"/>
              </a:rPr>
              <a:t>Established in 1991</a:t>
            </a:r>
            <a:endParaRPr sz="1800" dirty="0"/>
          </a:p>
          <a:p>
            <a:pPr marL="228600" lvl="0" indent="-114300" algn="l" rtl="0">
              <a:lnSpc>
                <a:spcPct val="90000"/>
              </a:lnSpc>
              <a:spcBef>
                <a:spcPts val="600"/>
              </a:spcBef>
              <a:spcAft>
                <a:spcPts val="0"/>
              </a:spcAft>
              <a:buClr>
                <a:schemeClr val="dk1"/>
              </a:buClr>
              <a:buSzPts val="1800"/>
              <a:buNone/>
            </a:pPr>
            <a:endParaRPr sz="1800" b="0" i="0" u="none" strike="noStrike" dirty="0">
              <a:solidFill>
                <a:srgbClr val="000000"/>
              </a:solidFill>
              <a:latin typeface="Arial"/>
              <a:ea typeface="Arial"/>
              <a:cs typeface="Arial"/>
              <a:sym typeface="Arial"/>
            </a:endParaRPr>
          </a:p>
          <a:p>
            <a:pPr marL="228600" lvl="0" indent="-228600" algn="l" rtl="0">
              <a:lnSpc>
                <a:spcPct val="90000"/>
              </a:lnSpc>
              <a:spcBef>
                <a:spcPts val="600"/>
              </a:spcBef>
              <a:spcAft>
                <a:spcPts val="0"/>
              </a:spcAft>
              <a:buClr>
                <a:srgbClr val="000000"/>
              </a:buClr>
              <a:buSzPts val="1800"/>
              <a:buChar char="•"/>
            </a:pPr>
            <a:r>
              <a:rPr lang="en-US" sz="1800" b="0" i="0" u="none" strike="noStrike" dirty="0">
                <a:solidFill>
                  <a:srgbClr val="000000"/>
                </a:solidFill>
                <a:latin typeface="Arial"/>
                <a:ea typeface="Arial"/>
                <a:cs typeface="Arial"/>
                <a:sym typeface="Arial"/>
              </a:rPr>
              <a:t>Through April, 2024, 2,935 scholarships have been awarded for a total of $36.7 million dollars</a:t>
            </a:r>
            <a:endParaRPr sz="1800" dirty="0"/>
          </a:p>
          <a:p>
            <a:pPr marL="228600" lvl="0" indent="-114300" algn="l" rtl="0">
              <a:lnSpc>
                <a:spcPct val="90000"/>
              </a:lnSpc>
              <a:spcBef>
                <a:spcPts val="600"/>
              </a:spcBef>
              <a:spcAft>
                <a:spcPts val="0"/>
              </a:spcAft>
              <a:buClr>
                <a:schemeClr val="dk1"/>
              </a:buClr>
              <a:buSzPts val="1800"/>
              <a:buNone/>
            </a:pPr>
            <a:endParaRPr sz="1800" b="0" i="0" u="none" strike="noStrike" dirty="0">
              <a:solidFill>
                <a:srgbClr val="000000"/>
              </a:solidFill>
              <a:latin typeface="Arial"/>
              <a:ea typeface="Arial"/>
              <a:cs typeface="Arial"/>
              <a:sym typeface="Arial"/>
            </a:endParaRPr>
          </a:p>
          <a:p>
            <a:pPr marL="228600" lvl="0" indent="-228600" algn="l" rtl="0">
              <a:lnSpc>
                <a:spcPct val="90000"/>
              </a:lnSpc>
              <a:spcBef>
                <a:spcPts val="600"/>
              </a:spcBef>
              <a:spcAft>
                <a:spcPts val="0"/>
              </a:spcAft>
              <a:buClr>
                <a:srgbClr val="000000"/>
              </a:buClr>
              <a:buSzPts val="1800"/>
              <a:buFont typeface="Arial"/>
              <a:buChar char="•"/>
            </a:pPr>
            <a:r>
              <a:rPr lang="en-US" sz="1800" b="0" i="0" u="none" strike="noStrike" dirty="0">
                <a:solidFill>
                  <a:srgbClr val="000000"/>
                </a:solidFill>
                <a:latin typeface="Arial"/>
                <a:ea typeface="Arial"/>
                <a:cs typeface="Arial"/>
                <a:sym typeface="Arial"/>
              </a:rPr>
              <a:t>PSA scholarship is very competitive</a:t>
            </a:r>
            <a:endParaRPr sz="1800" dirty="0"/>
          </a:p>
          <a:p>
            <a:pPr marL="742950" lvl="1" indent="-285750" algn="l" rtl="0">
              <a:lnSpc>
                <a:spcPct val="90000"/>
              </a:lnSpc>
              <a:spcBef>
                <a:spcPts val="600"/>
              </a:spcBef>
              <a:spcAft>
                <a:spcPts val="0"/>
              </a:spcAft>
              <a:buClr>
                <a:srgbClr val="000000"/>
              </a:buClr>
              <a:buSzPts val="1800"/>
              <a:buFont typeface="Courier New" panose="02070309020205020404" pitchFamily="49" charset="0"/>
              <a:buChar char="o"/>
            </a:pPr>
            <a:r>
              <a:rPr lang="en-US" sz="1800" dirty="0">
                <a:solidFill>
                  <a:srgbClr val="000000"/>
                </a:solidFill>
                <a:latin typeface="Arial"/>
                <a:ea typeface="Arial"/>
                <a:cs typeface="Arial"/>
                <a:sym typeface="Arial"/>
              </a:rPr>
              <a:t>There were 97 scholarships awarded for the 2024/2025 academic year</a:t>
            </a:r>
            <a:endParaRPr sz="1800" dirty="0"/>
          </a:p>
          <a:p>
            <a:pPr marL="742950" lvl="1" indent="-285750" algn="l" rtl="0">
              <a:lnSpc>
                <a:spcPct val="90000"/>
              </a:lnSpc>
              <a:spcBef>
                <a:spcPts val="600"/>
              </a:spcBef>
              <a:spcAft>
                <a:spcPts val="0"/>
              </a:spcAft>
              <a:buClr>
                <a:srgbClr val="000000"/>
              </a:buClr>
              <a:buSzPts val="1800"/>
              <a:buFont typeface="Courier New" panose="02070309020205020404" pitchFamily="49" charset="0"/>
              <a:buChar char="o"/>
            </a:pPr>
            <a:r>
              <a:rPr lang="en-US" sz="1800" b="0" i="0" u="none" strike="noStrike" dirty="0">
                <a:solidFill>
                  <a:srgbClr val="000000"/>
                </a:solidFill>
                <a:latin typeface="Arial"/>
                <a:ea typeface="Arial"/>
                <a:cs typeface="Arial"/>
                <a:sym typeface="Arial"/>
              </a:rPr>
              <a:t>GA chapters nominated 37 applicants, of which 3 were awarded scholarships</a:t>
            </a:r>
            <a:endParaRPr sz="1800" dirty="0"/>
          </a:p>
          <a:p>
            <a:pPr marL="685800" lvl="1" indent="-139700" algn="l" rtl="0">
              <a:lnSpc>
                <a:spcPct val="90000"/>
              </a:lnSpc>
              <a:spcBef>
                <a:spcPts val="600"/>
              </a:spcBef>
              <a:spcAft>
                <a:spcPts val="0"/>
              </a:spcAft>
              <a:buClr>
                <a:schemeClr val="dk1"/>
              </a:buClr>
              <a:buSzPts val="1400"/>
              <a:buNone/>
            </a:pPr>
            <a:endParaRPr sz="1400" b="0" i="0" u="none" strike="noStrike" dirty="0">
              <a:solidFill>
                <a:srgbClr val="000000"/>
              </a:solidFill>
              <a:latin typeface="Arial"/>
              <a:ea typeface="Arial"/>
              <a:cs typeface="Arial"/>
              <a:sym typeface="Arial"/>
            </a:endParaRPr>
          </a:p>
          <a:p>
            <a:pPr marL="685800" lvl="1" indent="-139700" algn="l" rtl="0">
              <a:lnSpc>
                <a:spcPct val="90000"/>
              </a:lnSpc>
              <a:spcBef>
                <a:spcPts val="600"/>
              </a:spcBef>
              <a:spcAft>
                <a:spcPts val="0"/>
              </a:spcAft>
              <a:buClr>
                <a:schemeClr val="dk1"/>
              </a:buClr>
              <a:buSzPts val="1400"/>
              <a:buNone/>
            </a:pPr>
            <a:endParaRPr sz="1400" b="0" i="0" u="none" strike="noStrike" dirty="0">
              <a:solidFill>
                <a:srgbClr val="000000"/>
              </a:solidFill>
              <a:latin typeface="Arial"/>
              <a:ea typeface="Arial"/>
              <a:cs typeface="Arial"/>
              <a:sym typeface="Arial"/>
            </a:endParaRPr>
          </a:p>
          <a:p>
            <a:pPr marL="685800" lvl="1" indent="-139700" algn="l" rtl="0">
              <a:lnSpc>
                <a:spcPct val="90000"/>
              </a:lnSpc>
              <a:spcBef>
                <a:spcPts val="600"/>
              </a:spcBef>
              <a:spcAft>
                <a:spcPts val="0"/>
              </a:spcAft>
              <a:buClr>
                <a:schemeClr val="dk1"/>
              </a:buClr>
              <a:buSzPts val="1400"/>
              <a:buNone/>
            </a:pPr>
            <a:endParaRPr sz="1400" dirty="0">
              <a:solidFill>
                <a:srgbClr val="000000"/>
              </a:solidFill>
              <a:latin typeface="Arial"/>
              <a:ea typeface="Arial"/>
              <a:cs typeface="Arial"/>
              <a:sym typeface="Arial"/>
            </a:endParaRPr>
          </a:p>
          <a:p>
            <a:pPr marL="228600" lvl="0" indent="-139700" algn="l" rtl="0">
              <a:lnSpc>
                <a:spcPct val="90000"/>
              </a:lnSpc>
              <a:spcBef>
                <a:spcPts val="600"/>
              </a:spcBef>
              <a:spcAft>
                <a:spcPts val="0"/>
              </a:spcAft>
              <a:buClr>
                <a:schemeClr val="dk1"/>
              </a:buClr>
              <a:buSzPts val="1400"/>
              <a:buNone/>
            </a:pPr>
            <a:endParaRPr sz="1400" b="0" dirty="0"/>
          </a:p>
        </p:txBody>
      </p:sp>
      <p:pic>
        <p:nvPicPr>
          <p:cNvPr id="179" name="Google Shape;179;p8"/>
          <p:cNvPicPr preferRelativeResize="0"/>
          <p:nvPr/>
        </p:nvPicPr>
        <p:blipFill rotWithShape="1">
          <a:blip r:embed="rId3">
            <a:alphaModFix/>
          </a:blip>
          <a:srcRect/>
          <a:stretch/>
        </p:blipFill>
        <p:spPr>
          <a:xfrm>
            <a:off x="270695" y="141351"/>
            <a:ext cx="1724520" cy="176555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9"/>
          <p:cNvSpPr txBox="1">
            <a:spLocks noGrp="1"/>
          </p:cNvSpPr>
          <p:nvPr>
            <p:ph type="title"/>
          </p:nvPr>
        </p:nvSpPr>
        <p:spPr>
          <a:xfrm>
            <a:off x="3664397" y="335530"/>
            <a:ext cx="4863205" cy="68859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F4F14"/>
              </a:buClr>
              <a:buSzPts val="3200"/>
              <a:buFont typeface="Play"/>
              <a:buNone/>
            </a:pPr>
            <a:r>
              <a:rPr lang="en-US" sz="3200">
                <a:solidFill>
                  <a:srgbClr val="BF4F14"/>
                </a:solidFill>
                <a:latin typeface="Arial"/>
                <a:ea typeface="Arial"/>
                <a:cs typeface="Arial"/>
                <a:sym typeface="Arial"/>
              </a:rPr>
              <a:t>PSA Helpful Hints</a:t>
            </a:r>
            <a:endParaRPr>
              <a:latin typeface="Arial"/>
              <a:ea typeface="Arial"/>
              <a:cs typeface="Arial"/>
              <a:sym typeface="Arial"/>
            </a:endParaRPr>
          </a:p>
        </p:txBody>
      </p:sp>
      <p:sp>
        <p:nvSpPr>
          <p:cNvPr id="185" name="Google Shape;185;p9"/>
          <p:cNvSpPr txBox="1">
            <a:spLocks noGrp="1"/>
          </p:cNvSpPr>
          <p:nvPr>
            <p:ph type="body" idx="1"/>
          </p:nvPr>
        </p:nvSpPr>
        <p:spPr>
          <a:xfrm>
            <a:off x="963975" y="1192996"/>
            <a:ext cx="10515600" cy="520780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endParaRPr sz="1800" b="0" i="0" u="none" strike="noStrike" dirty="0">
              <a:solidFill>
                <a:srgbClr val="000000"/>
              </a:solidFill>
              <a:latin typeface="Arial"/>
              <a:ea typeface="Arial"/>
              <a:cs typeface="Arial"/>
              <a:sym typeface="Arial"/>
            </a:endParaRPr>
          </a:p>
          <a:p>
            <a:pPr marL="457200" marR="0" lvl="0" indent="0" algn="ctr" rtl="0">
              <a:lnSpc>
                <a:spcPct val="90000"/>
              </a:lnSpc>
              <a:spcBef>
                <a:spcPts val="0"/>
              </a:spcBef>
              <a:spcAft>
                <a:spcPts val="0"/>
              </a:spcAft>
              <a:buNone/>
            </a:pPr>
            <a:r>
              <a:rPr lang="en-US" sz="1800" dirty="0">
                <a:solidFill>
                  <a:srgbClr val="000000"/>
                </a:solidFill>
              </a:rPr>
              <a:t>Writing a great nomination letter for your candidate:</a:t>
            </a:r>
            <a:endParaRPr sz="1800" dirty="0">
              <a:solidFill>
                <a:srgbClr val="000000"/>
              </a:solidFill>
            </a:endParaRPr>
          </a:p>
          <a:p>
            <a:pPr marL="742950" indent="-285750" algn="ctr">
              <a:spcBef>
                <a:spcPts val="0"/>
              </a:spcBef>
              <a:buFont typeface="Arial" panose="020B0604020202020204" pitchFamily="34" charset="0"/>
              <a:buChar char="•"/>
            </a:pPr>
            <a:endParaRPr sz="1800" dirty="0">
              <a:solidFill>
                <a:srgbClr val="000000"/>
              </a:solidFill>
            </a:endParaRPr>
          </a:p>
          <a:p>
            <a:pPr marL="228600" marR="0" lvl="0" indent="-228600" algn="l" rtl="0">
              <a:lnSpc>
                <a:spcPct val="90000"/>
              </a:lnSpc>
              <a:spcBef>
                <a:spcPts val="0"/>
              </a:spcBef>
              <a:spcAft>
                <a:spcPts val="0"/>
              </a:spcAft>
              <a:buClr>
                <a:srgbClr val="000000"/>
              </a:buClr>
              <a:buSzPts val="1800"/>
              <a:buFont typeface="Arial" panose="020B0604020202020204" pitchFamily="34" charset="0"/>
              <a:buChar char="•"/>
            </a:pPr>
            <a:r>
              <a:rPr lang="en-US" sz="1800" dirty="0">
                <a:solidFill>
                  <a:srgbClr val="000000"/>
                </a:solidFill>
              </a:rPr>
              <a:t>Use words to make your candidate stand out, such as Amazing!  Brilliant!  Accomplished!   Her application will show that she possesses these qualities, and she, herself will provide evidence of her qualifications.</a:t>
            </a:r>
            <a:endParaRPr sz="1800" dirty="0">
              <a:solidFill>
                <a:srgbClr val="000000"/>
              </a:solidFill>
            </a:endParaRPr>
          </a:p>
          <a:p>
            <a:pPr marL="1371600" marR="0" lvl="0" indent="0" algn="l" rtl="0">
              <a:lnSpc>
                <a:spcPct val="90000"/>
              </a:lnSpc>
              <a:spcBef>
                <a:spcPts val="0"/>
              </a:spcBef>
              <a:spcAft>
                <a:spcPts val="0"/>
              </a:spcAft>
              <a:buNone/>
            </a:pPr>
            <a:endParaRPr sz="1800" dirty="0">
              <a:solidFill>
                <a:srgbClr val="000000"/>
              </a:solidFill>
            </a:endParaRPr>
          </a:p>
          <a:p>
            <a:pPr marL="731520" marR="0" lvl="1" indent="-274320" algn="l" rtl="0">
              <a:lnSpc>
                <a:spcPct val="90000"/>
              </a:lnSpc>
              <a:spcBef>
                <a:spcPts val="0"/>
              </a:spcBef>
              <a:spcAft>
                <a:spcPts val="0"/>
              </a:spcAft>
              <a:buClr>
                <a:srgbClr val="000000"/>
              </a:buClr>
              <a:buSzPts val="1800"/>
              <a:buFont typeface="Arial"/>
              <a:buChar char="○"/>
            </a:pPr>
            <a:r>
              <a:rPr lang="en-US" sz="1800" dirty="0">
                <a:solidFill>
                  <a:srgbClr val="000000"/>
                </a:solidFill>
              </a:rPr>
              <a:t>Her professor(s) and her university representative will describe her area of research/study, as well as supporting details of her accomplishments thus far.</a:t>
            </a:r>
            <a:endParaRPr sz="1800" dirty="0">
              <a:solidFill>
                <a:srgbClr val="000000"/>
              </a:solidFill>
            </a:endParaRPr>
          </a:p>
          <a:p>
            <a:pPr marL="0" marR="0" lvl="0" indent="0" algn="l" rtl="0">
              <a:lnSpc>
                <a:spcPct val="90000"/>
              </a:lnSpc>
              <a:spcBef>
                <a:spcPts val="0"/>
              </a:spcBef>
              <a:spcAft>
                <a:spcPts val="0"/>
              </a:spcAft>
              <a:buNone/>
            </a:pPr>
            <a:endParaRPr sz="1800" dirty="0">
              <a:solidFill>
                <a:srgbClr val="000000"/>
              </a:solidFill>
            </a:endParaRPr>
          </a:p>
          <a:p>
            <a:pPr marL="228600" indent="-228600">
              <a:spcBef>
                <a:spcPts val="0"/>
              </a:spcBef>
              <a:buClr>
                <a:srgbClr val="000000"/>
              </a:buClr>
            </a:pPr>
            <a:r>
              <a:rPr lang="en-US" sz="1800" dirty="0">
                <a:solidFill>
                  <a:srgbClr val="000000"/>
                </a:solidFill>
              </a:rPr>
              <a:t>  The nomination letter will explain why your chapter has chosen to sponsor this woman.</a:t>
            </a:r>
          </a:p>
          <a:p>
            <a:pPr marL="228600" indent="-228600">
              <a:spcBef>
                <a:spcPts val="0"/>
              </a:spcBef>
              <a:buClr>
                <a:srgbClr val="000000"/>
              </a:buClr>
            </a:pPr>
            <a:endParaRPr sz="1800" dirty="0">
              <a:solidFill>
                <a:srgbClr val="000000"/>
              </a:solidFill>
            </a:endParaRPr>
          </a:p>
          <a:p>
            <a:pPr marL="731520" marR="0" lvl="1" indent="-274320" algn="l" rtl="0">
              <a:lnSpc>
                <a:spcPct val="90000"/>
              </a:lnSpc>
              <a:spcBef>
                <a:spcPts val="0"/>
              </a:spcBef>
              <a:spcAft>
                <a:spcPts val="0"/>
              </a:spcAft>
              <a:buClr>
                <a:srgbClr val="000000"/>
              </a:buClr>
              <a:buSzPts val="1800"/>
              <a:buChar char="○"/>
            </a:pPr>
            <a:r>
              <a:rPr lang="en-US" sz="1800" dirty="0">
                <a:solidFill>
                  <a:srgbClr val="000000"/>
                </a:solidFill>
              </a:rPr>
              <a:t>Does someone in your chapter personally know her, and if so, for how long and in what capacity did you first meet her?</a:t>
            </a:r>
          </a:p>
          <a:p>
            <a:pPr marL="731520" marR="0" lvl="1" indent="-274320" algn="l" rtl="0">
              <a:lnSpc>
                <a:spcPct val="90000"/>
              </a:lnSpc>
              <a:spcBef>
                <a:spcPts val="0"/>
              </a:spcBef>
              <a:spcAft>
                <a:spcPts val="0"/>
              </a:spcAft>
              <a:buClr>
                <a:srgbClr val="000000"/>
              </a:buClr>
              <a:buSzPts val="1800"/>
              <a:buChar char="○"/>
            </a:pPr>
            <a:endParaRPr sz="1800" dirty="0">
              <a:solidFill>
                <a:srgbClr val="000000"/>
              </a:solidFill>
            </a:endParaRPr>
          </a:p>
          <a:p>
            <a:pPr marL="731520" marR="0" lvl="1" indent="-274320" algn="l" rtl="0">
              <a:lnSpc>
                <a:spcPct val="90000"/>
              </a:lnSpc>
              <a:spcBef>
                <a:spcPts val="0"/>
              </a:spcBef>
              <a:spcAft>
                <a:spcPts val="0"/>
              </a:spcAft>
              <a:buClr>
                <a:srgbClr val="000000"/>
              </a:buClr>
              <a:buSzPts val="1800"/>
              <a:buChar char="○"/>
            </a:pPr>
            <a:r>
              <a:rPr lang="en-US" sz="1800" dirty="0">
                <a:solidFill>
                  <a:srgbClr val="000000"/>
                </a:solidFill>
              </a:rPr>
              <a:t>During your interview with her, (whether in person or via Zoom) she will have left an impression on you; hopefully a positive one, otherwise you wouldn’t be submitting her name!  What about her strikes you regarding her ability to make an impact in her field?  What makes you feel excited about sponsoring </a:t>
            </a:r>
            <a:r>
              <a:rPr lang="en-US" sz="1800">
                <a:solidFill>
                  <a:srgbClr val="000000"/>
                </a:solidFill>
              </a:rPr>
              <a:t>her?</a:t>
            </a:r>
            <a:endParaRPr sz="1800" dirty="0">
              <a:solidFill>
                <a:srgbClr val="000000"/>
              </a:solidFill>
            </a:endParaRPr>
          </a:p>
        </p:txBody>
      </p:sp>
      <p:pic>
        <p:nvPicPr>
          <p:cNvPr id="186" name="Google Shape;186;p9"/>
          <p:cNvPicPr preferRelativeResize="0"/>
          <p:nvPr/>
        </p:nvPicPr>
        <p:blipFill rotWithShape="1">
          <a:blip r:embed="rId3">
            <a:alphaModFix/>
          </a:blip>
          <a:srcRect/>
          <a:stretch/>
        </p:blipFill>
        <p:spPr>
          <a:xfrm>
            <a:off x="270695" y="141351"/>
            <a:ext cx="1724520" cy="176555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9"/>
          <p:cNvSpPr txBox="1">
            <a:spLocks noGrp="1"/>
          </p:cNvSpPr>
          <p:nvPr>
            <p:ph type="title"/>
          </p:nvPr>
        </p:nvSpPr>
        <p:spPr>
          <a:xfrm>
            <a:off x="3664397" y="335530"/>
            <a:ext cx="4863205" cy="68859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F4F14"/>
              </a:buClr>
              <a:buSzPts val="3200"/>
              <a:buFont typeface="Play"/>
              <a:buNone/>
            </a:pPr>
            <a:r>
              <a:rPr lang="en-US" sz="3200">
                <a:solidFill>
                  <a:srgbClr val="BF4F14"/>
                </a:solidFill>
                <a:latin typeface="Arial"/>
                <a:ea typeface="Arial"/>
                <a:cs typeface="Arial"/>
                <a:sym typeface="Arial"/>
              </a:rPr>
              <a:t>PSA Helpful Hints</a:t>
            </a:r>
            <a:endParaRPr>
              <a:latin typeface="Arial"/>
              <a:ea typeface="Arial"/>
              <a:cs typeface="Arial"/>
              <a:sym typeface="Arial"/>
            </a:endParaRPr>
          </a:p>
        </p:txBody>
      </p:sp>
      <p:sp>
        <p:nvSpPr>
          <p:cNvPr id="185" name="Google Shape;185;p9"/>
          <p:cNvSpPr txBox="1">
            <a:spLocks noGrp="1"/>
          </p:cNvSpPr>
          <p:nvPr>
            <p:ph type="body" idx="1"/>
          </p:nvPr>
        </p:nvSpPr>
        <p:spPr>
          <a:xfrm>
            <a:off x="1000551" y="1677628"/>
            <a:ext cx="10515600" cy="46317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endParaRPr sz="1800" b="0" i="0" u="none" strike="noStrike" dirty="0">
              <a:solidFill>
                <a:srgbClr val="000000"/>
              </a:solidFill>
              <a:latin typeface="Arial"/>
              <a:ea typeface="Arial"/>
              <a:cs typeface="Arial"/>
              <a:sym typeface="Arial"/>
            </a:endParaRPr>
          </a:p>
          <a:p>
            <a:pPr marL="228600" marR="0" lvl="0" indent="-228600" algn="l" defTabSz="914400" rtl="0" eaLnBrk="1" fontAlgn="auto" latinLnBrk="0" hangingPunct="1">
              <a:lnSpc>
                <a:spcPct val="90000"/>
              </a:lnSpc>
              <a:spcBef>
                <a:spcPts val="0"/>
              </a:spcBef>
              <a:spcAft>
                <a:spcPts val="0"/>
              </a:spcAft>
              <a:buClr>
                <a:srgbClr val="000000"/>
              </a:buClr>
              <a:buSzPts val="1800"/>
              <a:buFont typeface="Arial"/>
              <a:buChar char="•"/>
              <a:tabLst/>
              <a:defRPr/>
            </a:pPr>
            <a:r>
              <a:rPr kumimoji="0" lang="en-US" sz="1800" b="0" i="0" u="none" strike="noStrike" kern="0" cap="none" spc="0" normalizeH="0" baseline="0" noProof="0" dirty="0">
                <a:ln>
                  <a:noFill/>
                </a:ln>
                <a:solidFill>
                  <a:srgbClr val="000000"/>
                </a:solidFill>
                <a:effectLst/>
                <a:uLnTx/>
                <a:uFillTx/>
                <a:latin typeface="Arial"/>
                <a:cs typeface="Arial"/>
                <a:sym typeface="Arial"/>
              </a:rPr>
              <a:t>Writing a great nomination letter (continued) </a:t>
            </a:r>
          </a:p>
          <a:p>
            <a:pPr marL="228600" marR="0" lvl="0" indent="-228600" algn="l" defTabSz="914400" rtl="0" eaLnBrk="1" fontAlgn="auto" latinLnBrk="0" hangingPunct="1">
              <a:lnSpc>
                <a:spcPct val="90000"/>
              </a:lnSpc>
              <a:spcBef>
                <a:spcPts val="0"/>
              </a:spcBef>
              <a:spcAft>
                <a:spcPts val="0"/>
              </a:spcAft>
              <a:buClr>
                <a:srgbClr val="000000"/>
              </a:buClr>
              <a:buSzPts val="1800"/>
              <a:buFont typeface="Arial"/>
              <a:buChar char="•"/>
              <a:tabLst/>
              <a:defRPr/>
            </a:pP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a:p>
            <a:pPr marL="731520" lvl="1" indent="-274320">
              <a:spcBef>
                <a:spcPts val="0"/>
              </a:spcBef>
              <a:buClr>
                <a:srgbClr val="000000"/>
              </a:buClr>
              <a:buFont typeface="Arial"/>
              <a:buChar char="○"/>
            </a:pPr>
            <a:r>
              <a:rPr lang="en-US" sz="1800" dirty="0">
                <a:solidFill>
                  <a:srgbClr val="000000"/>
                </a:solidFill>
              </a:rPr>
              <a:t>Provide information that isn’t found in any other application document. For example, the titles of all her publications or presentations, her GPA and academic awards will be listed by the applicant herself.  Instead, focus elsewhere:</a:t>
            </a:r>
          </a:p>
          <a:p>
            <a:pPr marL="731520" lvl="1" indent="-274320">
              <a:spcBef>
                <a:spcPts val="0"/>
              </a:spcBef>
              <a:buClr>
                <a:srgbClr val="000000"/>
              </a:buClr>
              <a:buFont typeface="Arial"/>
              <a:buChar char="○"/>
            </a:pPr>
            <a:endParaRPr lang="en-US" sz="1800" dirty="0">
              <a:solidFill>
                <a:srgbClr val="000000"/>
              </a:solidFill>
            </a:endParaRPr>
          </a:p>
          <a:p>
            <a:pPr marL="1200150" lvl="2" indent="-285750">
              <a:spcBef>
                <a:spcPts val="0"/>
              </a:spcBef>
              <a:buClr>
                <a:srgbClr val="000000"/>
              </a:buClr>
              <a:buFont typeface="Wingdings" panose="05000000000000000000" pitchFamily="2" charset="2"/>
              <a:buChar char="§"/>
            </a:pPr>
            <a:r>
              <a:rPr lang="en-US" sz="1800" dirty="0">
                <a:solidFill>
                  <a:srgbClr val="000000"/>
                </a:solidFill>
              </a:rPr>
              <a:t>Has she shared her research with your chapter in a program? </a:t>
            </a:r>
          </a:p>
          <a:p>
            <a:pPr marL="1200150" lvl="2" indent="-285750">
              <a:spcBef>
                <a:spcPts val="0"/>
              </a:spcBef>
              <a:buClr>
                <a:srgbClr val="000000"/>
              </a:buClr>
              <a:buFont typeface="Wingdings" panose="05000000000000000000" pitchFamily="2" charset="2"/>
              <a:buChar char="§"/>
            </a:pPr>
            <a:r>
              <a:rPr lang="en-US" sz="1800" dirty="0">
                <a:solidFill>
                  <a:srgbClr val="000000"/>
                </a:solidFill>
              </a:rPr>
              <a:t>Has she talked about her goals in research, and what she hopes to accomplish?  </a:t>
            </a:r>
          </a:p>
          <a:p>
            <a:pPr marL="1200150" lvl="2" indent="-285750">
              <a:spcBef>
                <a:spcPts val="0"/>
              </a:spcBef>
              <a:buClr>
                <a:srgbClr val="000000"/>
              </a:buClr>
              <a:buFont typeface="Wingdings" panose="05000000000000000000" pitchFamily="2" charset="2"/>
              <a:buChar char="§"/>
            </a:pPr>
            <a:r>
              <a:rPr lang="en-US" sz="1800" dirty="0">
                <a:solidFill>
                  <a:srgbClr val="000000"/>
                </a:solidFill>
              </a:rPr>
              <a:t>What is significant about how her work can affect our world in the future? Stress the value of her research, why she is outstanding and the impact she will have on the future through the field she is studying; present a well-rounded candidate. </a:t>
            </a:r>
          </a:p>
          <a:p>
            <a:pPr marL="1200150" lvl="2" indent="-285750">
              <a:spcBef>
                <a:spcPts val="0"/>
              </a:spcBef>
              <a:buClr>
                <a:srgbClr val="000000"/>
              </a:buClr>
              <a:buFont typeface="Wingdings" panose="05000000000000000000" pitchFamily="2" charset="2"/>
              <a:buChar char="§"/>
            </a:pPr>
            <a:r>
              <a:rPr lang="en-US" sz="1800" dirty="0">
                <a:solidFill>
                  <a:srgbClr val="000000"/>
                </a:solidFill>
              </a:rPr>
              <a:t>Make your letter as personal as possible and reveal the woman behind her achievements.</a:t>
            </a:r>
          </a:p>
          <a:p>
            <a:pPr marL="731520" marR="0" lvl="1" indent="-274320" algn="l" rtl="0">
              <a:lnSpc>
                <a:spcPct val="90000"/>
              </a:lnSpc>
              <a:spcBef>
                <a:spcPts val="0"/>
              </a:spcBef>
              <a:spcAft>
                <a:spcPts val="0"/>
              </a:spcAft>
              <a:buClr>
                <a:srgbClr val="000000"/>
              </a:buClr>
              <a:buSzPts val="1800"/>
              <a:buChar char="○"/>
            </a:pPr>
            <a:endParaRPr sz="1800" dirty="0">
              <a:solidFill>
                <a:srgbClr val="000000"/>
              </a:solidFill>
            </a:endParaRPr>
          </a:p>
          <a:p>
            <a:pPr marL="731520" marR="0" lvl="1" indent="-274320" algn="l" rtl="0">
              <a:lnSpc>
                <a:spcPct val="90000"/>
              </a:lnSpc>
              <a:spcBef>
                <a:spcPts val="0"/>
              </a:spcBef>
              <a:spcAft>
                <a:spcPts val="0"/>
              </a:spcAft>
              <a:buClr>
                <a:srgbClr val="000000"/>
              </a:buClr>
              <a:buSzPts val="1800"/>
              <a:buChar char="○"/>
            </a:pPr>
            <a:endParaRPr lang="en-US" sz="1800" dirty="0">
              <a:solidFill>
                <a:srgbClr val="000000"/>
              </a:solidFill>
            </a:endParaRPr>
          </a:p>
          <a:p>
            <a:pPr marL="731520" marR="0" lvl="1" indent="-274320" algn="l" rtl="0">
              <a:lnSpc>
                <a:spcPct val="90000"/>
              </a:lnSpc>
              <a:spcBef>
                <a:spcPts val="0"/>
              </a:spcBef>
              <a:spcAft>
                <a:spcPts val="0"/>
              </a:spcAft>
              <a:buClr>
                <a:srgbClr val="000000"/>
              </a:buClr>
              <a:buSzPts val="1800"/>
              <a:buChar char="○"/>
            </a:pPr>
            <a:r>
              <a:rPr lang="en-US" sz="1800" dirty="0">
                <a:solidFill>
                  <a:srgbClr val="000000"/>
                </a:solidFill>
              </a:rPr>
              <a:t>Be concise as you have 200-300 words. Talk about why you and your chapter support this candidate and about her as a real person.</a:t>
            </a:r>
          </a:p>
          <a:p>
            <a:pPr marL="914400" marR="0" lvl="0" indent="-317500" algn="l" rtl="0">
              <a:lnSpc>
                <a:spcPct val="90000"/>
              </a:lnSpc>
              <a:spcBef>
                <a:spcPts val="600"/>
              </a:spcBef>
              <a:spcAft>
                <a:spcPts val="0"/>
              </a:spcAft>
              <a:buClr>
                <a:srgbClr val="000000"/>
              </a:buClr>
              <a:buSzPts val="1400"/>
              <a:buChar char="●"/>
            </a:pPr>
            <a:endParaRPr sz="1400" dirty="0">
              <a:solidFill>
                <a:srgbClr val="000000"/>
              </a:solidFill>
            </a:endParaRPr>
          </a:p>
          <a:p>
            <a:pPr marL="0" marR="0" lvl="0" indent="0" algn="l" rtl="0">
              <a:lnSpc>
                <a:spcPct val="90000"/>
              </a:lnSpc>
              <a:spcBef>
                <a:spcPts val="600"/>
              </a:spcBef>
              <a:spcAft>
                <a:spcPts val="0"/>
              </a:spcAft>
              <a:buNone/>
            </a:pPr>
            <a:r>
              <a:rPr lang="en-US" sz="1400" dirty="0">
                <a:solidFill>
                  <a:srgbClr val="000000"/>
                </a:solidFill>
              </a:rPr>
              <a:t>	</a:t>
            </a:r>
            <a:endParaRPr sz="1400" dirty="0">
              <a:solidFill>
                <a:srgbClr val="000000"/>
              </a:solidFill>
            </a:endParaRPr>
          </a:p>
          <a:p>
            <a:pPr marL="0" marR="0" lvl="0" indent="0" algn="l" rtl="0">
              <a:lnSpc>
                <a:spcPct val="90000"/>
              </a:lnSpc>
              <a:spcBef>
                <a:spcPts val="600"/>
              </a:spcBef>
              <a:spcAft>
                <a:spcPts val="0"/>
              </a:spcAft>
              <a:buNone/>
            </a:pPr>
            <a:r>
              <a:rPr lang="en-US" sz="1400" dirty="0">
                <a:solidFill>
                  <a:srgbClr val="000000"/>
                </a:solidFill>
              </a:rPr>
              <a:t>	</a:t>
            </a:r>
            <a:endParaRPr sz="1400" dirty="0">
              <a:solidFill>
                <a:srgbClr val="000000"/>
              </a:solidFill>
            </a:endParaRPr>
          </a:p>
          <a:p>
            <a:pPr marL="685800" marR="0" lvl="1" indent="-139700" algn="l" rtl="0">
              <a:lnSpc>
                <a:spcPct val="90000"/>
              </a:lnSpc>
              <a:spcBef>
                <a:spcPts val="600"/>
              </a:spcBef>
              <a:spcAft>
                <a:spcPts val="0"/>
              </a:spcAft>
              <a:buClr>
                <a:schemeClr val="dk1"/>
              </a:buClr>
              <a:buSzPts val="1400"/>
              <a:buNone/>
            </a:pPr>
            <a:endParaRPr sz="1400" b="0" i="0" u="none" strike="noStrike" dirty="0">
              <a:solidFill>
                <a:srgbClr val="000000"/>
              </a:solidFill>
              <a:latin typeface="Arial"/>
              <a:ea typeface="Arial"/>
              <a:cs typeface="Arial"/>
              <a:sym typeface="Arial"/>
            </a:endParaRPr>
          </a:p>
          <a:p>
            <a:pPr marL="685800" marR="0" lvl="1" indent="-139700" algn="l" rtl="0">
              <a:lnSpc>
                <a:spcPct val="90000"/>
              </a:lnSpc>
              <a:spcBef>
                <a:spcPts val="600"/>
              </a:spcBef>
              <a:spcAft>
                <a:spcPts val="0"/>
              </a:spcAft>
              <a:buClr>
                <a:schemeClr val="dk1"/>
              </a:buClr>
              <a:buSzPts val="1400"/>
              <a:buNone/>
            </a:pPr>
            <a:endParaRPr sz="1400" dirty="0">
              <a:solidFill>
                <a:srgbClr val="000000"/>
              </a:solidFill>
              <a:latin typeface="Arial"/>
              <a:ea typeface="Arial"/>
              <a:cs typeface="Arial"/>
              <a:sym typeface="Arial"/>
            </a:endParaRPr>
          </a:p>
          <a:p>
            <a:pPr marL="228600" lvl="0" indent="-139700" algn="l" rtl="0">
              <a:lnSpc>
                <a:spcPct val="90000"/>
              </a:lnSpc>
              <a:spcBef>
                <a:spcPts val="600"/>
              </a:spcBef>
              <a:spcAft>
                <a:spcPts val="0"/>
              </a:spcAft>
              <a:buClr>
                <a:schemeClr val="dk1"/>
              </a:buClr>
              <a:buSzPts val="1400"/>
              <a:buNone/>
            </a:pPr>
            <a:endParaRPr sz="1400" b="0" dirty="0"/>
          </a:p>
        </p:txBody>
      </p:sp>
      <p:pic>
        <p:nvPicPr>
          <p:cNvPr id="186" name="Google Shape;186;p9"/>
          <p:cNvPicPr preferRelativeResize="0"/>
          <p:nvPr/>
        </p:nvPicPr>
        <p:blipFill rotWithShape="1">
          <a:blip r:embed="rId3">
            <a:alphaModFix/>
          </a:blip>
          <a:srcRect/>
          <a:stretch/>
        </p:blipFill>
        <p:spPr>
          <a:xfrm>
            <a:off x="270695" y="141351"/>
            <a:ext cx="1724520" cy="1765554"/>
          </a:xfrm>
          <a:prstGeom prst="rect">
            <a:avLst/>
          </a:prstGeom>
          <a:noFill/>
          <a:ln>
            <a:noFill/>
          </a:ln>
        </p:spPr>
      </p:pic>
    </p:spTree>
    <p:extLst>
      <p:ext uri="{BB962C8B-B14F-4D97-AF65-F5344CB8AC3E}">
        <p14:creationId xmlns:p14="http://schemas.microsoft.com/office/powerpoint/2010/main" val="3179185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9"/>
          <p:cNvSpPr txBox="1">
            <a:spLocks noGrp="1"/>
          </p:cNvSpPr>
          <p:nvPr>
            <p:ph type="title"/>
          </p:nvPr>
        </p:nvSpPr>
        <p:spPr>
          <a:xfrm>
            <a:off x="3664397" y="335530"/>
            <a:ext cx="4863205" cy="68859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F4F14"/>
              </a:buClr>
              <a:buSzPts val="3200"/>
              <a:buFont typeface="Play"/>
              <a:buNone/>
            </a:pPr>
            <a:r>
              <a:rPr lang="en-US" sz="3200">
                <a:solidFill>
                  <a:srgbClr val="BF4F14"/>
                </a:solidFill>
                <a:latin typeface="Arial"/>
                <a:ea typeface="Arial"/>
                <a:cs typeface="Arial"/>
                <a:sym typeface="Arial"/>
              </a:rPr>
              <a:t>PSA Helpful Hints</a:t>
            </a:r>
            <a:endParaRPr>
              <a:latin typeface="Arial"/>
              <a:ea typeface="Arial"/>
              <a:cs typeface="Arial"/>
              <a:sym typeface="Arial"/>
            </a:endParaRPr>
          </a:p>
        </p:txBody>
      </p:sp>
      <p:sp>
        <p:nvSpPr>
          <p:cNvPr id="185" name="Google Shape;185;p9"/>
          <p:cNvSpPr txBox="1">
            <a:spLocks noGrp="1"/>
          </p:cNvSpPr>
          <p:nvPr>
            <p:ph type="body" idx="1"/>
          </p:nvPr>
        </p:nvSpPr>
        <p:spPr>
          <a:xfrm>
            <a:off x="1293159" y="1751457"/>
            <a:ext cx="10237425" cy="4965192"/>
          </a:xfrm>
          <a:prstGeom prst="rect">
            <a:avLst/>
          </a:prstGeom>
          <a:noFill/>
          <a:ln>
            <a:noFill/>
          </a:ln>
        </p:spPr>
        <p:txBody>
          <a:bodyPr spcFirstLastPara="1" wrap="square" lIns="91425" tIns="45700" rIns="91425" bIns="45700" anchor="t" anchorCtr="0">
            <a:noAutofit/>
          </a:bodyPr>
          <a:lstStyle/>
          <a:p>
            <a:pPr marL="285750" indent="-285750"/>
            <a:r>
              <a:rPr lang="en-US" sz="1800" dirty="0"/>
              <a:t>It is often better for an applicant to apply further into the doctoral program as she will have achieved a more thorough picture of her work.  </a:t>
            </a:r>
          </a:p>
          <a:p>
            <a:pPr marL="285750" indent="-285750"/>
            <a:r>
              <a:rPr lang="en-US" sz="1800" dirty="0"/>
              <a:t>An unsuccessful candidate can be nominated again as long as she is within the timeframe.  She would be presented as a new nomination and the nomination letter and application would be updated to include any new qualifications and accomplishments. </a:t>
            </a:r>
          </a:p>
          <a:p>
            <a:pPr marL="742950" lvl="1" indent="-285750">
              <a:buFont typeface="Courier New" panose="02070309020205020404" pitchFamily="49" charset="0"/>
              <a:buChar char="o"/>
            </a:pPr>
            <a:r>
              <a:rPr lang="en-US" sz="1800" dirty="0"/>
              <a:t>You may also may want to recommend that she apply for a loan through our Educational Loan Fund.  The maximum ELF loan for doctoral degrees is $25,000 with a 2% interest rate.</a:t>
            </a:r>
          </a:p>
          <a:p>
            <a:pPr marL="742950" lvl="1" indent="-285750"/>
            <a:endParaRPr lang="en-US" sz="1800" dirty="0"/>
          </a:p>
          <a:p>
            <a:pPr marL="285750" indent="-285750"/>
            <a:r>
              <a:rPr lang="en-US" sz="1800" dirty="0"/>
              <a:t>While nominations may be submitted beginning August 20, there is no advantage in early submission. Coordinate the timing with your candidate, as your nomination triggers the 45 day timeline for her to complete the application. Reach out to her during this time to cheer her on and check on completion of the application.</a:t>
            </a:r>
            <a:endParaRPr lang="en-US" sz="1400" dirty="0"/>
          </a:p>
          <a:p>
            <a:pPr marL="285750" indent="-285750"/>
            <a:endParaRPr lang="en-US" sz="1800" dirty="0"/>
          </a:p>
          <a:p>
            <a:pPr marL="342900">
              <a:spcBef>
                <a:spcPts val="0"/>
              </a:spcBef>
              <a:buClr>
                <a:srgbClr val="000000"/>
              </a:buClr>
              <a:buFont typeface="Arial" panose="020B0604020202020204" pitchFamily="34" charset="0"/>
              <a:buChar char="•"/>
            </a:pPr>
            <a:r>
              <a:rPr lang="en-US" sz="1800" dirty="0">
                <a:solidFill>
                  <a:srgbClr val="000000"/>
                </a:solidFill>
              </a:rPr>
              <a:t>There are resources available on the international website. Questions by nominees with regard to the process should be directed to the P.E.O. Scholar Awards office at (515) 255-3153 or </a:t>
            </a:r>
            <a:r>
              <a:rPr lang="en-US" sz="1800" u="sng" dirty="0">
                <a:solidFill>
                  <a:schemeClr val="hlink"/>
                </a:solidFill>
                <a:hlinkClick r:id="rId3"/>
              </a:rPr>
              <a:t>psa@peodsm.org</a:t>
            </a:r>
            <a:r>
              <a:rPr lang="en-US" sz="1800" dirty="0">
                <a:solidFill>
                  <a:srgbClr val="000000"/>
                </a:solidFill>
              </a:rPr>
              <a:t> Chandra </a:t>
            </a:r>
            <a:r>
              <a:rPr lang="en-US" sz="1800" dirty="0" err="1">
                <a:solidFill>
                  <a:srgbClr val="000000"/>
                </a:solidFill>
              </a:rPr>
              <a:t>Bisgard</a:t>
            </a:r>
            <a:r>
              <a:rPr lang="en-US" sz="1800" dirty="0">
                <a:solidFill>
                  <a:srgbClr val="000000"/>
                </a:solidFill>
              </a:rPr>
              <a:t>; she will respond quickly as she knows all the answers!</a:t>
            </a:r>
            <a:endParaRPr sz="1800" dirty="0">
              <a:solidFill>
                <a:srgbClr val="000000"/>
              </a:solidFill>
            </a:endParaRPr>
          </a:p>
          <a:p>
            <a:pPr marL="0" marR="0" lvl="0" indent="0" algn="l" rtl="0">
              <a:lnSpc>
                <a:spcPct val="90000"/>
              </a:lnSpc>
              <a:spcBef>
                <a:spcPts val="600"/>
              </a:spcBef>
              <a:spcAft>
                <a:spcPts val="0"/>
              </a:spcAft>
              <a:buNone/>
            </a:pPr>
            <a:r>
              <a:rPr lang="en-US" sz="1800" dirty="0">
                <a:solidFill>
                  <a:srgbClr val="000000"/>
                </a:solidFill>
              </a:rPr>
              <a:t>	</a:t>
            </a:r>
            <a:endParaRPr sz="1800" dirty="0">
              <a:solidFill>
                <a:srgbClr val="000000"/>
              </a:solidFill>
            </a:endParaRPr>
          </a:p>
          <a:p>
            <a:pPr marL="0" marR="0" lvl="0" indent="0" algn="l" rtl="0">
              <a:lnSpc>
                <a:spcPct val="90000"/>
              </a:lnSpc>
              <a:spcBef>
                <a:spcPts val="600"/>
              </a:spcBef>
              <a:spcAft>
                <a:spcPts val="0"/>
              </a:spcAft>
              <a:buNone/>
            </a:pPr>
            <a:r>
              <a:rPr lang="en-US" sz="1400" dirty="0">
                <a:solidFill>
                  <a:srgbClr val="000000"/>
                </a:solidFill>
              </a:rPr>
              <a:t>	</a:t>
            </a:r>
            <a:endParaRPr sz="1400" dirty="0">
              <a:solidFill>
                <a:srgbClr val="000000"/>
              </a:solidFill>
            </a:endParaRPr>
          </a:p>
          <a:p>
            <a:pPr marL="685800" marR="0" lvl="1" indent="-139700" algn="l" rtl="0">
              <a:lnSpc>
                <a:spcPct val="90000"/>
              </a:lnSpc>
              <a:spcBef>
                <a:spcPts val="600"/>
              </a:spcBef>
              <a:spcAft>
                <a:spcPts val="0"/>
              </a:spcAft>
              <a:buClr>
                <a:schemeClr val="dk1"/>
              </a:buClr>
              <a:buSzPts val="1400"/>
              <a:buNone/>
            </a:pPr>
            <a:endParaRPr sz="1400" b="0" i="0" u="none" strike="noStrike" dirty="0">
              <a:solidFill>
                <a:srgbClr val="000000"/>
              </a:solidFill>
              <a:latin typeface="Arial"/>
              <a:ea typeface="Arial"/>
              <a:cs typeface="Arial"/>
              <a:sym typeface="Arial"/>
            </a:endParaRPr>
          </a:p>
          <a:p>
            <a:pPr marL="685800" marR="0" lvl="1" indent="-139700" algn="l" rtl="0">
              <a:lnSpc>
                <a:spcPct val="90000"/>
              </a:lnSpc>
              <a:spcBef>
                <a:spcPts val="600"/>
              </a:spcBef>
              <a:spcAft>
                <a:spcPts val="0"/>
              </a:spcAft>
              <a:buClr>
                <a:schemeClr val="dk1"/>
              </a:buClr>
              <a:buSzPts val="1400"/>
              <a:buNone/>
            </a:pPr>
            <a:endParaRPr sz="1400" dirty="0">
              <a:solidFill>
                <a:srgbClr val="000000"/>
              </a:solidFill>
              <a:latin typeface="Arial"/>
              <a:ea typeface="Arial"/>
              <a:cs typeface="Arial"/>
              <a:sym typeface="Arial"/>
            </a:endParaRPr>
          </a:p>
          <a:p>
            <a:pPr marL="228600" lvl="0" indent="-139700" algn="l" rtl="0">
              <a:lnSpc>
                <a:spcPct val="90000"/>
              </a:lnSpc>
              <a:spcBef>
                <a:spcPts val="600"/>
              </a:spcBef>
              <a:spcAft>
                <a:spcPts val="0"/>
              </a:spcAft>
              <a:buClr>
                <a:schemeClr val="dk1"/>
              </a:buClr>
              <a:buSzPts val="1400"/>
              <a:buNone/>
            </a:pPr>
            <a:endParaRPr sz="1400" b="0" dirty="0"/>
          </a:p>
        </p:txBody>
      </p:sp>
      <p:pic>
        <p:nvPicPr>
          <p:cNvPr id="186" name="Google Shape;186;p9"/>
          <p:cNvPicPr preferRelativeResize="0"/>
          <p:nvPr/>
        </p:nvPicPr>
        <p:blipFill rotWithShape="1">
          <a:blip r:embed="rId4">
            <a:alphaModFix/>
          </a:blip>
          <a:srcRect/>
          <a:stretch/>
        </p:blipFill>
        <p:spPr>
          <a:xfrm>
            <a:off x="270695" y="141351"/>
            <a:ext cx="1724520" cy="1765554"/>
          </a:xfrm>
          <a:prstGeom prst="rect">
            <a:avLst/>
          </a:prstGeom>
          <a:noFill/>
          <a:ln>
            <a:noFill/>
          </a:ln>
        </p:spPr>
      </p:pic>
    </p:spTree>
    <p:extLst>
      <p:ext uri="{BB962C8B-B14F-4D97-AF65-F5344CB8AC3E}">
        <p14:creationId xmlns:p14="http://schemas.microsoft.com/office/powerpoint/2010/main" val="3339704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13" name="Picture 12" descr="Wooden blocks with question marks">
            <a:extLst>
              <a:ext uri="{FF2B5EF4-FFF2-40B4-BE49-F238E27FC236}">
                <a16:creationId xmlns:a16="http://schemas.microsoft.com/office/drawing/2014/main" id="{4D58BB07-FCC7-8D94-4D8E-1E989CD47DBE}"/>
              </a:ext>
            </a:extLst>
          </p:cNvPr>
          <p:cNvPicPr>
            <a:picLocks noChangeAspect="1"/>
          </p:cNvPicPr>
          <p:nvPr/>
        </p:nvPicPr>
        <p:blipFill>
          <a:blip r:embed="rId3"/>
          <a:stretch>
            <a:fillRect/>
          </a:stretch>
        </p:blipFill>
        <p:spPr>
          <a:xfrm>
            <a:off x="1726941" y="414174"/>
            <a:ext cx="8434096" cy="5622731"/>
          </a:xfrm>
          <a:prstGeom prst="rect">
            <a:avLst/>
          </a:prstGeom>
        </p:spPr>
      </p:pic>
    </p:spTree>
    <p:extLst>
      <p:ext uri="{BB962C8B-B14F-4D97-AF65-F5344CB8AC3E}">
        <p14:creationId xmlns:p14="http://schemas.microsoft.com/office/powerpoint/2010/main" val="2983535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2"/>
          <p:cNvSpPr txBox="1">
            <a:spLocks noGrp="1"/>
          </p:cNvSpPr>
          <p:nvPr>
            <p:ph type="body" idx="1"/>
          </p:nvPr>
        </p:nvSpPr>
        <p:spPr>
          <a:xfrm>
            <a:off x="2480386" y="5548808"/>
            <a:ext cx="7473821" cy="1309192"/>
          </a:xfrm>
          <a:prstGeom prst="rect">
            <a:avLst/>
          </a:prstGeom>
          <a:noFill/>
          <a:ln>
            <a:noFill/>
          </a:ln>
        </p:spPr>
        <p:txBody>
          <a:bodyPr spcFirstLastPara="1" wrap="square" lIns="91425" tIns="45700" rIns="91425" bIns="45700" anchor="t" anchorCtr="0">
            <a:normAutofit/>
          </a:bodyPr>
          <a:lstStyle/>
          <a:p>
            <a:pPr marL="685800" lvl="1" indent="-114300" algn="l" rtl="0">
              <a:lnSpc>
                <a:spcPct val="100000"/>
              </a:lnSpc>
              <a:spcBef>
                <a:spcPts val="600"/>
              </a:spcBef>
              <a:spcAft>
                <a:spcPts val="0"/>
              </a:spcAft>
              <a:buClr>
                <a:schemeClr val="dk1"/>
              </a:buClr>
              <a:buSzPts val="1800"/>
              <a:buNone/>
            </a:pPr>
            <a:endParaRPr sz="1800" dirty="0">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000000"/>
              </a:buClr>
              <a:buSzPts val="1800"/>
              <a:buNone/>
            </a:pPr>
            <a:r>
              <a:rPr lang="en-US" sz="1800" b="0" dirty="0">
                <a:solidFill>
                  <a:srgbClr val="000000"/>
                </a:solidFill>
                <a:latin typeface="Arial"/>
                <a:ea typeface="Arial"/>
                <a:cs typeface="Arial"/>
                <a:sym typeface="Arial"/>
              </a:rPr>
              <a:t>Contact us with any questions at </a:t>
            </a:r>
            <a:r>
              <a:rPr lang="en-US" sz="1800" b="0" i="0" u="none" strike="noStrike" dirty="0">
                <a:solidFill>
                  <a:srgbClr val="000000"/>
                </a:solidFill>
                <a:latin typeface="Arial"/>
                <a:ea typeface="Arial"/>
                <a:cs typeface="Arial"/>
                <a:sym typeface="Arial"/>
              </a:rPr>
              <a:t>peogaintprojects@gmail.com</a:t>
            </a:r>
            <a:endParaRPr sz="1400" b="0" dirty="0"/>
          </a:p>
        </p:txBody>
      </p:sp>
      <p:pic>
        <p:nvPicPr>
          <p:cNvPr id="6" name="Picture 5" descr="A pile of wooden tiles with letters&#10;&#10;Description automatically generated">
            <a:extLst>
              <a:ext uri="{FF2B5EF4-FFF2-40B4-BE49-F238E27FC236}">
                <a16:creationId xmlns:a16="http://schemas.microsoft.com/office/drawing/2014/main" id="{8100F8AD-97E0-CC43-389D-B8035283927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940025" y="69351"/>
            <a:ext cx="8083191" cy="5405634"/>
          </a:xfrm>
          <a:prstGeom prst="rect">
            <a:avLst/>
          </a:prstGeom>
        </p:spPr>
      </p:pic>
      <p:sp>
        <p:nvSpPr>
          <p:cNvPr id="9" name="TextBox 8">
            <a:extLst>
              <a:ext uri="{FF2B5EF4-FFF2-40B4-BE49-F238E27FC236}">
                <a16:creationId xmlns:a16="http://schemas.microsoft.com/office/drawing/2014/main" id="{4BF726A0-5415-C788-DED0-60083F64BAB3}"/>
              </a:ext>
            </a:extLst>
          </p:cNvPr>
          <p:cNvSpPr txBox="1"/>
          <p:nvPr/>
        </p:nvSpPr>
        <p:spPr>
          <a:xfrm>
            <a:off x="4001516" y="3636640"/>
            <a:ext cx="4188967" cy="830997"/>
          </a:xfrm>
          <a:prstGeom prst="rect">
            <a:avLst/>
          </a:prstGeom>
          <a:noFill/>
        </p:spPr>
        <p:txBody>
          <a:bodyPr wrap="none" rtlCol="0">
            <a:spAutoFit/>
          </a:bodyPr>
          <a:lstStyle/>
          <a:p>
            <a:r>
              <a:rPr lang="en-US" sz="4800" b="1" dirty="0"/>
              <a:t>FOR JOINING</a:t>
            </a:r>
          </a:p>
        </p:txBody>
      </p:sp>
    </p:spTree>
    <p:extLst>
      <p:ext uri="{BB962C8B-B14F-4D97-AF65-F5344CB8AC3E}">
        <p14:creationId xmlns:p14="http://schemas.microsoft.com/office/powerpoint/2010/main" val="3032365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267856" y="85357"/>
            <a:ext cx="11473448" cy="9516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F4F14"/>
              </a:buClr>
              <a:buSzPts val="3200"/>
              <a:buFont typeface="Play"/>
              <a:buNone/>
            </a:pPr>
            <a:r>
              <a:rPr lang="en-US" sz="3200">
                <a:solidFill>
                  <a:srgbClr val="BF4F14"/>
                </a:solidFill>
                <a:latin typeface="Arial"/>
                <a:ea typeface="Arial"/>
                <a:cs typeface="Arial"/>
                <a:sym typeface="Arial"/>
              </a:rPr>
              <a:t>What is the International Projects Committee?</a:t>
            </a:r>
            <a:endParaRPr>
              <a:latin typeface="Arial"/>
              <a:ea typeface="Arial"/>
              <a:cs typeface="Arial"/>
              <a:sym typeface="Arial"/>
            </a:endParaRPr>
          </a:p>
        </p:txBody>
      </p:sp>
      <p:sp>
        <p:nvSpPr>
          <p:cNvPr id="97" name="Google Shape;97;p2"/>
          <p:cNvSpPr txBox="1">
            <a:spLocks noGrp="1"/>
          </p:cNvSpPr>
          <p:nvPr>
            <p:ph type="body" idx="1"/>
          </p:nvPr>
        </p:nvSpPr>
        <p:spPr>
          <a:xfrm>
            <a:off x="902208" y="1024731"/>
            <a:ext cx="95769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2000"/>
              <a:buChar char="•"/>
            </a:pPr>
            <a:r>
              <a:rPr lang="en-US" sz="2000"/>
              <a:t>The 3-member IPC:</a:t>
            </a:r>
            <a:endParaRPr/>
          </a:p>
          <a:p>
            <a:pPr marL="228600" lvl="0" indent="-114300" algn="l" rtl="0">
              <a:lnSpc>
                <a:spcPct val="100000"/>
              </a:lnSpc>
              <a:spcBef>
                <a:spcPts val="0"/>
              </a:spcBef>
              <a:spcAft>
                <a:spcPts val="0"/>
              </a:spcAft>
              <a:buClr>
                <a:schemeClr val="dk1"/>
              </a:buClr>
              <a:buSzPts val="1800"/>
              <a:buNone/>
            </a:pPr>
            <a:endParaRPr sz="1800" b="0" i="0" u="none" strike="noStrike">
              <a:solidFill>
                <a:srgbClr val="000000"/>
              </a:solidFill>
              <a:latin typeface="Arial"/>
              <a:ea typeface="Arial"/>
              <a:cs typeface="Arial"/>
              <a:sym typeface="Arial"/>
            </a:endParaRPr>
          </a:p>
          <a:p>
            <a:pPr marL="685800" lvl="1" indent="-228600" algn="l" rtl="0">
              <a:lnSpc>
                <a:spcPct val="100000"/>
              </a:lnSpc>
              <a:spcBef>
                <a:spcPts val="0"/>
              </a:spcBef>
              <a:spcAft>
                <a:spcPts val="0"/>
              </a:spcAft>
              <a:buClr>
                <a:srgbClr val="000000"/>
              </a:buClr>
              <a:buSzPts val="1800"/>
              <a:buChar char="•"/>
            </a:pPr>
            <a:r>
              <a:rPr lang="en-US" sz="1800" b="0" i="0" u="none" strike="noStrike">
                <a:solidFill>
                  <a:srgbClr val="000000"/>
                </a:solidFill>
                <a:latin typeface="Arial"/>
                <a:ea typeface="Arial"/>
                <a:cs typeface="Arial"/>
                <a:sym typeface="Arial"/>
              </a:rPr>
              <a:t>Works with chapters to find sponsors for potential project candidates that express interest on the P.E.O. website</a:t>
            </a:r>
            <a:endParaRPr/>
          </a:p>
          <a:p>
            <a:pPr marL="685800" lvl="1" indent="-228600" algn="l" rtl="0">
              <a:lnSpc>
                <a:spcPct val="100000"/>
              </a:lnSpc>
              <a:spcBef>
                <a:spcPts val="600"/>
              </a:spcBef>
              <a:spcAft>
                <a:spcPts val="0"/>
              </a:spcAft>
              <a:buClr>
                <a:srgbClr val="000000"/>
              </a:buClr>
              <a:buSzPts val="1800"/>
              <a:buChar char="•"/>
            </a:pPr>
            <a:r>
              <a:rPr lang="en-US" sz="1800" b="0" i="0" u="none" strike="noStrike">
                <a:solidFill>
                  <a:srgbClr val="000000"/>
                </a:solidFill>
                <a:latin typeface="Arial"/>
                <a:ea typeface="Arial"/>
                <a:cs typeface="Arial"/>
                <a:sym typeface="Arial"/>
              </a:rPr>
              <a:t>Assists local chapter members with any questions or issues regarding the 5 International P.E.O. </a:t>
            </a:r>
            <a:r>
              <a:rPr lang="en-US" sz="1800">
                <a:solidFill>
                  <a:srgbClr val="000000"/>
                </a:solidFill>
                <a:latin typeface="Arial"/>
                <a:ea typeface="Arial"/>
                <a:cs typeface="Arial"/>
                <a:sym typeface="Arial"/>
              </a:rPr>
              <a:t>Projects (note Cottey and GA scholarship have separate committees)</a:t>
            </a:r>
            <a:endParaRPr/>
          </a:p>
          <a:p>
            <a:pPr marL="685800" lvl="1" indent="-228600" algn="l" rtl="0">
              <a:lnSpc>
                <a:spcPct val="100000"/>
              </a:lnSpc>
              <a:spcBef>
                <a:spcPts val="600"/>
              </a:spcBef>
              <a:spcAft>
                <a:spcPts val="0"/>
              </a:spcAft>
              <a:buClr>
                <a:srgbClr val="000000"/>
              </a:buClr>
              <a:buSzPts val="1800"/>
              <a:buChar char="•"/>
            </a:pPr>
            <a:r>
              <a:rPr lang="en-US" sz="1800">
                <a:solidFill>
                  <a:srgbClr val="000000"/>
                </a:solidFill>
                <a:latin typeface="Arial"/>
                <a:ea typeface="Arial"/>
                <a:cs typeface="Arial"/>
                <a:sym typeface="Arial"/>
              </a:rPr>
              <a:t>Collects data from International and reports at the GA State Convention</a:t>
            </a:r>
            <a:endParaRPr/>
          </a:p>
          <a:p>
            <a:pPr marL="685800" lvl="1" indent="-114300" algn="l" rtl="0">
              <a:lnSpc>
                <a:spcPct val="100000"/>
              </a:lnSpc>
              <a:spcBef>
                <a:spcPts val="600"/>
              </a:spcBef>
              <a:spcAft>
                <a:spcPts val="0"/>
              </a:spcAft>
              <a:buClr>
                <a:schemeClr val="dk1"/>
              </a:buClr>
              <a:buSzPts val="1800"/>
              <a:buNone/>
            </a:pPr>
            <a:endParaRPr sz="1800">
              <a:solidFill>
                <a:srgbClr val="000000"/>
              </a:solidFill>
              <a:latin typeface="Arial"/>
              <a:ea typeface="Arial"/>
              <a:cs typeface="Arial"/>
              <a:sym typeface="Arial"/>
            </a:endParaRPr>
          </a:p>
          <a:p>
            <a:pPr marL="228600" lvl="0" indent="-228600" algn="l" rtl="0">
              <a:lnSpc>
                <a:spcPct val="100000"/>
              </a:lnSpc>
              <a:spcBef>
                <a:spcPts val="0"/>
              </a:spcBef>
              <a:spcAft>
                <a:spcPts val="0"/>
              </a:spcAft>
              <a:buClr>
                <a:srgbClr val="000000"/>
              </a:buClr>
              <a:buSzPts val="1800"/>
              <a:buChar char="•"/>
            </a:pPr>
            <a:r>
              <a:rPr lang="en-US" sz="1800" b="0">
                <a:solidFill>
                  <a:srgbClr val="000000"/>
                </a:solidFill>
                <a:latin typeface="Arial"/>
                <a:ea typeface="Arial"/>
                <a:cs typeface="Arial"/>
                <a:sym typeface="Arial"/>
              </a:rPr>
              <a:t>Contact us at </a:t>
            </a:r>
            <a:r>
              <a:rPr lang="en-US" sz="1800" b="0" i="0" u="none" strike="noStrike">
                <a:solidFill>
                  <a:srgbClr val="000000"/>
                </a:solidFill>
                <a:latin typeface="Arial"/>
                <a:ea typeface="Arial"/>
                <a:cs typeface="Arial"/>
                <a:sym typeface="Arial"/>
              </a:rPr>
              <a:t>peogaintprojects@gmail.com</a:t>
            </a:r>
            <a:endParaRPr sz="1400" b="0"/>
          </a:p>
        </p:txBody>
      </p:sp>
      <p:pic>
        <p:nvPicPr>
          <p:cNvPr id="98" name="Google Shape;98;p2"/>
          <p:cNvPicPr preferRelativeResize="0"/>
          <p:nvPr/>
        </p:nvPicPr>
        <p:blipFill rotWithShape="1">
          <a:blip r:embed="rId3">
            <a:alphaModFix/>
          </a:blip>
          <a:srcRect/>
          <a:stretch/>
        </p:blipFill>
        <p:spPr>
          <a:xfrm>
            <a:off x="3125822" y="4252846"/>
            <a:ext cx="5656227" cy="2595997"/>
          </a:xfrm>
          <a:prstGeom prst="rect">
            <a:avLst/>
          </a:prstGeom>
          <a:noFill/>
          <a:ln>
            <a:noFill/>
          </a:ln>
        </p:spPr>
      </p:pic>
      <p:pic>
        <p:nvPicPr>
          <p:cNvPr id="99" name="Google Shape;99;p2" descr="Logo, company name&#10;&#10;Description automatically generated"/>
          <p:cNvPicPr preferRelativeResize="0"/>
          <p:nvPr/>
        </p:nvPicPr>
        <p:blipFill rotWithShape="1">
          <a:blip r:embed="rId4">
            <a:alphaModFix/>
          </a:blip>
          <a:srcRect/>
          <a:stretch/>
        </p:blipFill>
        <p:spPr>
          <a:xfrm>
            <a:off x="10607040" y="1005840"/>
            <a:ext cx="1128255" cy="1097280"/>
          </a:xfrm>
          <a:prstGeom prst="rect">
            <a:avLst/>
          </a:prstGeom>
          <a:noFill/>
          <a:ln>
            <a:noFill/>
          </a:ln>
        </p:spPr>
      </p:pic>
      <p:pic>
        <p:nvPicPr>
          <p:cNvPr id="100" name="Google Shape;100;p2" descr="A purple and white logo with a person's head and a graduation cap&#10;&#10;Description automatically generated"/>
          <p:cNvPicPr preferRelativeResize="0"/>
          <p:nvPr/>
        </p:nvPicPr>
        <p:blipFill rotWithShape="1">
          <a:blip r:embed="rId5">
            <a:alphaModFix/>
          </a:blip>
          <a:srcRect/>
          <a:stretch/>
        </p:blipFill>
        <p:spPr>
          <a:xfrm>
            <a:off x="10607040" y="2107310"/>
            <a:ext cx="1175418" cy="1097280"/>
          </a:xfrm>
          <a:prstGeom prst="rect">
            <a:avLst/>
          </a:prstGeom>
          <a:noFill/>
          <a:ln>
            <a:noFill/>
          </a:ln>
        </p:spPr>
      </p:pic>
      <p:pic>
        <p:nvPicPr>
          <p:cNvPr id="101" name="Google Shape;101;p2" descr="Logo, company name&#10;&#10;Description automatically generated"/>
          <p:cNvPicPr preferRelativeResize="0"/>
          <p:nvPr/>
        </p:nvPicPr>
        <p:blipFill rotWithShape="1">
          <a:blip r:embed="rId6">
            <a:alphaModFix/>
          </a:blip>
          <a:srcRect/>
          <a:stretch/>
        </p:blipFill>
        <p:spPr>
          <a:xfrm>
            <a:off x="10635615" y="3179440"/>
            <a:ext cx="1097280" cy="1097280"/>
          </a:xfrm>
          <a:prstGeom prst="rect">
            <a:avLst/>
          </a:prstGeom>
          <a:noFill/>
          <a:ln>
            <a:noFill/>
          </a:ln>
        </p:spPr>
      </p:pic>
      <p:pic>
        <p:nvPicPr>
          <p:cNvPr id="102" name="Google Shape;102;p2" descr="Logo, company name&#10;&#10;Description automatically generated"/>
          <p:cNvPicPr preferRelativeResize="0"/>
          <p:nvPr/>
        </p:nvPicPr>
        <p:blipFill rotWithShape="1">
          <a:blip r:embed="rId7">
            <a:alphaModFix/>
          </a:blip>
          <a:srcRect/>
          <a:stretch/>
        </p:blipFill>
        <p:spPr>
          <a:xfrm>
            <a:off x="10635615" y="4377705"/>
            <a:ext cx="1097280" cy="1097280"/>
          </a:xfrm>
          <a:prstGeom prst="rect">
            <a:avLst/>
          </a:prstGeom>
          <a:noFill/>
          <a:ln>
            <a:noFill/>
          </a:ln>
        </p:spPr>
      </p:pic>
      <p:pic>
        <p:nvPicPr>
          <p:cNvPr id="103" name="Google Shape;103;p2" descr="Logo, company name&#10;&#10;Description automatically generated"/>
          <p:cNvPicPr preferRelativeResize="0"/>
          <p:nvPr/>
        </p:nvPicPr>
        <p:blipFill rotWithShape="1">
          <a:blip r:embed="rId8">
            <a:alphaModFix/>
          </a:blip>
          <a:srcRect/>
          <a:stretch/>
        </p:blipFill>
        <p:spPr>
          <a:xfrm>
            <a:off x="10717530" y="5631271"/>
            <a:ext cx="1140314" cy="10972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2f51988eb1b_1_1"/>
          <p:cNvSpPr txBox="1">
            <a:spLocks noGrp="1"/>
          </p:cNvSpPr>
          <p:nvPr>
            <p:ph type="title"/>
          </p:nvPr>
        </p:nvSpPr>
        <p:spPr>
          <a:xfrm>
            <a:off x="267856" y="85357"/>
            <a:ext cx="11473500" cy="951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F4F14"/>
              </a:buClr>
              <a:buSzPts val="3200"/>
              <a:buFont typeface="Play"/>
              <a:buNone/>
            </a:pPr>
            <a:r>
              <a:rPr lang="en-US" sz="3200">
                <a:solidFill>
                  <a:srgbClr val="BF4F14"/>
                </a:solidFill>
                <a:latin typeface="Arial"/>
                <a:ea typeface="Arial"/>
                <a:cs typeface="Arial"/>
                <a:sym typeface="Arial"/>
              </a:rPr>
              <a:t>What is the International Projects Committee?</a:t>
            </a:r>
            <a:endParaRPr>
              <a:latin typeface="Arial"/>
              <a:ea typeface="Arial"/>
              <a:cs typeface="Arial"/>
              <a:sym typeface="Arial"/>
            </a:endParaRPr>
          </a:p>
        </p:txBody>
      </p:sp>
      <p:pic>
        <p:nvPicPr>
          <p:cNvPr id="109" name="Google Shape;109;g2f51988eb1b_1_1" descr="Logo, company name&#10;&#10;Description automatically generated"/>
          <p:cNvPicPr preferRelativeResize="0"/>
          <p:nvPr/>
        </p:nvPicPr>
        <p:blipFill rotWithShape="1">
          <a:blip r:embed="rId3">
            <a:alphaModFix/>
          </a:blip>
          <a:srcRect/>
          <a:stretch/>
        </p:blipFill>
        <p:spPr>
          <a:xfrm>
            <a:off x="10607040" y="1005840"/>
            <a:ext cx="1128256" cy="1097280"/>
          </a:xfrm>
          <a:prstGeom prst="rect">
            <a:avLst/>
          </a:prstGeom>
          <a:noFill/>
          <a:ln>
            <a:noFill/>
          </a:ln>
        </p:spPr>
      </p:pic>
      <p:pic>
        <p:nvPicPr>
          <p:cNvPr id="110" name="Google Shape;110;g2f51988eb1b_1_1" descr="A purple and white logo with a person's head and a graduation cap&#10;&#10;Description automatically generated"/>
          <p:cNvPicPr preferRelativeResize="0"/>
          <p:nvPr/>
        </p:nvPicPr>
        <p:blipFill rotWithShape="1">
          <a:blip r:embed="rId4">
            <a:alphaModFix/>
          </a:blip>
          <a:srcRect/>
          <a:stretch/>
        </p:blipFill>
        <p:spPr>
          <a:xfrm>
            <a:off x="10607040" y="2107310"/>
            <a:ext cx="1175418" cy="1097280"/>
          </a:xfrm>
          <a:prstGeom prst="rect">
            <a:avLst/>
          </a:prstGeom>
          <a:noFill/>
          <a:ln>
            <a:noFill/>
          </a:ln>
        </p:spPr>
      </p:pic>
      <p:pic>
        <p:nvPicPr>
          <p:cNvPr id="111" name="Google Shape;111;g2f51988eb1b_1_1" descr="Logo, company name&#10;&#10;Description automatically generated"/>
          <p:cNvPicPr preferRelativeResize="0"/>
          <p:nvPr/>
        </p:nvPicPr>
        <p:blipFill rotWithShape="1">
          <a:blip r:embed="rId5">
            <a:alphaModFix/>
          </a:blip>
          <a:srcRect/>
          <a:stretch/>
        </p:blipFill>
        <p:spPr>
          <a:xfrm>
            <a:off x="10635615" y="3179440"/>
            <a:ext cx="1097280" cy="1097280"/>
          </a:xfrm>
          <a:prstGeom prst="rect">
            <a:avLst/>
          </a:prstGeom>
          <a:noFill/>
          <a:ln>
            <a:noFill/>
          </a:ln>
        </p:spPr>
      </p:pic>
      <p:pic>
        <p:nvPicPr>
          <p:cNvPr id="112" name="Google Shape;112;g2f51988eb1b_1_1" descr="Logo, company name&#10;&#10;Description automatically generated"/>
          <p:cNvPicPr preferRelativeResize="0"/>
          <p:nvPr/>
        </p:nvPicPr>
        <p:blipFill rotWithShape="1">
          <a:blip r:embed="rId6">
            <a:alphaModFix/>
          </a:blip>
          <a:srcRect/>
          <a:stretch/>
        </p:blipFill>
        <p:spPr>
          <a:xfrm>
            <a:off x="10635615" y="4377705"/>
            <a:ext cx="1097280" cy="1097280"/>
          </a:xfrm>
          <a:prstGeom prst="rect">
            <a:avLst/>
          </a:prstGeom>
          <a:noFill/>
          <a:ln>
            <a:noFill/>
          </a:ln>
        </p:spPr>
      </p:pic>
      <p:pic>
        <p:nvPicPr>
          <p:cNvPr id="113" name="Google Shape;113;g2f51988eb1b_1_1" descr="Logo, company name&#10;&#10;Description automatically generated"/>
          <p:cNvPicPr preferRelativeResize="0"/>
          <p:nvPr/>
        </p:nvPicPr>
        <p:blipFill rotWithShape="1">
          <a:blip r:embed="rId7">
            <a:alphaModFix/>
          </a:blip>
          <a:srcRect/>
          <a:stretch/>
        </p:blipFill>
        <p:spPr>
          <a:xfrm>
            <a:off x="10717530" y="5631271"/>
            <a:ext cx="1140313" cy="1097280"/>
          </a:xfrm>
          <a:prstGeom prst="rect">
            <a:avLst/>
          </a:prstGeom>
          <a:noFill/>
          <a:ln>
            <a:noFill/>
          </a:ln>
        </p:spPr>
      </p:pic>
      <p:pic>
        <p:nvPicPr>
          <p:cNvPr id="114" name="Google Shape;114;g2f51988eb1b_1_1"/>
          <p:cNvPicPr preferRelativeResize="0"/>
          <p:nvPr/>
        </p:nvPicPr>
        <p:blipFill>
          <a:blip r:embed="rId8">
            <a:alphaModFix/>
          </a:blip>
          <a:stretch>
            <a:fillRect/>
          </a:stretch>
        </p:blipFill>
        <p:spPr>
          <a:xfrm>
            <a:off x="2017775" y="1005850"/>
            <a:ext cx="7601963" cy="5641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3"/>
          <p:cNvSpPr txBox="1">
            <a:spLocks noGrp="1"/>
          </p:cNvSpPr>
          <p:nvPr>
            <p:ph type="title"/>
          </p:nvPr>
        </p:nvSpPr>
        <p:spPr>
          <a:xfrm>
            <a:off x="3664397" y="335530"/>
            <a:ext cx="4863205" cy="68859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F4F14"/>
              </a:buClr>
              <a:buSzPts val="3200"/>
              <a:buFont typeface="Play"/>
              <a:buNone/>
            </a:pPr>
            <a:r>
              <a:rPr lang="en-US" sz="3200">
                <a:solidFill>
                  <a:srgbClr val="BF4F14"/>
                </a:solidFill>
                <a:latin typeface="Arial"/>
                <a:ea typeface="Arial"/>
                <a:cs typeface="Arial"/>
                <a:sym typeface="Arial"/>
              </a:rPr>
              <a:t>STAR Program Recap </a:t>
            </a:r>
            <a:endParaRPr>
              <a:latin typeface="Arial"/>
              <a:ea typeface="Arial"/>
              <a:cs typeface="Arial"/>
              <a:sym typeface="Arial"/>
            </a:endParaRPr>
          </a:p>
        </p:txBody>
      </p:sp>
      <p:pic>
        <p:nvPicPr>
          <p:cNvPr id="120" name="Google Shape;120;p3" descr="STAR logo"/>
          <p:cNvPicPr preferRelativeResize="0"/>
          <p:nvPr/>
        </p:nvPicPr>
        <p:blipFill rotWithShape="1">
          <a:blip r:embed="rId3">
            <a:alphaModFix/>
          </a:blip>
          <a:srcRect/>
          <a:stretch/>
        </p:blipFill>
        <p:spPr>
          <a:xfrm>
            <a:off x="355413" y="124685"/>
            <a:ext cx="1866580" cy="1526089"/>
          </a:xfrm>
          <a:prstGeom prst="rect">
            <a:avLst/>
          </a:prstGeom>
          <a:noFill/>
          <a:ln>
            <a:noFill/>
          </a:ln>
        </p:spPr>
      </p:pic>
      <p:sp>
        <p:nvSpPr>
          <p:cNvPr id="121" name="Google Shape;121;p3"/>
          <p:cNvSpPr txBox="1"/>
          <p:nvPr/>
        </p:nvSpPr>
        <p:spPr>
          <a:xfrm>
            <a:off x="1895512" y="1650774"/>
            <a:ext cx="8585700" cy="2862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A one-time $2,500 scholarship available to exceptional women in their final year of high school to attend an accredited post secondary educational institution in the next academic year.  </a:t>
            </a:r>
            <a:endParaRPr sz="1800">
              <a:solidFill>
                <a:schemeClr val="dk1"/>
              </a:solidFill>
            </a:endParaRPr>
          </a:p>
          <a:p>
            <a:pPr marL="0" marR="0" lvl="0" indent="0" algn="l" rtl="0">
              <a:lnSpc>
                <a:spcPct val="100000"/>
              </a:lnSpc>
              <a:spcBef>
                <a:spcPts val="0"/>
              </a:spcBef>
              <a:spcAft>
                <a:spcPts val="0"/>
              </a:spcAft>
              <a:buClr>
                <a:srgbClr val="000000"/>
              </a:buClr>
              <a:buSzPts val="1800"/>
              <a:buFont typeface="Arial"/>
              <a:buNone/>
            </a:pPr>
            <a:endParaRPr sz="1800">
              <a:solidFill>
                <a:schemeClr val="dk1"/>
              </a:solidFil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Applicants for the P.E.O. STAR Scholarship are evaluated on </a:t>
            </a:r>
            <a:r>
              <a:rPr lang="en-US" sz="1800" b="0" i="1" u="sng" strike="noStrike" cap="none">
                <a:solidFill>
                  <a:schemeClr val="dk1"/>
                </a:solidFill>
                <a:latin typeface="Arial"/>
                <a:ea typeface="Arial"/>
                <a:cs typeface="Arial"/>
                <a:sym typeface="Arial"/>
              </a:rPr>
              <a:t>demonstrated excellence in the areas of leadership, academics, extracurricular activities, community/volunteer service and potential for future success. </a:t>
            </a:r>
            <a:r>
              <a:rPr lang="en-US" sz="1800" b="0" i="0" u="none" strike="noStrike" cap="none">
                <a:solidFill>
                  <a:schemeClr val="dk1"/>
                </a:solidFill>
                <a:latin typeface="Arial"/>
                <a:ea typeface="Arial"/>
                <a:cs typeface="Arial"/>
                <a:sym typeface="Arial"/>
              </a:rPr>
              <a:t>An applicant selected as a STAR Scholarship recipient will have shown excellence in all five areas.</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22" name="Google Shape;122;p3" descr="STAR qualities graphic"/>
          <p:cNvPicPr preferRelativeResize="0"/>
          <p:nvPr/>
        </p:nvPicPr>
        <p:blipFill rotWithShape="1">
          <a:blip r:embed="rId4">
            <a:alphaModFix/>
          </a:blip>
          <a:srcRect/>
          <a:stretch/>
        </p:blipFill>
        <p:spPr>
          <a:xfrm>
            <a:off x="4533834" y="4580810"/>
            <a:ext cx="3124330" cy="182460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2"/>
          <p:cNvSpPr txBox="1">
            <a:spLocks noGrp="1"/>
          </p:cNvSpPr>
          <p:nvPr>
            <p:ph type="title"/>
          </p:nvPr>
        </p:nvSpPr>
        <p:spPr>
          <a:xfrm>
            <a:off x="3664397" y="335530"/>
            <a:ext cx="4863205" cy="68859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F4F14"/>
              </a:buClr>
              <a:buSzPts val="3200"/>
              <a:buFont typeface="Play"/>
              <a:buNone/>
            </a:pPr>
            <a:r>
              <a:rPr lang="en-US" sz="3200">
                <a:solidFill>
                  <a:srgbClr val="BF4F14"/>
                </a:solidFill>
                <a:latin typeface="Arial"/>
                <a:ea typeface="Arial"/>
                <a:cs typeface="Arial"/>
                <a:sym typeface="Arial"/>
              </a:rPr>
              <a:t>STAR Program Recap </a:t>
            </a:r>
            <a:endParaRPr>
              <a:latin typeface="Arial"/>
              <a:ea typeface="Arial"/>
              <a:cs typeface="Arial"/>
              <a:sym typeface="Arial"/>
            </a:endParaRPr>
          </a:p>
        </p:txBody>
      </p:sp>
      <p:sp>
        <p:nvSpPr>
          <p:cNvPr id="128" name="Google Shape;128;p22"/>
          <p:cNvSpPr txBox="1">
            <a:spLocks noGrp="1"/>
          </p:cNvSpPr>
          <p:nvPr>
            <p:ph type="body" idx="1"/>
          </p:nvPr>
        </p:nvSpPr>
        <p:spPr>
          <a:xfrm>
            <a:off x="1332450" y="1650775"/>
            <a:ext cx="10515600" cy="4743000"/>
          </a:xfrm>
          <a:prstGeom prst="rect">
            <a:avLst/>
          </a:prstGeom>
          <a:solidFill>
            <a:schemeClr val="lt1"/>
          </a:solid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endParaRPr sz="1800" b="0" i="0" u="none" strike="noStrike" dirty="0">
              <a:solidFill>
                <a:srgbClr val="000000"/>
              </a:solidFill>
              <a:latin typeface="Arial"/>
              <a:ea typeface="Arial"/>
              <a:cs typeface="Arial"/>
              <a:sym typeface="Arial"/>
            </a:endParaRPr>
          </a:p>
          <a:p>
            <a:pPr marL="228600" lvl="0" indent="-228600" algn="l" rtl="0">
              <a:lnSpc>
                <a:spcPct val="100000"/>
              </a:lnSpc>
              <a:spcBef>
                <a:spcPts val="0"/>
              </a:spcBef>
              <a:spcAft>
                <a:spcPts val="0"/>
              </a:spcAft>
              <a:buClr>
                <a:srgbClr val="000000"/>
              </a:buClr>
              <a:buSzPts val="1800"/>
              <a:buFont typeface="Arial"/>
              <a:buChar char="•"/>
            </a:pPr>
            <a:r>
              <a:rPr lang="en-US" sz="1800" b="0" i="0" u="none" strike="noStrike" dirty="0">
                <a:solidFill>
                  <a:srgbClr val="000000"/>
                </a:solidFill>
                <a:latin typeface="Arial"/>
                <a:ea typeface="Arial"/>
                <a:cs typeface="Arial"/>
                <a:sym typeface="Arial"/>
              </a:rPr>
              <a:t>Chapter recommendation is required, which includes a local chapter approval vote. The recommendation window is August 15 – October 15 (11:59pm EST).</a:t>
            </a:r>
            <a:endParaRPr dirty="0"/>
          </a:p>
          <a:p>
            <a:pPr marL="228600" lvl="0" indent="-228600" algn="l" rtl="0">
              <a:lnSpc>
                <a:spcPct val="100000"/>
              </a:lnSpc>
              <a:spcBef>
                <a:spcPts val="1200"/>
              </a:spcBef>
              <a:spcAft>
                <a:spcPts val="0"/>
              </a:spcAft>
              <a:buClr>
                <a:srgbClr val="000000"/>
              </a:buClr>
              <a:buSzPts val="1800"/>
              <a:buFont typeface="Arial"/>
              <a:buChar char="•"/>
            </a:pPr>
            <a:r>
              <a:rPr lang="en-US" sz="1800" b="0" i="0" u="none" strike="noStrike" dirty="0">
                <a:solidFill>
                  <a:srgbClr val="000000"/>
                </a:solidFill>
                <a:latin typeface="Arial"/>
                <a:ea typeface="Arial"/>
                <a:cs typeface="Arial"/>
                <a:sym typeface="Arial"/>
              </a:rPr>
              <a:t>Student must have a minimum cumulative unweighted GPA of 3.0 on a 4.0 scale.</a:t>
            </a:r>
            <a:endParaRPr dirty="0"/>
          </a:p>
          <a:p>
            <a:pPr marL="228600" lvl="0" indent="-228600" algn="l" rtl="0">
              <a:lnSpc>
                <a:spcPct val="100000"/>
              </a:lnSpc>
              <a:spcBef>
                <a:spcPts val="1200"/>
              </a:spcBef>
              <a:spcAft>
                <a:spcPts val="0"/>
              </a:spcAft>
              <a:buClr>
                <a:srgbClr val="000000"/>
              </a:buClr>
              <a:buSzPts val="1800"/>
              <a:buFont typeface="Arial"/>
              <a:buChar char="•"/>
            </a:pPr>
            <a:r>
              <a:rPr lang="en-US" sz="1800" b="0" i="0" u="none" strike="noStrike" dirty="0">
                <a:solidFill>
                  <a:srgbClr val="000000"/>
                </a:solidFill>
                <a:latin typeface="Arial"/>
                <a:ea typeface="Arial"/>
                <a:cs typeface="Arial"/>
                <a:sym typeface="Arial"/>
              </a:rPr>
              <a:t>Chapter may submit only ONE candidate per academic year.</a:t>
            </a:r>
            <a:endParaRPr dirty="0"/>
          </a:p>
          <a:p>
            <a:pPr marL="228600" lvl="0" indent="-228600" algn="l" rtl="0">
              <a:lnSpc>
                <a:spcPct val="100000"/>
              </a:lnSpc>
              <a:spcBef>
                <a:spcPts val="1200"/>
              </a:spcBef>
              <a:spcAft>
                <a:spcPts val="0"/>
              </a:spcAft>
              <a:buClr>
                <a:srgbClr val="000000"/>
              </a:buClr>
              <a:buSzPts val="1800"/>
              <a:buFont typeface="Arial"/>
              <a:buChar char="•"/>
            </a:pPr>
            <a:r>
              <a:rPr lang="en-US" sz="1800" b="0" i="0" u="none" strike="noStrike" dirty="0">
                <a:solidFill>
                  <a:srgbClr val="000000"/>
                </a:solidFill>
                <a:latin typeface="Arial"/>
                <a:ea typeface="Arial"/>
                <a:cs typeface="Arial"/>
                <a:sym typeface="Arial"/>
              </a:rPr>
              <a:t>Student must be 20 years of age or younger at the end of the calendar year in which she applies.</a:t>
            </a:r>
            <a:endParaRPr dirty="0"/>
          </a:p>
          <a:p>
            <a:pPr marL="228600" lvl="0" indent="-228600" algn="l" rtl="0">
              <a:lnSpc>
                <a:spcPct val="100000"/>
              </a:lnSpc>
              <a:spcBef>
                <a:spcPts val="1200"/>
              </a:spcBef>
              <a:spcAft>
                <a:spcPts val="0"/>
              </a:spcAft>
              <a:buClr>
                <a:srgbClr val="000000"/>
              </a:buClr>
              <a:buSzPts val="1800"/>
              <a:buFont typeface="Arial"/>
              <a:buChar char="•"/>
            </a:pPr>
            <a:r>
              <a:rPr lang="en-US" sz="1800" b="0" i="0" u="none" strike="noStrike" dirty="0">
                <a:solidFill>
                  <a:srgbClr val="000000"/>
                </a:solidFill>
                <a:latin typeface="Arial"/>
                <a:ea typeface="Arial"/>
                <a:cs typeface="Arial"/>
                <a:sym typeface="Arial"/>
              </a:rPr>
              <a:t>All parts of the application are submitted online. </a:t>
            </a:r>
            <a:endParaRPr dirty="0"/>
          </a:p>
          <a:p>
            <a:pPr marL="228600" lvl="0" indent="-228600" algn="l" rtl="0">
              <a:lnSpc>
                <a:spcPct val="100000"/>
              </a:lnSpc>
              <a:spcBef>
                <a:spcPts val="1200"/>
              </a:spcBef>
              <a:spcAft>
                <a:spcPts val="0"/>
              </a:spcAft>
              <a:buClr>
                <a:srgbClr val="000000"/>
              </a:buClr>
              <a:buSzPts val="1800"/>
              <a:buFont typeface="Arial"/>
              <a:buChar char="•"/>
            </a:pPr>
            <a:r>
              <a:rPr lang="en-US" sz="1800" b="0" i="0" u="none" strike="noStrike" dirty="0">
                <a:solidFill>
                  <a:srgbClr val="000000"/>
                </a:solidFill>
                <a:latin typeface="Arial"/>
                <a:ea typeface="Arial"/>
                <a:cs typeface="Arial"/>
                <a:sym typeface="Arial"/>
              </a:rPr>
              <a:t>Student’s portion of the online application must be submitted no later than 30 calendar days after she has received a link with instructions to set up her online account. </a:t>
            </a:r>
            <a:endParaRPr dirty="0"/>
          </a:p>
          <a:p>
            <a:pPr marL="228600" lvl="0" indent="-228600" algn="l" rtl="0">
              <a:lnSpc>
                <a:spcPct val="100000"/>
              </a:lnSpc>
              <a:spcBef>
                <a:spcPts val="1200"/>
              </a:spcBef>
              <a:spcAft>
                <a:spcPts val="0"/>
              </a:spcAft>
              <a:buClr>
                <a:srgbClr val="000000"/>
              </a:buClr>
              <a:buSzPts val="1800"/>
              <a:buFont typeface="Arial"/>
              <a:buChar char="•"/>
            </a:pPr>
            <a:r>
              <a:rPr lang="en-US" sz="1800" dirty="0">
                <a:solidFill>
                  <a:srgbClr val="000000"/>
                </a:solidFill>
                <a:latin typeface="Arial"/>
                <a:ea typeface="Arial"/>
                <a:cs typeface="Arial"/>
                <a:sym typeface="Arial"/>
              </a:rPr>
              <a:t>Scholarship recipients are announced to the individual and the sponsoring chapter by April 30.</a:t>
            </a:r>
            <a:endParaRPr sz="1800" dirty="0">
              <a:solidFill>
                <a:srgbClr val="000000"/>
              </a:solidFill>
              <a:latin typeface="Arial"/>
              <a:ea typeface="Arial"/>
              <a:cs typeface="Arial"/>
              <a:sym typeface="Arial"/>
            </a:endParaRPr>
          </a:p>
          <a:p>
            <a:pPr marL="228600" lvl="0" indent="-228600" algn="l" rtl="0">
              <a:lnSpc>
                <a:spcPct val="100000"/>
              </a:lnSpc>
              <a:spcBef>
                <a:spcPts val="1200"/>
              </a:spcBef>
              <a:spcAft>
                <a:spcPts val="0"/>
              </a:spcAft>
              <a:buClr>
                <a:srgbClr val="000000"/>
              </a:buClr>
              <a:buSzPts val="1800"/>
              <a:buChar char="•"/>
            </a:pPr>
            <a:r>
              <a:rPr lang="en-US" sz="1800" dirty="0">
                <a:solidFill>
                  <a:srgbClr val="000000"/>
                </a:solidFill>
                <a:highlight>
                  <a:schemeClr val="lt1"/>
                </a:highlight>
              </a:rPr>
              <a:t>Again in 2024, all successful STAR applicants will be offered direct admission to </a:t>
            </a:r>
            <a:r>
              <a:rPr lang="en-US" sz="1800" dirty="0" err="1">
                <a:solidFill>
                  <a:srgbClr val="000000"/>
                </a:solidFill>
                <a:highlight>
                  <a:schemeClr val="lt1"/>
                </a:highlight>
              </a:rPr>
              <a:t>Cottey</a:t>
            </a:r>
            <a:r>
              <a:rPr lang="en-US" sz="1800" dirty="0">
                <a:solidFill>
                  <a:srgbClr val="000000"/>
                </a:solidFill>
                <a:highlight>
                  <a:schemeClr val="lt1"/>
                </a:highlight>
              </a:rPr>
              <a:t> College and an academic scholarship. Acceptance of this offer does not impact the decision as to whether a student receives a STAR Scholarship. </a:t>
            </a:r>
            <a:endParaRPr sz="1400" b="0" dirty="0">
              <a:highlight>
                <a:schemeClr val="lt1"/>
              </a:highlight>
            </a:endParaRPr>
          </a:p>
        </p:txBody>
      </p:sp>
      <p:pic>
        <p:nvPicPr>
          <p:cNvPr id="129" name="Google Shape;129;p22" descr="STAR logo"/>
          <p:cNvPicPr preferRelativeResize="0"/>
          <p:nvPr/>
        </p:nvPicPr>
        <p:blipFill rotWithShape="1">
          <a:blip r:embed="rId3">
            <a:alphaModFix/>
          </a:blip>
          <a:srcRect/>
          <a:stretch/>
        </p:blipFill>
        <p:spPr>
          <a:xfrm>
            <a:off x="355413" y="124685"/>
            <a:ext cx="1866580" cy="152608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4"/>
          <p:cNvSpPr txBox="1">
            <a:spLocks noGrp="1"/>
          </p:cNvSpPr>
          <p:nvPr>
            <p:ph type="title"/>
          </p:nvPr>
        </p:nvSpPr>
        <p:spPr>
          <a:xfrm>
            <a:off x="3664397" y="335530"/>
            <a:ext cx="4863205" cy="68859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F4F14"/>
              </a:buClr>
              <a:buSzPts val="3200"/>
              <a:buFont typeface="Play"/>
              <a:buNone/>
            </a:pPr>
            <a:r>
              <a:rPr lang="en-US" sz="3200">
                <a:solidFill>
                  <a:srgbClr val="BF4F14"/>
                </a:solidFill>
                <a:latin typeface="Arial"/>
                <a:ea typeface="Arial"/>
                <a:cs typeface="Arial"/>
                <a:sym typeface="Arial"/>
              </a:rPr>
              <a:t>STAR Statistics</a:t>
            </a:r>
            <a:endParaRPr>
              <a:latin typeface="Arial"/>
              <a:ea typeface="Arial"/>
              <a:cs typeface="Arial"/>
              <a:sym typeface="Arial"/>
            </a:endParaRPr>
          </a:p>
        </p:txBody>
      </p:sp>
      <p:sp>
        <p:nvSpPr>
          <p:cNvPr id="135" name="Google Shape;135;p4"/>
          <p:cNvSpPr txBox="1">
            <a:spLocks noGrp="1"/>
          </p:cNvSpPr>
          <p:nvPr>
            <p:ph type="body" idx="1"/>
          </p:nvPr>
        </p:nvSpPr>
        <p:spPr>
          <a:xfrm>
            <a:off x="1774075" y="1506300"/>
            <a:ext cx="9570000" cy="4358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endParaRPr sz="1800" b="0" i="0" u="none" strike="noStrike">
              <a:solidFill>
                <a:srgbClr val="000000"/>
              </a:solidFill>
              <a:latin typeface="Arial"/>
              <a:ea typeface="Arial"/>
              <a:cs typeface="Arial"/>
              <a:sym typeface="Arial"/>
            </a:endParaRPr>
          </a:p>
          <a:p>
            <a:pPr marL="228600" lvl="0" indent="-228600" algn="l" rtl="0">
              <a:lnSpc>
                <a:spcPct val="100000"/>
              </a:lnSpc>
              <a:spcBef>
                <a:spcPts val="0"/>
              </a:spcBef>
              <a:spcAft>
                <a:spcPts val="0"/>
              </a:spcAft>
              <a:buClr>
                <a:srgbClr val="000000"/>
              </a:buClr>
              <a:buSzPts val="1800"/>
              <a:buChar char="•"/>
            </a:pPr>
            <a:r>
              <a:rPr lang="en-US" sz="1800" b="0" i="0" u="none" strike="noStrike">
                <a:solidFill>
                  <a:srgbClr val="000000"/>
                </a:solidFill>
                <a:latin typeface="Arial"/>
                <a:ea typeface="Arial"/>
                <a:cs typeface="Arial"/>
                <a:sym typeface="Arial"/>
              </a:rPr>
              <a:t>Established in 2009</a:t>
            </a:r>
            <a:endParaRPr/>
          </a:p>
          <a:p>
            <a:pPr marL="228600" lvl="0" indent="-114300" algn="l" rtl="0">
              <a:lnSpc>
                <a:spcPct val="100000"/>
              </a:lnSpc>
              <a:spcBef>
                <a:spcPts val="600"/>
              </a:spcBef>
              <a:spcAft>
                <a:spcPts val="0"/>
              </a:spcAft>
              <a:buClr>
                <a:schemeClr val="dk1"/>
              </a:buClr>
              <a:buSzPts val="1800"/>
              <a:buNone/>
            </a:pPr>
            <a:endParaRPr sz="1800" b="0" i="0" u="none" strike="noStrike">
              <a:solidFill>
                <a:srgbClr val="000000"/>
              </a:solidFill>
              <a:latin typeface="Arial"/>
              <a:ea typeface="Arial"/>
              <a:cs typeface="Arial"/>
              <a:sym typeface="Arial"/>
            </a:endParaRPr>
          </a:p>
          <a:p>
            <a:pPr marL="228600" lvl="0" indent="-228600" algn="l" rtl="0">
              <a:lnSpc>
                <a:spcPct val="100000"/>
              </a:lnSpc>
              <a:spcBef>
                <a:spcPts val="600"/>
              </a:spcBef>
              <a:spcAft>
                <a:spcPts val="0"/>
              </a:spcAft>
              <a:buClr>
                <a:srgbClr val="000000"/>
              </a:buClr>
              <a:buSzPts val="1800"/>
              <a:buChar char="•"/>
            </a:pPr>
            <a:r>
              <a:rPr lang="en-US" sz="1800" b="0" i="0" u="none" strike="noStrike">
                <a:solidFill>
                  <a:srgbClr val="000000"/>
                </a:solidFill>
                <a:latin typeface="Arial"/>
                <a:ea typeface="Arial"/>
                <a:cs typeface="Arial"/>
                <a:sym typeface="Arial"/>
              </a:rPr>
              <a:t>Through April, 2024, 8,794 scholarships have been awarded for a total of $21.8 million</a:t>
            </a:r>
            <a:endParaRPr/>
          </a:p>
          <a:p>
            <a:pPr marL="228600" lvl="0" indent="-114300" algn="l" rtl="0">
              <a:lnSpc>
                <a:spcPct val="100000"/>
              </a:lnSpc>
              <a:spcBef>
                <a:spcPts val="600"/>
              </a:spcBef>
              <a:spcAft>
                <a:spcPts val="0"/>
              </a:spcAft>
              <a:buClr>
                <a:srgbClr val="000000"/>
              </a:buClr>
              <a:buSzPts val="1800"/>
              <a:buNone/>
            </a:pPr>
            <a:endParaRPr sz="1800" b="0" i="0" u="none" strike="noStrike">
              <a:solidFill>
                <a:srgbClr val="000000"/>
              </a:solidFill>
              <a:latin typeface="Arial"/>
              <a:ea typeface="Arial"/>
              <a:cs typeface="Arial"/>
              <a:sym typeface="Arial"/>
            </a:endParaRPr>
          </a:p>
          <a:p>
            <a:pPr marL="228600" lvl="0" indent="-228600" algn="l" rtl="0">
              <a:lnSpc>
                <a:spcPct val="100000"/>
              </a:lnSpc>
              <a:spcBef>
                <a:spcPts val="0"/>
              </a:spcBef>
              <a:spcAft>
                <a:spcPts val="0"/>
              </a:spcAft>
              <a:buClr>
                <a:srgbClr val="000000"/>
              </a:buClr>
              <a:buSzPts val="1800"/>
              <a:buFont typeface="Arial"/>
              <a:buChar char="•"/>
            </a:pPr>
            <a:r>
              <a:rPr lang="en-US" sz="1800" b="0" i="0" u="none" strike="noStrike">
                <a:solidFill>
                  <a:srgbClr val="000000"/>
                </a:solidFill>
                <a:latin typeface="Arial"/>
                <a:ea typeface="Arial"/>
                <a:cs typeface="Arial"/>
                <a:sym typeface="Arial"/>
              </a:rPr>
              <a:t>STAR scholarship is very competitive</a:t>
            </a:r>
            <a:endParaRPr/>
          </a:p>
          <a:p>
            <a:pPr marL="742950" lvl="1" indent="-285750" algn="l" rtl="0">
              <a:lnSpc>
                <a:spcPct val="100000"/>
              </a:lnSpc>
              <a:spcBef>
                <a:spcPts val="1200"/>
              </a:spcBef>
              <a:spcAft>
                <a:spcPts val="0"/>
              </a:spcAft>
              <a:buClr>
                <a:srgbClr val="000000"/>
              </a:buClr>
              <a:buSzPts val="1800"/>
              <a:buFont typeface="Courier New"/>
              <a:buChar char="o"/>
            </a:pPr>
            <a:r>
              <a:rPr lang="en-US" sz="1800">
                <a:solidFill>
                  <a:srgbClr val="000000"/>
                </a:solidFill>
                <a:latin typeface="Arial"/>
                <a:ea typeface="Arial"/>
                <a:cs typeface="Arial"/>
                <a:sym typeface="Arial"/>
              </a:rPr>
              <a:t>The </a:t>
            </a:r>
            <a:r>
              <a:rPr lang="en-US" sz="1800" b="0" i="0" u="none" strike="noStrike">
                <a:solidFill>
                  <a:srgbClr val="000000"/>
                </a:solidFill>
                <a:latin typeface="Arial"/>
                <a:ea typeface="Arial"/>
                <a:cs typeface="Arial"/>
                <a:sym typeface="Arial"/>
              </a:rPr>
              <a:t>number of scholarships awarded each year is determined by the funds raised</a:t>
            </a:r>
            <a:endParaRPr/>
          </a:p>
          <a:p>
            <a:pPr marL="742950" lvl="1" indent="-285750" algn="l" rtl="0">
              <a:lnSpc>
                <a:spcPct val="100000"/>
              </a:lnSpc>
              <a:spcBef>
                <a:spcPts val="1200"/>
              </a:spcBef>
              <a:spcAft>
                <a:spcPts val="0"/>
              </a:spcAft>
              <a:buClr>
                <a:srgbClr val="000000"/>
              </a:buClr>
              <a:buSzPts val="1800"/>
              <a:buFont typeface="Courier New"/>
              <a:buChar char="o"/>
            </a:pPr>
            <a:r>
              <a:rPr lang="en-US" sz="1800" b="0" i="0" u="none" strike="noStrike">
                <a:solidFill>
                  <a:srgbClr val="000000"/>
                </a:solidFill>
                <a:latin typeface="Arial"/>
                <a:ea typeface="Arial"/>
                <a:cs typeface="Arial"/>
                <a:sym typeface="Arial"/>
              </a:rPr>
              <a:t>For the 2023/2024 academic year, there were 1,000 scholarships granted from 2,186 applications (c. 46%).  For Georgia, there were 22 scholarships from 35 applications.</a:t>
            </a:r>
            <a:endParaRPr/>
          </a:p>
          <a:p>
            <a:pPr marL="742950" lvl="1" indent="-285750" algn="l" rtl="0">
              <a:lnSpc>
                <a:spcPct val="100000"/>
              </a:lnSpc>
              <a:spcBef>
                <a:spcPts val="1200"/>
              </a:spcBef>
              <a:spcAft>
                <a:spcPts val="0"/>
              </a:spcAft>
              <a:buClr>
                <a:srgbClr val="000000"/>
              </a:buClr>
              <a:buSzPts val="1800"/>
              <a:buFont typeface="Courier New"/>
              <a:buChar char="o"/>
            </a:pPr>
            <a:r>
              <a:rPr lang="en-US" sz="1800" b="0" i="0" u="none" strike="noStrike">
                <a:solidFill>
                  <a:srgbClr val="000000"/>
                </a:solidFill>
                <a:latin typeface="Arial"/>
                <a:ea typeface="Arial"/>
                <a:cs typeface="Arial"/>
                <a:sym typeface="Arial"/>
              </a:rPr>
              <a:t>Stats for the 2024/2025 academic year are not yet availab</a:t>
            </a:r>
            <a:r>
              <a:rPr lang="en-US" sz="1800">
                <a:solidFill>
                  <a:srgbClr val="000000"/>
                </a:solidFill>
                <a:latin typeface="Arial"/>
                <a:ea typeface="Arial"/>
                <a:cs typeface="Arial"/>
                <a:sym typeface="Arial"/>
              </a:rPr>
              <a:t>le, however GA successfully submitted 39 applications.</a:t>
            </a:r>
            <a:endParaRPr sz="1800" b="0" i="0" u="none" strike="noStrike">
              <a:solidFill>
                <a:srgbClr val="000000"/>
              </a:solidFill>
              <a:latin typeface="Arial"/>
              <a:ea typeface="Arial"/>
              <a:cs typeface="Arial"/>
              <a:sym typeface="Arial"/>
            </a:endParaRPr>
          </a:p>
          <a:p>
            <a:pPr marL="685800" lvl="1" indent="-139700" algn="l" rtl="0">
              <a:lnSpc>
                <a:spcPct val="90000"/>
              </a:lnSpc>
              <a:spcBef>
                <a:spcPts val="1800"/>
              </a:spcBef>
              <a:spcAft>
                <a:spcPts val="0"/>
              </a:spcAft>
              <a:buClr>
                <a:schemeClr val="dk1"/>
              </a:buClr>
              <a:buSzPts val="1400"/>
              <a:buNone/>
            </a:pPr>
            <a:endParaRPr sz="1400" b="0" i="0" u="none" strike="noStrike">
              <a:solidFill>
                <a:srgbClr val="000000"/>
              </a:solidFill>
              <a:latin typeface="Arial"/>
              <a:ea typeface="Arial"/>
              <a:cs typeface="Arial"/>
              <a:sym typeface="Arial"/>
            </a:endParaRPr>
          </a:p>
          <a:p>
            <a:pPr marL="685800" lvl="1" indent="-139700" algn="l" rtl="0">
              <a:lnSpc>
                <a:spcPct val="90000"/>
              </a:lnSpc>
              <a:spcBef>
                <a:spcPts val="600"/>
              </a:spcBef>
              <a:spcAft>
                <a:spcPts val="0"/>
              </a:spcAft>
              <a:buClr>
                <a:schemeClr val="dk1"/>
              </a:buClr>
              <a:buSzPts val="1400"/>
              <a:buNone/>
            </a:pPr>
            <a:endParaRPr sz="1400" b="0" i="0" u="none" strike="noStrike">
              <a:solidFill>
                <a:srgbClr val="000000"/>
              </a:solidFill>
              <a:latin typeface="Arial"/>
              <a:ea typeface="Arial"/>
              <a:cs typeface="Arial"/>
              <a:sym typeface="Arial"/>
            </a:endParaRPr>
          </a:p>
          <a:p>
            <a:pPr marL="685800" lvl="1" indent="-139700" algn="l" rtl="0">
              <a:lnSpc>
                <a:spcPct val="90000"/>
              </a:lnSpc>
              <a:spcBef>
                <a:spcPts val="600"/>
              </a:spcBef>
              <a:spcAft>
                <a:spcPts val="0"/>
              </a:spcAft>
              <a:buClr>
                <a:schemeClr val="dk1"/>
              </a:buClr>
              <a:buSzPts val="1400"/>
              <a:buNone/>
            </a:pPr>
            <a:endParaRPr sz="1400">
              <a:solidFill>
                <a:srgbClr val="000000"/>
              </a:solidFill>
              <a:latin typeface="Arial"/>
              <a:ea typeface="Arial"/>
              <a:cs typeface="Arial"/>
              <a:sym typeface="Arial"/>
            </a:endParaRPr>
          </a:p>
          <a:p>
            <a:pPr marL="228600" lvl="0" indent="-139700" algn="l" rtl="0">
              <a:lnSpc>
                <a:spcPct val="90000"/>
              </a:lnSpc>
              <a:spcBef>
                <a:spcPts val="600"/>
              </a:spcBef>
              <a:spcAft>
                <a:spcPts val="0"/>
              </a:spcAft>
              <a:buClr>
                <a:schemeClr val="dk1"/>
              </a:buClr>
              <a:buSzPts val="1400"/>
              <a:buNone/>
            </a:pPr>
            <a:endParaRPr sz="1400" b="0"/>
          </a:p>
        </p:txBody>
      </p:sp>
      <p:pic>
        <p:nvPicPr>
          <p:cNvPr id="136" name="Google Shape;136;p4" descr="STAR logo"/>
          <p:cNvPicPr preferRelativeResize="0"/>
          <p:nvPr/>
        </p:nvPicPr>
        <p:blipFill rotWithShape="1">
          <a:blip r:embed="rId3">
            <a:alphaModFix/>
          </a:blip>
          <a:srcRect/>
          <a:stretch/>
        </p:blipFill>
        <p:spPr>
          <a:xfrm>
            <a:off x="355413" y="124685"/>
            <a:ext cx="1866580" cy="152608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5"/>
          <p:cNvSpPr txBox="1">
            <a:spLocks noGrp="1"/>
          </p:cNvSpPr>
          <p:nvPr>
            <p:ph type="title"/>
          </p:nvPr>
        </p:nvSpPr>
        <p:spPr>
          <a:xfrm>
            <a:off x="3664397" y="335530"/>
            <a:ext cx="4863205" cy="68859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F4F14"/>
              </a:buClr>
              <a:buSzPts val="3200"/>
              <a:buFont typeface="Play"/>
              <a:buNone/>
            </a:pPr>
            <a:r>
              <a:rPr lang="en-US" sz="3200">
                <a:solidFill>
                  <a:srgbClr val="BF4F14"/>
                </a:solidFill>
                <a:latin typeface="Arial"/>
                <a:ea typeface="Arial"/>
                <a:cs typeface="Arial"/>
                <a:sym typeface="Arial"/>
              </a:rPr>
              <a:t>STAR Helpful Hints</a:t>
            </a:r>
            <a:endParaRPr>
              <a:latin typeface="Arial"/>
              <a:ea typeface="Arial"/>
              <a:cs typeface="Arial"/>
              <a:sym typeface="Arial"/>
            </a:endParaRPr>
          </a:p>
        </p:txBody>
      </p:sp>
      <p:sp>
        <p:nvSpPr>
          <p:cNvPr id="142" name="Google Shape;142;p5"/>
          <p:cNvSpPr txBox="1">
            <a:spLocks noGrp="1"/>
          </p:cNvSpPr>
          <p:nvPr>
            <p:ph type="body" idx="1"/>
          </p:nvPr>
        </p:nvSpPr>
        <p:spPr>
          <a:xfrm>
            <a:off x="1804725" y="1183075"/>
            <a:ext cx="10262700" cy="5002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endParaRPr sz="1800" b="0" i="0" u="none" strike="noStrike" dirty="0">
              <a:solidFill>
                <a:srgbClr val="000000"/>
              </a:solidFill>
              <a:latin typeface="Arial"/>
              <a:ea typeface="Arial"/>
              <a:cs typeface="Arial"/>
              <a:sym typeface="Arial"/>
            </a:endParaRPr>
          </a:p>
          <a:p>
            <a:pPr marL="228600" lvl="0" indent="-228600" algn="l" rtl="0">
              <a:lnSpc>
                <a:spcPct val="100000"/>
              </a:lnSpc>
              <a:spcBef>
                <a:spcPts val="0"/>
              </a:spcBef>
              <a:spcAft>
                <a:spcPts val="0"/>
              </a:spcAft>
              <a:buClr>
                <a:srgbClr val="000000"/>
              </a:buClr>
              <a:buSzPts val="1800"/>
              <a:buFont typeface="Arial"/>
              <a:buChar char="•"/>
            </a:pPr>
            <a:r>
              <a:rPr lang="en-US" sz="1800" b="1" i="1" u="sng" dirty="0">
                <a:solidFill>
                  <a:srgbClr val="000000"/>
                </a:solidFill>
              </a:rPr>
              <a:t>Chapter recommendation</a:t>
            </a:r>
            <a:r>
              <a:rPr lang="en-US" sz="1800" dirty="0">
                <a:solidFill>
                  <a:srgbClr val="000000"/>
                </a:solidFill>
                <a:latin typeface="Arial"/>
                <a:ea typeface="Arial"/>
                <a:cs typeface="Arial"/>
                <a:sym typeface="Arial"/>
              </a:rPr>
              <a:t> is very important – make your candidate shine!</a:t>
            </a:r>
            <a:endParaRPr sz="1800" dirty="0"/>
          </a:p>
          <a:p>
            <a:pPr marL="742950" lvl="1" indent="-285750" algn="l" rtl="0">
              <a:lnSpc>
                <a:spcPct val="100000"/>
              </a:lnSpc>
              <a:spcBef>
                <a:spcPts val="1200"/>
              </a:spcBef>
              <a:spcAft>
                <a:spcPts val="0"/>
              </a:spcAft>
              <a:buClr>
                <a:srgbClr val="000000"/>
              </a:buClr>
              <a:buSzPts val="1800"/>
              <a:buFont typeface="Courier New"/>
              <a:buChar char="o"/>
            </a:pPr>
            <a:r>
              <a:rPr lang="en-US" sz="1800" dirty="0">
                <a:solidFill>
                  <a:srgbClr val="000000"/>
                </a:solidFill>
                <a:latin typeface="Arial"/>
                <a:ea typeface="Arial"/>
                <a:cs typeface="Arial"/>
                <a:sym typeface="Arial"/>
              </a:rPr>
              <a:t>Get to know your candidate so you can be a strong advocate.  For example, what makes her a good leader, how has she influenced others, how is she poised for future success, what are her passions, what’s a challenge she has overcome?  Highlight examples of how her Extracurricular Activities or Community Service have helped her make a difference or prepared her to be a leader.  </a:t>
            </a:r>
            <a:endParaRPr sz="1800" dirty="0"/>
          </a:p>
          <a:p>
            <a:pPr marL="742950" lvl="1" indent="-285750" algn="l" rtl="0">
              <a:lnSpc>
                <a:spcPct val="100000"/>
              </a:lnSpc>
              <a:spcBef>
                <a:spcPts val="1200"/>
              </a:spcBef>
              <a:spcAft>
                <a:spcPts val="0"/>
              </a:spcAft>
              <a:buClr>
                <a:srgbClr val="000000"/>
              </a:buClr>
              <a:buSzPts val="1800"/>
              <a:buFont typeface="Courier New"/>
              <a:buChar char="o"/>
            </a:pPr>
            <a:r>
              <a:rPr lang="en-US" sz="1800" dirty="0">
                <a:solidFill>
                  <a:srgbClr val="000000"/>
                </a:solidFill>
                <a:latin typeface="Arial"/>
                <a:ea typeface="Arial"/>
                <a:cs typeface="Arial"/>
                <a:sym typeface="Arial"/>
              </a:rPr>
              <a:t>Don’t repeat information that included in the application.  The size of the recommendation is limited, so use every word to show how your candidate is deserving of the scholarship.  The recommendation questions are:</a:t>
            </a:r>
            <a:endParaRPr dirty="0"/>
          </a:p>
          <a:p>
            <a:pPr marL="1231900" lvl="2" indent="-342900" algn="l" rtl="0">
              <a:lnSpc>
                <a:spcPct val="100000"/>
              </a:lnSpc>
              <a:spcBef>
                <a:spcPts val="1800"/>
              </a:spcBef>
              <a:spcAft>
                <a:spcPts val="0"/>
              </a:spcAft>
              <a:buClr>
                <a:srgbClr val="000000"/>
              </a:buClr>
              <a:buSzPts val="1800"/>
              <a:buFont typeface="Arial"/>
              <a:buAutoNum type="arabicPeriod"/>
            </a:pPr>
            <a:r>
              <a:rPr lang="en-US" sz="1600" dirty="0">
                <a:solidFill>
                  <a:srgbClr val="000000"/>
                </a:solidFill>
                <a:latin typeface="Arial"/>
                <a:ea typeface="Arial"/>
                <a:cs typeface="Arial"/>
                <a:sym typeface="Arial"/>
              </a:rPr>
              <a:t>Regarding your applicant’s extracurricular activities, how has she made a positive impact on her school and/or community?</a:t>
            </a:r>
            <a:endParaRPr dirty="0"/>
          </a:p>
          <a:p>
            <a:pPr marL="1231900" lvl="2" indent="-342900" algn="l" rtl="0">
              <a:lnSpc>
                <a:spcPct val="100000"/>
              </a:lnSpc>
              <a:spcBef>
                <a:spcPts val="600"/>
              </a:spcBef>
              <a:spcAft>
                <a:spcPts val="0"/>
              </a:spcAft>
              <a:buClr>
                <a:srgbClr val="000000"/>
              </a:buClr>
              <a:buSzPts val="1800"/>
              <a:buFont typeface="Arial"/>
              <a:buAutoNum type="arabicPeriod"/>
            </a:pPr>
            <a:r>
              <a:rPr lang="en-US" sz="1600" dirty="0">
                <a:solidFill>
                  <a:srgbClr val="000000"/>
                </a:solidFill>
                <a:latin typeface="Arial"/>
                <a:ea typeface="Arial"/>
                <a:cs typeface="Arial"/>
                <a:sym typeface="Arial"/>
              </a:rPr>
              <a:t>Regarding your applicant’s community service experiences, how has she made a positive impact on her school and/or community? </a:t>
            </a:r>
            <a:endParaRPr dirty="0"/>
          </a:p>
          <a:p>
            <a:pPr marL="1231900" lvl="2" indent="-342900" algn="l" rtl="0">
              <a:lnSpc>
                <a:spcPct val="100000"/>
              </a:lnSpc>
              <a:spcBef>
                <a:spcPts val="600"/>
              </a:spcBef>
              <a:spcAft>
                <a:spcPts val="0"/>
              </a:spcAft>
              <a:buClr>
                <a:srgbClr val="000000"/>
              </a:buClr>
              <a:buSzPts val="1800"/>
              <a:buFont typeface="Arial"/>
              <a:buAutoNum type="arabicPeriod"/>
            </a:pPr>
            <a:r>
              <a:rPr lang="en-US" sz="1600" dirty="0">
                <a:solidFill>
                  <a:srgbClr val="000000"/>
                </a:solidFill>
                <a:latin typeface="Arial"/>
                <a:ea typeface="Arial"/>
                <a:cs typeface="Arial"/>
                <a:sym typeface="Arial"/>
              </a:rPr>
              <a:t>Specify the leadership qualities that you believe will carry her successfully into the future. </a:t>
            </a:r>
            <a:endParaRPr dirty="0"/>
          </a:p>
          <a:p>
            <a:pPr marL="1231900" lvl="2" indent="-342900" algn="l" rtl="0">
              <a:lnSpc>
                <a:spcPct val="100000"/>
              </a:lnSpc>
              <a:spcBef>
                <a:spcPts val="600"/>
              </a:spcBef>
              <a:spcAft>
                <a:spcPts val="0"/>
              </a:spcAft>
              <a:buClr>
                <a:srgbClr val="000000"/>
              </a:buClr>
              <a:buSzPts val="1800"/>
              <a:buFont typeface="Arial"/>
              <a:buAutoNum type="arabicPeriod"/>
            </a:pPr>
            <a:r>
              <a:rPr lang="en-US" sz="1600" dirty="0">
                <a:solidFill>
                  <a:srgbClr val="000000"/>
                </a:solidFill>
                <a:latin typeface="Arial"/>
                <a:ea typeface="Arial"/>
                <a:cs typeface="Arial"/>
                <a:sym typeface="Arial"/>
              </a:rPr>
              <a:t>What do you admire most about your applicant? How does this add to her STAR Quality? </a:t>
            </a:r>
            <a:endParaRPr dirty="0"/>
          </a:p>
          <a:p>
            <a:pPr marL="1231900" lvl="2" indent="-342900" algn="l" rtl="0">
              <a:lnSpc>
                <a:spcPct val="100000"/>
              </a:lnSpc>
              <a:spcBef>
                <a:spcPts val="600"/>
              </a:spcBef>
              <a:spcAft>
                <a:spcPts val="0"/>
              </a:spcAft>
              <a:buClr>
                <a:srgbClr val="000000"/>
              </a:buClr>
              <a:buSzPts val="1800"/>
              <a:buFont typeface="Arial"/>
              <a:buAutoNum type="arabicPeriod"/>
            </a:pPr>
            <a:r>
              <a:rPr lang="en-US" sz="1600" dirty="0">
                <a:solidFill>
                  <a:srgbClr val="000000"/>
                </a:solidFill>
                <a:latin typeface="Arial"/>
                <a:ea typeface="Arial"/>
                <a:cs typeface="Arial"/>
                <a:sym typeface="Arial"/>
              </a:rPr>
              <a:t>Is there anything else you would like to say about your applicant? </a:t>
            </a:r>
            <a:endParaRPr sz="1800" dirty="0"/>
          </a:p>
        </p:txBody>
      </p:sp>
      <p:pic>
        <p:nvPicPr>
          <p:cNvPr id="143" name="Google Shape;143;p5" descr="STAR logo"/>
          <p:cNvPicPr preferRelativeResize="0"/>
          <p:nvPr/>
        </p:nvPicPr>
        <p:blipFill rotWithShape="1">
          <a:blip r:embed="rId3">
            <a:alphaModFix/>
          </a:blip>
          <a:srcRect/>
          <a:stretch/>
        </p:blipFill>
        <p:spPr>
          <a:xfrm>
            <a:off x="355413" y="124685"/>
            <a:ext cx="1866580" cy="152608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6"/>
          <p:cNvSpPr txBox="1">
            <a:spLocks noGrp="1"/>
          </p:cNvSpPr>
          <p:nvPr>
            <p:ph type="title"/>
          </p:nvPr>
        </p:nvSpPr>
        <p:spPr>
          <a:xfrm>
            <a:off x="3664397" y="335530"/>
            <a:ext cx="4863205" cy="68859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F4F14"/>
              </a:buClr>
              <a:buSzPts val="3200"/>
              <a:buFont typeface="Play"/>
              <a:buNone/>
            </a:pPr>
            <a:r>
              <a:rPr lang="en-US" sz="3200">
                <a:solidFill>
                  <a:srgbClr val="BF4F14"/>
                </a:solidFill>
                <a:latin typeface="Arial"/>
                <a:ea typeface="Arial"/>
                <a:cs typeface="Arial"/>
                <a:sym typeface="Arial"/>
              </a:rPr>
              <a:t>STAR Helpful Hints</a:t>
            </a:r>
            <a:endParaRPr>
              <a:latin typeface="Arial"/>
              <a:ea typeface="Arial"/>
              <a:cs typeface="Arial"/>
              <a:sym typeface="Arial"/>
            </a:endParaRPr>
          </a:p>
        </p:txBody>
      </p:sp>
      <p:sp>
        <p:nvSpPr>
          <p:cNvPr id="149" name="Google Shape;149;p6"/>
          <p:cNvSpPr txBox="1">
            <a:spLocks noGrp="1"/>
          </p:cNvSpPr>
          <p:nvPr>
            <p:ph type="body" idx="1"/>
          </p:nvPr>
        </p:nvSpPr>
        <p:spPr>
          <a:xfrm>
            <a:off x="2176000" y="1466475"/>
            <a:ext cx="9434100" cy="485100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600"/>
              </a:spcBef>
              <a:spcAft>
                <a:spcPts val="0"/>
              </a:spcAft>
              <a:buClr>
                <a:srgbClr val="000000"/>
              </a:buClr>
              <a:buSzPts val="1800"/>
              <a:buChar char="•"/>
            </a:pPr>
            <a:r>
              <a:rPr lang="en-US" sz="1800" b="0" i="0" u="none" strike="noStrike" dirty="0">
                <a:solidFill>
                  <a:srgbClr val="000000"/>
                </a:solidFill>
                <a:latin typeface="Arial"/>
                <a:ea typeface="Arial"/>
                <a:cs typeface="Arial"/>
                <a:sym typeface="Arial"/>
              </a:rPr>
              <a:t>Candidates may have more Extracurricular Activities, Community Service or Awards/ Honors than space allows.  Work with the candidate to ensure she includes the ones most meaningful to the award criteria. </a:t>
            </a:r>
            <a:endParaRPr dirty="0"/>
          </a:p>
          <a:p>
            <a:pPr marL="228600" lvl="0" indent="-228600" algn="l" rtl="0">
              <a:lnSpc>
                <a:spcPct val="100000"/>
              </a:lnSpc>
              <a:spcBef>
                <a:spcPts val="1800"/>
              </a:spcBef>
              <a:spcAft>
                <a:spcPts val="0"/>
              </a:spcAft>
              <a:buClr>
                <a:srgbClr val="000000"/>
              </a:buClr>
              <a:buSzPts val="1800"/>
              <a:buChar char="•"/>
            </a:pPr>
            <a:r>
              <a:rPr lang="en-US" sz="1800" dirty="0">
                <a:solidFill>
                  <a:srgbClr val="000000"/>
                </a:solidFill>
                <a:latin typeface="Arial"/>
                <a:ea typeface="Arial"/>
                <a:cs typeface="Arial"/>
                <a:sym typeface="Arial"/>
              </a:rPr>
              <a:t>Help your candidate highlight her accomplishments so she stands out. </a:t>
            </a:r>
            <a:endParaRPr dirty="0"/>
          </a:p>
          <a:p>
            <a:pPr marL="228600" lvl="0" indent="-228600" algn="l" rtl="0">
              <a:lnSpc>
                <a:spcPct val="100000"/>
              </a:lnSpc>
              <a:spcBef>
                <a:spcPts val="1800"/>
              </a:spcBef>
              <a:spcAft>
                <a:spcPts val="0"/>
              </a:spcAft>
              <a:buClr>
                <a:srgbClr val="000000"/>
              </a:buClr>
              <a:buSzPts val="1800"/>
              <a:buChar char="•"/>
            </a:pPr>
            <a:r>
              <a:rPr lang="en-US" sz="1800" dirty="0">
                <a:solidFill>
                  <a:srgbClr val="000000"/>
                </a:solidFill>
                <a:latin typeface="Arial"/>
                <a:ea typeface="Arial"/>
                <a:cs typeface="Arial"/>
                <a:sym typeface="Arial"/>
              </a:rPr>
              <a:t>Offer to review the candidate’s </a:t>
            </a:r>
            <a:r>
              <a:rPr lang="en-US" sz="1800" b="1" i="1" u="sng" dirty="0">
                <a:solidFill>
                  <a:srgbClr val="000000"/>
                </a:solidFill>
              </a:rPr>
              <a:t>essay</a:t>
            </a:r>
            <a:r>
              <a:rPr lang="en-US" sz="1800" dirty="0">
                <a:solidFill>
                  <a:srgbClr val="000000"/>
                </a:solidFill>
                <a:latin typeface="Arial"/>
                <a:ea typeface="Arial"/>
                <a:cs typeface="Arial"/>
                <a:sym typeface="Arial"/>
              </a:rPr>
              <a:t> before submission.  The committee is looking for </a:t>
            </a:r>
            <a:r>
              <a:rPr lang="en-US" sz="1800" dirty="0">
                <a:solidFill>
                  <a:srgbClr val="000000"/>
                </a:solidFill>
              </a:rPr>
              <a:t>submissions </a:t>
            </a:r>
            <a:r>
              <a:rPr lang="en-US" sz="1800" dirty="0">
                <a:solidFill>
                  <a:srgbClr val="000000"/>
                </a:solidFill>
                <a:latin typeface="Arial"/>
                <a:ea typeface="Arial"/>
                <a:cs typeface="Arial"/>
                <a:sym typeface="Arial"/>
              </a:rPr>
              <a:t>that are well-written, organized and follow the essay guidance.  Submitting an essay used for another application may not address the STAR qualities which will not be viewed favorably.</a:t>
            </a:r>
            <a:endParaRPr sz="1800" dirty="0"/>
          </a:p>
          <a:p>
            <a:pPr marL="228600" lvl="0" indent="-228600" algn="l" rtl="0">
              <a:lnSpc>
                <a:spcPct val="100000"/>
              </a:lnSpc>
              <a:spcBef>
                <a:spcPts val="1200"/>
              </a:spcBef>
              <a:spcAft>
                <a:spcPts val="0"/>
              </a:spcAft>
              <a:buClr>
                <a:schemeClr val="dk1"/>
              </a:buClr>
              <a:buSzPts val="1800"/>
              <a:buChar char="•"/>
            </a:pPr>
            <a:r>
              <a:rPr lang="en-US" sz="1800" b="0" dirty="0">
                <a:latin typeface="Arial"/>
                <a:ea typeface="Arial"/>
                <a:cs typeface="Arial"/>
                <a:sym typeface="Arial"/>
              </a:rPr>
              <a:t>Closely coordinate th</a:t>
            </a:r>
            <a:r>
              <a:rPr lang="en-US" sz="1800" dirty="0">
                <a:latin typeface="Arial"/>
                <a:ea typeface="Arial"/>
                <a:cs typeface="Arial"/>
                <a:sym typeface="Arial"/>
              </a:rPr>
              <a:t>e </a:t>
            </a:r>
            <a:r>
              <a:rPr lang="en-US" sz="1800" b="1" i="1" u="sng" dirty="0"/>
              <a:t>timing</a:t>
            </a:r>
            <a:r>
              <a:rPr lang="en-US" sz="1800" b="1" dirty="0"/>
              <a:t> </a:t>
            </a:r>
            <a:r>
              <a:rPr lang="en-US" sz="1800" dirty="0">
                <a:latin typeface="Arial"/>
                <a:ea typeface="Arial"/>
                <a:cs typeface="Arial"/>
                <a:sym typeface="Arial"/>
              </a:rPr>
              <a:t>of your recommendation submission with your candidate</a:t>
            </a:r>
            <a:endParaRPr sz="1800" dirty="0"/>
          </a:p>
          <a:p>
            <a:pPr marL="742950" lvl="1" indent="-285750" algn="l" rtl="0">
              <a:lnSpc>
                <a:spcPct val="100000"/>
              </a:lnSpc>
              <a:spcBef>
                <a:spcPts val="1200"/>
              </a:spcBef>
              <a:spcAft>
                <a:spcPts val="0"/>
              </a:spcAft>
              <a:buClr>
                <a:schemeClr val="dk1"/>
              </a:buClr>
              <a:buSzPts val="1400"/>
              <a:buFont typeface="Courier New" panose="02070309020205020404" pitchFamily="49" charset="0"/>
              <a:buChar char="o"/>
            </a:pPr>
            <a:r>
              <a:rPr lang="en-US" sz="1800" dirty="0">
                <a:latin typeface="Arial"/>
                <a:ea typeface="Arial"/>
                <a:cs typeface="Arial"/>
                <a:sym typeface="Arial"/>
              </a:rPr>
              <a:t>Don’t wait until the last minute in case you encounter any technical difficulties</a:t>
            </a:r>
            <a:endParaRPr sz="1800" b="0" dirty="0">
              <a:latin typeface="Arial"/>
              <a:ea typeface="Arial"/>
              <a:cs typeface="Arial"/>
              <a:sym typeface="Arial"/>
            </a:endParaRPr>
          </a:p>
          <a:p>
            <a:pPr marL="742950" lvl="1" indent="-285750" algn="l" rtl="0">
              <a:lnSpc>
                <a:spcPct val="100000"/>
              </a:lnSpc>
              <a:spcBef>
                <a:spcPts val="1200"/>
              </a:spcBef>
              <a:spcAft>
                <a:spcPts val="0"/>
              </a:spcAft>
              <a:buClr>
                <a:schemeClr val="dk1"/>
              </a:buClr>
              <a:buSzPts val="1400"/>
              <a:buFont typeface="Courier New" panose="02070309020205020404" pitchFamily="49" charset="0"/>
              <a:buChar char="o"/>
            </a:pPr>
            <a:r>
              <a:rPr lang="en-US" sz="1800" b="0" dirty="0">
                <a:latin typeface="Arial"/>
                <a:ea typeface="Arial"/>
                <a:cs typeface="Arial"/>
                <a:sym typeface="Arial"/>
              </a:rPr>
              <a:t>Ca</a:t>
            </a:r>
            <a:r>
              <a:rPr lang="en-US" sz="1800" dirty="0">
                <a:latin typeface="Arial"/>
                <a:ea typeface="Arial"/>
                <a:cs typeface="Arial"/>
                <a:sym typeface="Arial"/>
              </a:rPr>
              <a:t>ndidate will receive a link upon your recommendation submission and has 30 days to submit their application.  This includes her essay and both references, so ensure she is ready to meet that deadline, including having her references ready to respond quickly.   </a:t>
            </a:r>
            <a:endParaRPr sz="1800" b="0" dirty="0">
              <a:latin typeface="Arial"/>
              <a:ea typeface="Arial"/>
              <a:cs typeface="Arial"/>
              <a:sym typeface="Arial"/>
            </a:endParaRPr>
          </a:p>
        </p:txBody>
      </p:sp>
      <p:pic>
        <p:nvPicPr>
          <p:cNvPr id="150" name="Google Shape;150;p6" descr="STAR logo"/>
          <p:cNvPicPr preferRelativeResize="0"/>
          <p:nvPr/>
        </p:nvPicPr>
        <p:blipFill rotWithShape="1">
          <a:blip r:embed="rId3">
            <a:alphaModFix/>
          </a:blip>
          <a:srcRect/>
          <a:stretch/>
        </p:blipFill>
        <p:spPr>
          <a:xfrm>
            <a:off x="355413" y="124685"/>
            <a:ext cx="1866580" cy="152608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3664397" y="335530"/>
            <a:ext cx="4863205" cy="68859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F4F14"/>
              </a:buClr>
              <a:buSzPts val="3200"/>
              <a:buFont typeface="Play"/>
              <a:buNone/>
            </a:pPr>
            <a:r>
              <a:rPr lang="en-US" sz="3200">
                <a:solidFill>
                  <a:srgbClr val="BF4F14"/>
                </a:solidFill>
                <a:latin typeface="Arial"/>
                <a:ea typeface="Arial"/>
                <a:cs typeface="Arial"/>
                <a:sym typeface="Arial"/>
              </a:rPr>
              <a:t>STAR Helpful Hints</a:t>
            </a:r>
            <a:endParaRPr>
              <a:latin typeface="Arial"/>
              <a:ea typeface="Arial"/>
              <a:cs typeface="Arial"/>
              <a:sym typeface="Arial"/>
            </a:endParaRPr>
          </a:p>
        </p:txBody>
      </p:sp>
      <p:sp>
        <p:nvSpPr>
          <p:cNvPr id="156" name="Google Shape;156;p23"/>
          <p:cNvSpPr txBox="1">
            <a:spLocks noGrp="1"/>
          </p:cNvSpPr>
          <p:nvPr>
            <p:ph type="body" idx="1"/>
          </p:nvPr>
        </p:nvSpPr>
        <p:spPr>
          <a:xfrm>
            <a:off x="2221992" y="1247954"/>
            <a:ext cx="8787383" cy="4851094"/>
          </a:xfrm>
          <a:prstGeom prst="rect">
            <a:avLst/>
          </a:prstGeom>
          <a:noFill/>
          <a:ln>
            <a:noFill/>
          </a:ln>
        </p:spPr>
        <p:txBody>
          <a:bodyPr spcFirstLastPara="1" wrap="square" lIns="91425" tIns="45700" rIns="91425" bIns="45700" anchor="t" anchorCtr="0">
            <a:noAutofit/>
          </a:bodyPr>
          <a:lstStyle/>
          <a:p>
            <a:pPr marL="228600" lvl="0" indent="-114300" algn="l" rtl="0">
              <a:lnSpc>
                <a:spcPct val="90000"/>
              </a:lnSpc>
              <a:spcBef>
                <a:spcPts val="600"/>
              </a:spcBef>
              <a:spcAft>
                <a:spcPts val="0"/>
              </a:spcAft>
              <a:buClr>
                <a:schemeClr val="dk1"/>
              </a:buClr>
              <a:buSzPts val="1800"/>
              <a:buNone/>
            </a:pPr>
            <a:endParaRPr sz="1800" b="0" dirty="0">
              <a:latin typeface="Arial"/>
              <a:ea typeface="Arial"/>
              <a:cs typeface="Arial"/>
              <a:sym typeface="Arial"/>
            </a:endParaRPr>
          </a:p>
          <a:p>
            <a:pPr marL="228600" lvl="0" indent="-228600" algn="l" rtl="0">
              <a:lnSpc>
                <a:spcPct val="90000"/>
              </a:lnSpc>
              <a:spcBef>
                <a:spcPts val="0"/>
              </a:spcBef>
              <a:spcAft>
                <a:spcPts val="0"/>
              </a:spcAft>
              <a:buClr>
                <a:srgbClr val="000000"/>
              </a:buClr>
              <a:buSzPts val="1800"/>
              <a:buFont typeface="Arial"/>
              <a:buChar char="•"/>
            </a:pPr>
            <a:r>
              <a:rPr lang="en-US" sz="1800" b="0" i="0" u="none" strike="noStrike" dirty="0">
                <a:solidFill>
                  <a:schemeClr val="dk1"/>
                </a:solidFill>
                <a:latin typeface="Arial"/>
                <a:ea typeface="Arial"/>
                <a:cs typeface="Arial"/>
                <a:sym typeface="Arial"/>
              </a:rPr>
              <a:t>Help the candidate identify </a:t>
            </a:r>
            <a:r>
              <a:rPr lang="en-US" sz="1800" b="1" i="1" u="sng" strike="noStrike" dirty="0">
                <a:solidFill>
                  <a:schemeClr val="dk1"/>
                </a:solidFill>
              </a:rPr>
              <a:t>references</a:t>
            </a:r>
            <a:r>
              <a:rPr lang="en-US" sz="1800" i="1" strike="noStrike" dirty="0">
                <a:solidFill>
                  <a:schemeClr val="dk1"/>
                </a:solidFill>
              </a:rPr>
              <a:t> </a:t>
            </a:r>
            <a:r>
              <a:rPr lang="en-US" sz="1800" i="0" strike="noStrike" dirty="0">
                <a:solidFill>
                  <a:schemeClr val="dk1"/>
                </a:solidFill>
              </a:rPr>
              <a:t>t</a:t>
            </a:r>
            <a:r>
              <a:rPr lang="en-US" sz="1800" b="0" i="0" u="none" strike="noStrike" dirty="0">
                <a:solidFill>
                  <a:schemeClr val="dk1"/>
                </a:solidFill>
                <a:latin typeface="Arial"/>
                <a:ea typeface="Arial"/>
                <a:cs typeface="Arial"/>
                <a:sym typeface="Arial"/>
              </a:rPr>
              <a:t>hat will help her stand out from other applicants</a:t>
            </a:r>
            <a:endParaRPr sz="1800" dirty="0">
              <a:solidFill>
                <a:schemeClr val="dk1"/>
              </a:solidFill>
            </a:endParaRPr>
          </a:p>
          <a:p>
            <a:pPr marL="742950" lvl="1" indent="-285750" algn="l" rtl="0">
              <a:lnSpc>
                <a:spcPct val="90000"/>
              </a:lnSpc>
              <a:spcBef>
                <a:spcPts val="1800"/>
              </a:spcBef>
              <a:spcAft>
                <a:spcPts val="0"/>
              </a:spcAft>
              <a:buClr>
                <a:srgbClr val="000000"/>
              </a:buClr>
              <a:buSzPts val="1400"/>
              <a:buFont typeface="Courier New"/>
              <a:buChar char="o"/>
            </a:pPr>
            <a:r>
              <a:rPr lang="en-US" sz="1800" dirty="0">
                <a:solidFill>
                  <a:schemeClr val="dk1"/>
                </a:solidFill>
                <a:latin typeface="Arial"/>
                <a:ea typeface="Arial"/>
                <a:cs typeface="Arial"/>
                <a:sym typeface="Arial"/>
              </a:rPr>
              <a:t>Two references must accompany the application</a:t>
            </a:r>
            <a:endParaRPr sz="1800" dirty="0">
              <a:solidFill>
                <a:schemeClr val="dk1"/>
              </a:solidFill>
            </a:endParaRPr>
          </a:p>
          <a:p>
            <a:pPr marL="742950" lvl="1" indent="-285750" algn="l" rtl="0">
              <a:lnSpc>
                <a:spcPct val="90000"/>
              </a:lnSpc>
              <a:spcBef>
                <a:spcPts val="1800"/>
              </a:spcBef>
              <a:spcAft>
                <a:spcPts val="0"/>
              </a:spcAft>
              <a:buClr>
                <a:srgbClr val="000000"/>
              </a:buClr>
              <a:buSzPts val="1400"/>
              <a:buFont typeface="Courier New"/>
              <a:buChar char="o"/>
            </a:pPr>
            <a:r>
              <a:rPr lang="en-US" sz="1800" dirty="0">
                <a:solidFill>
                  <a:schemeClr val="dk1"/>
                </a:solidFill>
              </a:rPr>
              <a:t>R</a:t>
            </a:r>
            <a:r>
              <a:rPr lang="en-US" sz="1800" dirty="0">
                <a:solidFill>
                  <a:schemeClr val="dk1"/>
                </a:solidFill>
                <a:latin typeface="Arial"/>
                <a:ea typeface="Arial"/>
                <a:cs typeface="Arial"/>
                <a:sym typeface="Arial"/>
              </a:rPr>
              <a:t>eferences should know the candidate well and be willing to take time to portray </a:t>
            </a:r>
            <a:r>
              <a:rPr lang="en-US" sz="1800" dirty="0">
                <a:solidFill>
                  <a:schemeClr val="dk1"/>
                </a:solidFill>
              </a:rPr>
              <a:t>her in the best way </a:t>
            </a:r>
            <a:r>
              <a:rPr lang="en-US" sz="1800" dirty="0">
                <a:solidFill>
                  <a:schemeClr val="dk1"/>
                </a:solidFill>
                <a:latin typeface="Arial"/>
                <a:ea typeface="Arial"/>
                <a:cs typeface="Arial"/>
                <a:sym typeface="Arial"/>
              </a:rPr>
              <a:t> </a:t>
            </a:r>
            <a:endParaRPr sz="1800" dirty="0">
              <a:solidFill>
                <a:schemeClr val="dk1"/>
              </a:solidFill>
            </a:endParaRPr>
          </a:p>
          <a:p>
            <a:pPr marL="1257300" lvl="2" indent="-342900" algn="l" rtl="0">
              <a:lnSpc>
                <a:spcPct val="90000"/>
              </a:lnSpc>
              <a:spcBef>
                <a:spcPts val="1800"/>
              </a:spcBef>
              <a:spcAft>
                <a:spcPts val="0"/>
              </a:spcAft>
              <a:buClr>
                <a:srgbClr val="000000"/>
              </a:buClr>
              <a:buSzPts val="1200"/>
              <a:buFont typeface="Arial"/>
              <a:buAutoNum type="arabicPeriod"/>
            </a:pPr>
            <a:r>
              <a:rPr lang="en-US" sz="1600" b="0" i="0" u="none" strike="noStrike" dirty="0">
                <a:solidFill>
                  <a:schemeClr val="dk1"/>
                </a:solidFill>
                <a:latin typeface="Arial"/>
                <a:ea typeface="Arial"/>
                <a:cs typeface="Arial"/>
                <a:sym typeface="Arial"/>
              </a:rPr>
              <a:t>In what capacity and for how long have you known this student? </a:t>
            </a:r>
            <a:endParaRPr sz="1600" dirty="0">
              <a:solidFill>
                <a:schemeClr val="dk1"/>
              </a:solidFill>
            </a:endParaRPr>
          </a:p>
          <a:p>
            <a:pPr marL="1257300" lvl="2" indent="-342900" algn="l" rtl="0">
              <a:lnSpc>
                <a:spcPct val="90000"/>
              </a:lnSpc>
              <a:spcBef>
                <a:spcPts val="600"/>
              </a:spcBef>
              <a:spcAft>
                <a:spcPts val="0"/>
              </a:spcAft>
              <a:buClr>
                <a:srgbClr val="000000"/>
              </a:buClr>
              <a:buSzPts val="1200"/>
              <a:buFont typeface="Arial"/>
              <a:buAutoNum type="arabicPeriod"/>
            </a:pPr>
            <a:r>
              <a:rPr lang="en-US" sz="1600" b="0" i="0" u="none" strike="noStrike" dirty="0">
                <a:solidFill>
                  <a:schemeClr val="dk1"/>
                </a:solidFill>
                <a:latin typeface="Arial"/>
                <a:ea typeface="Arial"/>
                <a:cs typeface="Arial"/>
                <a:sym typeface="Arial"/>
              </a:rPr>
              <a:t>Describe her strengths and challenges based on your personal observations. How has she made a positive impact on her school and/or community? </a:t>
            </a:r>
            <a:endParaRPr sz="1600" dirty="0">
              <a:solidFill>
                <a:schemeClr val="dk1"/>
              </a:solidFill>
            </a:endParaRPr>
          </a:p>
          <a:p>
            <a:pPr marL="1257300" lvl="2" indent="-342900" algn="l" rtl="0">
              <a:lnSpc>
                <a:spcPct val="90000"/>
              </a:lnSpc>
              <a:spcBef>
                <a:spcPts val="600"/>
              </a:spcBef>
              <a:spcAft>
                <a:spcPts val="0"/>
              </a:spcAft>
              <a:buClr>
                <a:srgbClr val="000000"/>
              </a:buClr>
              <a:buSzPts val="1200"/>
              <a:buFont typeface="Arial"/>
              <a:buAutoNum type="arabicPeriod"/>
            </a:pPr>
            <a:r>
              <a:rPr lang="en-US" sz="1600" b="0" i="0" u="none" strike="noStrike" dirty="0">
                <a:solidFill>
                  <a:schemeClr val="dk1"/>
                </a:solidFill>
                <a:latin typeface="Arial"/>
                <a:ea typeface="Arial"/>
                <a:cs typeface="Arial"/>
                <a:sym typeface="Arial"/>
              </a:rPr>
              <a:t>Specify qualities of character and skill sets that you believe will carry her successfully into the future.  </a:t>
            </a:r>
            <a:endParaRPr sz="1600" dirty="0">
              <a:solidFill>
                <a:schemeClr val="dk1"/>
              </a:solidFill>
            </a:endParaRPr>
          </a:p>
          <a:p>
            <a:pPr marL="1257300" lvl="2" indent="-342900" algn="l" rtl="0">
              <a:lnSpc>
                <a:spcPct val="90000"/>
              </a:lnSpc>
              <a:spcBef>
                <a:spcPts val="600"/>
              </a:spcBef>
              <a:spcAft>
                <a:spcPts val="0"/>
              </a:spcAft>
              <a:buClr>
                <a:srgbClr val="000000"/>
              </a:buClr>
              <a:buSzPts val="1200"/>
              <a:buFont typeface="Arial"/>
              <a:buAutoNum type="arabicPeriod"/>
            </a:pPr>
            <a:r>
              <a:rPr lang="en-US" sz="1600" b="0" i="0" u="none" strike="noStrike" dirty="0">
                <a:solidFill>
                  <a:schemeClr val="dk1"/>
                </a:solidFill>
                <a:latin typeface="Arial"/>
                <a:ea typeface="Arial"/>
                <a:cs typeface="Arial"/>
                <a:sym typeface="Arial"/>
              </a:rPr>
              <a:t>If you were to choose one aspect of this young woman that you and/or others around her admire most, what would that be? Why does this aspect of the applicant make her exceptional? </a:t>
            </a:r>
            <a:endParaRPr sz="1600" dirty="0">
              <a:solidFill>
                <a:schemeClr val="dk1"/>
              </a:solidFill>
            </a:endParaRPr>
          </a:p>
          <a:p>
            <a:pPr marL="1257300" lvl="2" indent="-342900" algn="l" rtl="0">
              <a:lnSpc>
                <a:spcPct val="90000"/>
              </a:lnSpc>
              <a:spcBef>
                <a:spcPts val="600"/>
              </a:spcBef>
              <a:spcAft>
                <a:spcPts val="0"/>
              </a:spcAft>
              <a:buClr>
                <a:srgbClr val="000000"/>
              </a:buClr>
              <a:buSzPts val="1200"/>
              <a:buFont typeface="Arial"/>
              <a:buAutoNum type="arabicPeriod"/>
            </a:pPr>
            <a:r>
              <a:rPr lang="en-US" sz="1600" b="0" i="0" u="none" strike="noStrike" dirty="0">
                <a:solidFill>
                  <a:schemeClr val="dk1"/>
                </a:solidFill>
                <a:latin typeface="Arial"/>
                <a:ea typeface="Arial"/>
                <a:cs typeface="Arial"/>
                <a:sym typeface="Arial"/>
              </a:rPr>
              <a:t>Is there anything else you would like to say about this young woman?  </a:t>
            </a:r>
            <a:endParaRPr sz="1600" dirty="0">
              <a:solidFill>
                <a:schemeClr val="dk1"/>
              </a:solidFill>
            </a:endParaRPr>
          </a:p>
        </p:txBody>
      </p:sp>
      <p:pic>
        <p:nvPicPr>
          <p:cNvPr id="157" name="Google Shape;157;p23" descr="STAR logo"/>
          <p:cNvPicPr preferRelativeResize="0"/>
          <p:nvPr/>
        </p:nvPicPr>
        <p:blipFill rotWithShape="1">
          <a:blip r:embed="rId3">
            <a:alphaModFix/>
          </a:blip>
          <a:srcRect/>
          <a:stretch/>
        </p:blipFill>
        <p:spPr>
          <a:xfrm>
            <a:off x="355413" y="124685"/>
            <a:ext cx="1866580" cy="152608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1851</Words>
  <Application>Microsoft Office PowerPoint</Application>
  <PresentationFormat>Widescreen</PresentationFormat>
  <Paragraphs>132</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Courier New</vt:lpstr>
      <vt:lpstr>Arial</vt:lpstr>
      <vt:lpstr>Play</vt:lpstr>
      <vt:lpstr>Wingdings</vt:lpstr>
      <vt:lpstr>Office Theme</vt:lpstr>
      <vt:lpstr>GA P.E.O Town Hall</vt:lpstr>
      <vt:lpstr>What is the International Projects Committee?</vt:lpstr>
      <vt:lpstr>What is the International Projects Committee?</vt:lpstr>
      <vt:lpstr>STAR Program Recap </vt:lpstr>
      <vt:lpstr>STAR Program Recap </vt:lpstr>
      <vt:lpstr>STAR Statistics</vt:lpstr>
      <vt:lpstr>STAR Helpful Hints</vt:lpstr>
      <vt:lpstr>STAR Helpful Hints</vt:lpstr>
      <vt:lpstr>STAR Helpful Hints</vt:lpstr>
      <vt:lpstr>PSA Program Recap </vt:lpstr>
      <vt:lpstr>PSA Statistics</vt:lpstr>
      <vt:lpstr>PSA Helpful Hints</vt:lpstr>
      <vt:lpstr>PSA Helpful Hints</vt:lpstr>
      <vt:lpstr>PSA Helpful Hints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Rebecca Schmitt</dc:creator>
  <cp:lastModifiedBy>Rebecca Carpenter</cp:lastModifiedBy>
  <cp:revision>2</cp:revision>
  <dcterms:created xsi:type="dcterms:W3CDTF">2024-08-05T22:57:53Z</dcterms:created>
  <dcterms:modified xsi:type="dcterms:W3CDTF">2024-09-21T14:39:57Z</dcterms:modified>
</cp:coreProperties>
</file>